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7" r:id="rId3"/>
    <p:sldId id="258" r:id="rId4"/>
    <p:sldId id="259" r:id="rId5"/>
    <p:sldId id="261" r:id="rId6"/>
    <p:sldId id="260" r:id="rId7"/>
    <p:sldId id="263"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3314" autoAdjust="0"/>
  </p:normalViewPr>
  <p:slideViewPr>
    <p:cSldViewPr snapToGrid="0">
      <p:cViewPr varScale="1">
        <p:scale>
          <a:sx n="58" d="100"/>
          <a:sy n="58" d="100"/>
        </p:scale>
        <p:origin x="964" y="40"/>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62739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778673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7906126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43260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458464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23213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193954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6517067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612867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397794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3045D6A-A649-460B-A59A-C809CC847460}" type="datetimeFigureOut">
              <a:rPr lang="tr-TR" smtClean="0"/>
              <a:t>16.09.2021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971834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588323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3045D6A-A649-460B-A59A-C809CC847460}" type="datetimeFigureOut">
              <a:rPr lang="tr-TR" smtClean="0"/>
              <a:t>16.09.2021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00450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3045D6A-A649-460B-A59A-C809CC847460}" type="datetimeFigureOut">
              <a:rPr lang="tr-TR" smtClean="0"/>
              <a:t>16.09.2021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2142813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45D6A-A649-460B-A59A-C809CC847460}" type="datetimeFigureOut">
              <a:rPr lang="tr-TR" smtClean="0"/>
              <a:t>16.09.2021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59210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3970562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53045D6A-A649-460B-A59A-C809CC847460}" type="datetimeFigureOut">
              <a:rPr lang="tr-TR" smtClean="0"/>
              <a:t>16.09.2021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93A43B-2B8D-4BDF-A104-6385DC93FFFA}" type="slidenum">
              <a:rPr lang="tr-TR" smtClean="0"/>
              <a:t>‹#›</a:t>
            </a:fld>
            <a:endParaRPr lang="tr-TR"/>
          </a:p>
        </p:txBody>
      </p:sp>
    </p:spTree>
    <p:extLst>
      <p:ext uri="{BB962C8B-B14F-4D97-AF65-F5344CB8AC3E}">
        <p14:creationId xmlns:p14="http://schemas.microsoft.com/office/powerpoint/2010/main" val="136706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3045D6A-A649-460B-A59A-C809CC847460}" type="datetimeFigureOut">
              <a:rPr lang="tr-TR" smtClean="0"/>
              <a:t>16.09.2021</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2893A43B-2B8D-4BDF-A104-6385DC93FFFA}" type="slidenum">
              <a:rPr lang="tr-TR" smtClean="0"/>
              <a:t>‹#›</a:t>
            </a:fld>
            <a:endParaRPr lang="tr-TR"/>
          </a:p>
        </p:txBody>
      </p:sp>
    </p:spTree>
    <p:extLst>
      <p:ext uri="{BB962C8B-B14F-4D97-AF65-F5344CB8AC3E}">
        <p14:creationId xmlns:p14="http://schemas.microsoft.com/office/powerpoint/2010/main" val="3485430387"/>
      </p:ext>
    </p:extLst>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 id="214748388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165254"/>
            <a:ext cx="11026718" cy="5829146"/>
          </a:xfrm>
        </p:spPr>
        <p:txBody>
          <a:bodyPr>
            <a:normAutofit/>
          </a:bodyPr>
          <a:lstStyle/>
          <a:p>
            <a:pPr algn="ctr"/>
            <a:r>
              <a:rPr lang="tr-TR" sz="5400" dirty="0"/>
              <a:t>BORÇLAR HUKUKU</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684212" y="685800"/>
            <a:ext cx="11202988" cy="1231135"/>
          </a:xfrm>
        </p:spPr>
        <p:txBody>
          <a:bodyPr>
            <a:normAutofit/>
          </a:bodyPr>
          <a:lstStyle/>
          <a:p>
            <a:pPr marL="0" indent="0">
              <a:buNone/>
            </a:pPr>
            <a:r>
              <a:rPr lang="tr-TR" sz="5400" dirty="0"/>
              <a:t>1. HAFTA: GİRİŞ DERSİ</a:t>
            </a:r>
          </a:p>
        </p:txBody>
      </p:sp>
    </p:spTree>
    <p:extLst>
      <p:ext uri="{BB962C8B-B14F-4D97-AF65-F5344CB8AC3E}">
        <p14:creationId xmlns:p14="http://schemas.microsoft.com/office/powerpoint/2010/main" val="30400708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165254"/>
            <a:ext cx="11026718" cy="5829146"/>
          </a:xfrm>
        </p:spPr>
        <p:txBody>
          <a:bodyPr>
            <a:normAutofit/>
          </a:bodyPr>
          <a:lstStyle/>
          <a:p>
            <a:pPr algn="ctr"/>
            <a:r>
              <a:rPr lang="tr-TR" sz="5400" dirty="0"/>
              <a:t>TEMEL KAVRAMLAR</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684212" y="685800"/>
            <a:ext cx="10823576" cy="1231135"/>
          </a:xfrm>
        </p:spPr>
        <p:txBody>
          <a:bodyPr>
            <a:normAutofit/>
          </a:bodyPr>
          <a:lstStyle/>
          <a:p>
            <a:pPr marL="0" indent="0" algn="ctr">
              <a:buNone/>
            </a:pPr>
            <a:r>
              <a:rPr lang="tr-TR" sz="4800" dirty="0"/>
              <a:t>BORÇLAR HUKUKUNA GİRİŞ</a:t>
            </a:r>
          </a:p>
        </p:txBody>
      </p:sp>
    </p:spTree>
    <p:extLst>
      <p:ext uri="{BB962C8B-B14F-4D97-AF65-F5344CB8AC3E}">
        <p14:creationId xmlns:p14="http://schemas.microsoft.com/office/powerpoint/2010/main" val="1734397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165254"/>
            <a:ext cx="11026718" cy="5829146"/>
          </a:xfrm>
        </p:spPr>
        <p:txBody>
          <a:bodyPr>
            <a:normAutofit/>
          </a:bodyPr>
          <a:lstStyle/>
          <a:p>
            <a:pPr algn="ctr"/>
            <a:r>
              <a:rPr lang="tr-TR" sz="5400" dirty="0"/>
              <a:t>TÜRK BORÇLAR KANUNU</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684212" y="685800"/>
            <a:ext cx="10823576" cy="1231135"/>
          </a:xfrm>
        </p:spPr>
        <p:txBody>
          <a:bodyPr>
            <a:normAutofit/>
          </a:bodyPr>
          <a:lstStyle/>
          <a:p>
            <a:pPr marL="0" indent="0" algn="ctr">
              <a:buNone/>
            </a:pPr>
            <a:r>
              <a:rPr lang="tr-TR" sz="4800" dirty="0"/>
              <a:t>BORÇLAR HUKUKUNA GİRİŞ</a:t>
            </a:r>
          </a:p>
        </p:txBody>
      </p:sp>
    </p:spTree>
    <p:extLst>
      <p:ext uri="{BB962C8B-B14F-4D97-AF65-F5344CB8AC3E}">
        <p14:creationId xmlns:p14="http://schemas.microsoft.com/office/powerpoint/2010/main" val="658953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8C9655A-3E4E-40DA-AEF9-F733744FA56A}"/>
              </a:ext>
            </a:extLst>
          </p:cNvPr>
          <p:cNvSpPr>
            <a:spLocks noGrp="1"/>
          </p:cNvSpPr>
          <p:nvPr>
            <p:ph type="title"/>
          </p:nvPr>
        </p:nvSpPr>
        <p:spPr>
          <a:xfrm>
            <a:off x="684212" y="165254"/>
            <a:ext cx="11026718" cy="5829146"/>
          </a:xfrm>
        </p:spPr>
        <p:txBody>
          <a:bodyPr>
            <a:normAutofit/>
          </a:bodyPr>
          <a:lstStyle/>
          <a:p>
            <a:pPr algn="ctr"/>
            <a:r>
              <a:rPr lang="tr-TR" sz="5400" dirty="0"/>
              <a:t>BORÇLAR HUKUKU </a:t>
            </a:r>
            <a:br>
              <a:rPr lang="tr-TR" sz="5400" dirty="0"/>
            </a:br>
            <a:r>
              <a:rPr lang="tr-TR" sz="5400" dirty="0"/>
              <a:t>ve</a:t>
            </a:r>
            <a:br>
              <a:rPr lang="tr-TR" sz="5400" dirty="0"/>
            </a:br>
            <a:r>
              <a:rPr lang="tr-TR" sz="5400" dirty="0"/>
              <a:t>TÜRK BORÇLAR KANUNU</a:t>
            </a:r>
          </a:p>
        </p:txBody>
      </p:sp>
      <p:sp>
        <p:nvSpPr>
          <p:cNvPr id="3" name="İçerik Yer Tutucusu 2">
            <a:extLst>
              <a:ext uri="{FF2B5EF4-FFF2-40B4-BE49-F238E27FC236}">
                <a16:creationId xmlns:a16="http://schemas.microsoft.com/office/drawing/2014/main" id="{F2D2D7BC-833B-488F-8518-86851E004C3C}"/>
              </a:ext>
            </a:extLst>
          </p:cNvPr>
          <p:cNvSpPr>
            <a:spLocks noGrp="1"/>
          </p:cNvSpPr>
          <p:nvPr>
            <p:ph idx="1"/>
          </p:nvPr>
        </p:nvSpPr>
        <p:spPr>
          <a:xfrm>
            <a:off x="684212" y="685800"/>
            <a:ext cx="10823576" cy="1231135"/>
          </a:xfrm>
        </p:spPr>
        <p:txBody>
          <a:bodyPr>
            <a:normAutofit/>
          </a:bodyPr>
          <a:lstStyle/>
          <a:p>
            <a:pPr marL="0" indent="0" algn="ctr">
              <a:buNone/>
            </a:pPr>
            <a:r>
              <a:rPr lang="tr-TR" sz="4800" dirty="0"/>
              <a:t>BORÇLAR HUKUKUNA GİRİŞ</a:t>
            </a:r>
          </a:p>
        </p:txBody>
      </p:sp>
    </p:spTree>
    <p:extLst>
      <p:ext uri="{BB962C8B-B14F-4D97-AF65-F5344CB8AC3E}">
        <p14:creationId xmlns:p14="http://schemas.microsoft.com/office/powerpoint/2010/main" val="78248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A8C804F-9A39-430D-81D0-6620728999D4}"/>
              </a:ext>
            </a:extLst>
          </p:cNvPr>
          <p:cNvSpPr>
            <a:spLocks noGrp="1"/>
          </p:cNvSpPr>
          <p:nvPr>
            <p:ph type="title"/>
          </p:nvPr>
        </p:nvSpPr>
        <p:spPr/>
        <p:txBody>
          <a:bodyPr/>
          <a:lstStyle/>
          <a:p>
            <a:r>
              <a:rPr lang="tr-TR" dirty="0"/>
              <a:t>BORÇLAR HUKUKUNUN KAYNAKLARI: BORÇLAR KANUNU</a:t>
            </a:r>
          </a:p>
        </p:txBody>
      </p:sp>
      <p:sp>
        <p:nvSpPr>
          <p:cNvPr id="3" name="İçerik Yer Tutucusu 2">
            <a:extLst>
              <a:ext uri="{FF2B5EF4-FFF2-40B4-BE49-F238E27FC236}">
                <a16:creationId xmlns:a16="http://schemas.microsoft.com/office/drawing/2014/main" id="{DB929628-B178-4DDA-A7B9-F8013E9B8066}"/>
              </a:ext>
            </a:extLst>
          </p:cNvPr>
          <p:cNvSpPr>
            <a:spLocks noGrp="1"/>
          </p:cNvSpPr>
          <p:nvPr>
            <p:ph idx="1"/>
          </p:nvPr>
        </p:nvSpPr>
        <p:spPr>
          <a:xfrm>
            <a:off x="684212" y="685800"/>
            <a:ext cx="11026718" cy="3615267"/>
          </a:xfrm>
        </p:spPr>
        <p:txBody>
          <a:bodyPr>
            <a:normAutofit fontScale="85000" lnSpcReduction="10000"/>
          </a:bodyPr>
          <a:lstStyle/>
          <a:p>
            <a:pPr algn="just"/>
            <a:r>
              <a:rPr lang="tr-TR" sz="4000" b="1" dirty="0"/>
              <a:t>Borçlar Hukukunun başlıca kaynağı, Borçlar Kanunumuzdur. 818 Sayılı Borçlar Kanunumuz da eski Medeni Kanunumuz gibi İsviçre'den alınmış ve onunla birlikte 4 Ekim 1926 tarihinde yürürlüğe girmiştir. 6098 sayılı Yeni Türk Borçlar Kanunu, 1 Temmuz 2012 tarihinde yürürlüğe girmiş ve 818 sayılı Borçlar Kanunu yürürlükten kaldırılmıştır. </a:t>
            </a:r>
          </a:p>
          <a:p>
            <a:endParaRPr lang="tr-TR" dirty="0"/>
          </a:p>
        </p:txBody>
      </p:sp>
    </p:spTree>
    <p:extLst>
      <p:ext uri="{BB962C8B-B14F-4D97-AF65-F5344CB8AC3E}">
        <p14:creationId xmlns:p14="http://schemas.microsoft.com/office/powerpoint/2010/main" val="783961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547EEAB-6DCE-4D73-946B-00A9419F5A0D}"/>
              </a:ext>
            </a:extLst>
          </p:cNvPr>
          <p:cNvSpPr>
            <a:spLocks noGrp="1"/>
          </p:cNvSpPr>
          <p:nvPr>
            <p:ph type="title"/>
          </p:nvPr>
        </p:nvSpPr>
        <p:spPr/>
        <p:txBody>
          <a:bodyPr/>
          <a:lstStyle/>
          <a:p>
            <a:r>
              <a:rPr lang="tr-TR" dirty="0"/>
              <a:t>TÜRK BORÇLAR KANUNU</a:t>
            </a:r>
          </a:p>
        </p:txBody>
      </p:sp>
      <p:sp>
        <p:nvSpPr>
          <p:cNvPr id="3" name="İçerik Yer Tutucusu 2">
            <a:extLst>
              <a:ext uri="{FF2B5EF4-FFF2-40B4-BE49-F238E27FC236}">
                <a16:creationId xmlns:a16="http://schemas.microsoft.com/office/drawing/2014/main" id="{EC508B11-1C51-4203-91DA-CEEF656FE456}"/>
              </a:ext>
            </a:extLst>
          </p:cNvPr>
          <p:cNvSpPr>
            <a:spLocks noGrp="1"/>
          </p:cNvSpPr>
          <p:nvPr>
            <p:ph idx="1"/>
          </p:nvPr>
        </p:nvSpPr>
        <p:spPr>
          <a:xfrm>
            <a:off x="684211" y="685800"/>
            <a:ext cx="10519943" cy="4117554"/>
          </a:xfrm>
        </p:spPr>
        <p:txBody>
          <a:bodyPr>
            <a:normAutofit fontScale="92500"/>
          </a:bodyPr>
          <a:lstStyle/>
          <a:p>
            <a:pPr algn="just"/>
            <a:r>
              <a:rPr lang="tr-TR" sz="4000" b="1" dirty="0"/>
              <a:t>Borçlar Hukuku, Medeni Hukukun en önemli ve en geniş kısmını oluşturmaktadır. Her ne kadar Borçlar Kanunu Medeni Kanun'un sonunda yer alan ayrı bir Kanun gibi düzenlenmişse de, bu durum tamamen Kanunun alındığı İsviçre'ye ilişkin tarihsel nedenlerden kaynaklanmaktadır. </a:t>
            </a:r>
          </a:p>
          <a:p>
            <a:endParaRPr lang="tr-TR" dirty="0"/>
          </a:p>
        </p:txBody>
      </p:sp>
    </p:spTree>
    <p:extLst>
      <p:ext uri="{BB962C8B-B14F-4D97-AF65-F5344CB8AC3E}">
        <p14:creationId xmlns:p14="http://schemas.microsoft.com/office/powerpoint/2010/main" val="2322135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547EEAB-6DCE-4D73-946B-00A9419F5A0D}"/>
              </a:ext>
            </a:extLst>
          </p:cNvPr>
          <p:cNvSpPr>
            <a:spLocks noGrp="1"/>
          </p:cNvSpPr>
          <p:nvPr>
            <p:ph type="title"/>
          </p:nvPr>
        </p:nvSpPr>
        <p:spPr/>
        <p:txBody>
          <a:bodyPr/>
          <a:lstStyle/>
          <a:p>
            <a:r>
              <a:rPr lang="tr-TR" dirty="0"/>
              <a:t>TÜRK BORÇLAR KANUNU</a:t>
            </a:r>
          </a:p>
        </p:txBody>
      </p:sp>
      <p:sp>
        <p:nvSpPr>
          <p:cNvPr id="3" name="İçerik Yer Tutucusu 2">
            <a:extLst>
              <a:ext uri="{FF2B5EF4-FFF2-40B4-BE49-F238E27FC236}">
                <a16:creationId xmlns:a16="http://schemas.microsoft.com/office/drawing/2014/main" id="{EC508B11-1C51-4203-91DA-CEEF656FE456}"/>
              </a:ext>
            </a:extLst>
          </p:cNvPr>
          <p:cNvSpPr>
            <a:spLocks noGrp="1"/>
          </p:cNvSpPr>
          <p:nvPr>
            <p:ph idx="1"/>
          </p:nvPr>
        </p:nvSpPr>
        <p:spPr>
          <a:xfrm>
            <a:off x="684211" y="685800"/>
            <a:ext cx="11070787" cy="3621795"/>
          </a:xfrm>
        </p:spPr>
        <p:txBody>
          <a:bodyPr>
            <a:normAutofit fontScale="92500"/>
          </a:bodyPr>
          <a:lstStyle/>
          <a:p>
            <a:r>
              <a:rPr lang="tr-TR" sz="4000" b="1" dirty="0"/>
              <a:t>Bu ayrılık sadece dış görünüş bakımındandır; aslında iki Kanun birbirine bağlıdır ve Borçlar Kanunu, Medeni Kanun'un devamıdır. Bu durum, </a:t>
            </a:r>
            <a:r>
              <a:rPr lang="tr-TR" sz="4000" b="1" dirty="0" err="1"/>
              <a:t>TBK'nun</a:t>
            </a:r>
            <a:r>
              <a:rPr lang="tr-TR" sz="4000" b="1" dirty="0"/>
              <a:t> 646 </a:t>
            </a:r>
            <a:r>
              <a:rPr lang="tr-TR" sz="4000" b="1" dirty="0" err="1"/>
              <a:t>ncı</a:t>
            </a:r>
            <a:r>
              <a:rPr lang="tr-TR" sz="4000" b="1" dirty="0"/>
              <a:t> maddesinde "Medeni Kanunun tamamlayıcısı olan işbu Kanun..." denilmek suretiyle açıkça belirtilmiştir.</a:t>
            </a:r>
          </a:p>
          <a:p>
            <a:endParaRPr lang="tr-TR" dirty="0"/>
          </a:p>
        </p:txBody>
      </p:sp>
    </p:spTree>
    <p:extLst>
      <p:ext uri="{BB962C8B-B14F-4D97-AF65-F5344CB8AC3E}">
        <p14:creationId xmlns:p14="http://schemas.microsoft.com/office/powerpoint/2010/main" val="2627050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389533-1812-4627-A73F-9001C20231C9}"/>
              </a:ext>
            </a:extLst>
          </p:cNvPr>
          <p:cNvSpPr>
            <a:spLocks noGrp="1"/>
          </p:cNvSpPr>
          <p:nvPr>
            <p:ph type="title"/>
          </p:nvPr>
        </p:nvSpPr>
        <p:spPr/>
        <p:txBody>
          <a:bodyPr/>
          <a:lstStyle/>
          <a:p>
            <a:r>
              <a:rPr lang="tr-TR" dirty="0"/>
              <a:t>Borçlar kanunu</a:t>
            </a:r>
          </a:p>
        </p:txBody>
      </p:sp>
      <p:sp>
        <p:nvSpPr>
          <p:cNvPr id="3" name="İçerik Yer Tutucusu 2">
            <a:extLst>
              <a:ext uri="{FF2B5EF4-FFF2-40B4-BE49-F238E27FC236}">
                <a16:creationId xmlns:a16="http://schemas.microsoft.com/office/drawing/2014/main" id="{0627F7A4-7746-4C5E-A766-705C70D6DE3A}"/>
              </a:ext>
            </a:extLst>
          </p:cNvPr>
          <p:cNvSpPr>
            <a:spLocks noGrp="1"/>
          </p:cNvSpPr>
          <p:nvPr>
            <p:ph idx="1"/>
          </p:nvPr>
        </p:nvSpPr>
        <p:spPr>
          <a:xfrm>
            <a:off x="684212" y="685800"/>
            <a:ext cx="10167402" cy="3615267"/>
          </a:xfrm>
        </p:spPr>
        <p:txBody>
          <a:bodyPr/>
          <a:lstStyle/>
          <a:p>
            <a:r>
              <a:rPr lang="tr-TR" sz="4000" b="1" dirty="0"/>
              <a:t>Borçlar Kanunumuz sistematik açıdan iki kısma ayrılmaktadır:</a:t>
            </a:r>
          </a:p>
          <a:p>
            <a:r>
              <a:rPr lang="tr-TR" sz="4000" b="1" dirty="0"/>
              <a:t>-	Genel Hükümler (m. 1-206),</a:t>
            </a:r>
          </a:p>
          <a:p>
            <a:r>
              <a:rPr lang="tr-TR" sz="4000" b="1" dirty="0"/>
              <a:t>-	Özel Borç İlişkileri (m. 207-645).</a:t>
            </a:r>
          </a:p>
          <a:p>
            <a:endParaRPr lang="tr-TR" dirty="0"/>
          </a:p>
        </p:txBody>
      </p:sp>
    </p:spTree>
    <p:extLst>
      <p:ext uri="{BB962C8B-B14F-4D97-AF65-F5344CB8AC3E}">
        <p14:creationId xmlns:p14="http://schemas.microsoft.com/office/powerpoint/2010/main" val="4177154759"/>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
  <TotalTime>84</TotalTime>
  <Words>178</Words>
  <Application>Microsoft Office PowerPoint</Application>
  <PresentationFormat>Geniş ekran</PresentationFormat>
  <Paragraphs>18</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Century Gothic</vt:lpstr>
      <vt:lpstr>Wingdings 3</vt:lpstr>
      <vt:lpstr>Dilim</vt:lpstr>
      <vt:lpstr>BORÇLAR HUKUKU</vt:lpstr>
      <vt:lpstr>TEMEL KAVRAMLAR</vt:lpstr>
      <vt:lpstr>TÜRK BORÇLAR KANUNU</vt:lpstr>
      <vt:lpstr>BORÇLAR HUKUKU  ve TÜRK BORÇLAR KANUNU</vt:lpstr>
      <vt:lpstr>BORÇLAR HUKUKUNUN KAYNAKLARI: BORÇLAR KANUNU</vt:lpstr>
      <vt:lpstr>TÜRK BORÇLAR KANUNU</vt:lpstr>
      <vt:lpstr>TÜRK BORÇLAR KANUNU</vt:lpstr>
      <vt:lpstr>Borçlar kanunu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Reside.Adal.Dundar</dc:creator>
  <cp:lastModifiedBy>Reside.Adal.Dundar</cp:lastModifiedBy>
  <cp:revision>6</cp:revision>
  <dcterms:created xsi:type="dcterms:W3CDTF">2021-09-15T13:57:36Z</dcterms:created>
  <dcterms:modified xsi:type="dcterms:W3CDTF">2021-09-16T07:23:23Z</dcterms:modified>
</cp:coreProperties>
</file>