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7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8BA9-D459-4481-97AC-52DB9CFC9395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0DF6-47F8-46C4-A04A-E3C5FAC075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8BA9-D459-4481-97AC-52DB9CFC9395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0DF6-47F8-46C4-A04A-E3C5FAC075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8BA9-D459-4481-97AC-52DB9CFC9395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0DF6-47F8-46C4-A04A-E3C5FAC075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E8DF2-6CDB-41F6-B572-DB14A6392F8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752AF-159C-46D9-A52F-119141065EE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8BA9-D459-4481-97AC-52DB9CFC9395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0DF6-47F8-46C4-A04A-E3C5FAC075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8BA9-D459-4481-97AC-52DB9CFC9395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0DF6-47F8-46C4-A04A-E3C5FAC075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8BA9-D459-4481-97AC-52DB9CFC9395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0DF6-47F8-46C4-A04A-E3C5FAC075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8BA9-D459-4481-97AC-52DB9CFC9395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0DF6-47F8-46C4-A04A-E3C5FAC075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8BA9-D459-4481-97AC-52DB9CFC9395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0DF6-47F8-46C4-A04A-E3C5FAC075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8BA9-D459-4481-97AC-52DB9CFC9395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0DF6-47F8-46C4-A04A-E3C5FAC075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8BA9-D459-4481-97AC-52DB9CFC9395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0DF6-47F8-46C4-A04A-E3C5FAC075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8BA9-D459-4481-97AC-52DB9CFC9395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0DF6-47F8-46C4-A04A-E3C5FAC0757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98BA9-D459-4481-97AC-52DB9CFC9395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50DF6-47F8-46C4-A04A-E3C5FAC0757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en.wikipedia.org/wiki/Image:Radial_pulse.jpg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İLKYARDIM İLE İLGİLİ GENEL BİLGİLER (II)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125538"/>
            <a:ext cx="8229600" cy="4114800"/>
          </a:xfrm>
        </p:spPr>
        <p:txBody>
          <a:bodyPr/>
          <a:lstStyle/>
          <a:p>
            <a:pPr eaLnBrk="1" hangingPunct="1"/>
            <a:r>
              <a:rPr lang="tr-TR" smtClean="0"/>
              <a:t>Kulaklar</a:t>
            </a:r>
          </a:p>
          <a:p>
            <a:pPr lvl="1" eaLnBrk="1" hangingPunct="1"/>
            <a:r>
              <a:rPr lang="tr-TR" sz="3200" smtClean="0"/>
              <a:t>Kanama</a:t>
            </a:r>
          </a:p>
          <a:p>
            <a:pPr lvl="1" eaLnBrk="1" hangingPunct="1"/>
            <a:r>
              <a:rPr lang="tr-TR" sz="3200" smtClean="0"/>
              <a:t>Berak sıvı</a:t>
            </a:r>
          </a:p>
          <a:p>
            <a:pPr lvl="1" eaLnBrk="1" hangingPunct="1"/>
            <a:r>
              <a:rPr lang="tr-TR" sz="3200" smtClean="0"/>
              <a:t>Battle’s işareti. Kulak arkasında ekimoz olması kafatası kırıklarda 8-12 saat sonra gecikmiş bir bulgu olarak ortaya çıkar.</a:t>
            </a:r>
          </a:p>
          <a:p>
            <a:pPr lvl="1" eaLnBrk="1" hangingPunct="1"/>
            <a:r>
              <a:rPr lang="tr-TR" sz="3200" smtClean="0"/>
              <a:t>İltihabi bir akıntı var mı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tr-TR" sz="1600" smtClean="0"/>
              <a:t>BURUN</a:t>
            </a:r>
          </a:p>
          <a:p>
            <a:pPr lvl="1" eaLnBrk="1" hangingPunct="1"/>
            <a:r>
              <a:rPr lang="tr-TR" sz="1600" smtClean="0"/>
              <a:t>Kanama</a:t>
            </a:r>
          </a:p>
          <a:p>
            <a:pPr lvl="1" eaLnBrk="1" hangingPunct="1"/>
            <a:r>
              <a:rPr lang="tr-TR" sz="1600" smtClean="0"/>
              <a:t>Şekil bozukluğu</a:t>
            </a:r>
          </a:p>
          <a:p>
            <a:pPr lvl="1" eaLnBrk="1" hangingPunct="1"/>
            <a:r>
              <a:rPr lang="tr-TR" sz="1600" smtClean="0"/>
              <a:t>Rinore (burundan berrak sıvı gelmesi)</a:t>
            </a:r>
          </a:p>
          <a:p>
            <a:pPr lvl="1" eaLnBrk="1" hangingPunct="1"/>
            <a:r>
              <a:rPr lang="tr-TR" sz="1600" smtClean="0"/>
              <a:t>Ağrı</a:t>
            </a:r>
          </a:p>
          <a:p>
            <a:pPr eaLnBrk="1" hangingPunct="1"/>
            <a:r>
              <a:rPr lang="tr-TR" sz="1600" smtClean="0"/>
              <a:t>BOYUN</a:t>
            </a:r>
          </a:p>
          <a:p>
            <a:pPr lvl="1" eaLnBrk="1" hangingPunct="1"/>
            <a:r>
              <a:rPr lang="tr-TR" sz="1600" smtClean="0"/>
              <a:t>Ciltte değişiklik/deri bütünlüğü</a:t>
            </a:r>
          </a:p>
          <a:p>
            <a:pPr lvl="2" eaLnBrk="1" hangingPunct="1"/>
            <a:r>
              <a:rPr lang="tr-TR" sz="1600" smtClean="0"/>
              <a:t>Yırtılma, ezilme, batma var mı</a:t>
            </a:r>
          </a:p>
          <a:p>
            <a:pPr lvl="2" eaLnBrk="1" hangingPunct="1"/>
            <a:r>
              <a:rPr lang="tr-TR" sz="1600" smtClean="0"/>
              <a:t>Batmış halde bulunan maddeler</a:t>
            </a:r>
          </a:p>
          <a:p>
            <a:pPr lvl="2" eaLnBrk="1" hangingPunct="1"/>
            <a:r>
              <a:rPr lang="tr-TR" sz="1600" smtClean="0"/>
              <a:t>Genelde boyun kırığı varmış gibi önlem alınmalıdır.</a:t>
            </a:r>
          </a:p>
          <a:p>
            <a:pPr lvl="2" eaLnBrk="1" hangingPunct="1"/>
            <a:endParaRPr lang="tr-TR" sz="1600" smtClean="0"/>
          </a:p>
          <a:p>
            <a:pPr lvl="2" eaLnBrk="1" hangingPunct="1"/>
            <a:endParaRPr lang="tr-TR" sz="1600" smtClean="0"/>
          </a:p>
        </p:txBody>
      </p:sp>
      <p:pic>
        <p:nvPicPr>
          <p:cNvPr id="59396" name="Picture 4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573338"/>
            <a:ext cx="3810000" cy="2930525"/>
          </a:xfrm>
          <a:noFill/>
          <a:ln w="38100">
            <a:solidFill>
              <a:srgbClr val="CC00FF"/>
            </a:solidFill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tr-TR" sz="2400" smtClean="0"/>
              <a:t>GÖĞÜS KAFESİ</a:t>
            </a:r>
          </a:p>
          <a:p>
            <a:pPr lvl="2" eaLnBrk="1" hangingPunct="1">
              <a:lnSpc>
                <a:spcPct val="90000"/>
              </a:lnSpc>
            </a:pPr>
            <a:r>
              <a:rPr lang="tr-TR" sz="2800" smtClean="0"/>
              <a:t>Batmış cisim</a:t>
            </a:r>
          </a:p>
          <a:p>
            <a:pPr lvl="2" eaLnBrk="1" hangingPunct="1">
              <a:lnSpc>
                <a:spcPct val="90000"/>
              </a:lnSpc>
            </a:pPr>
            <a:r>
              <a:rPr lang="tr-TR" sz="2800" smtClean="0"/>
              <a:t>Açık yara</a:t>
            </a:r>
          </a:p>
          <a:p>
            <a:pPr lvl="2" eaLnBrk="1" hangingPunct="1">
              <a:lnSpc>
                <a:spcPct val="90000"/>
              </a:lnSpc>
            </a:pPr>
            <a:r>
              <a:rPr lang="tr-TR" sz="2800" smtClean="0"/>
              <a:t> Kanama </a:t>
            </a:r>
          </a:p>
          <a:p>
            <a:pPr lvl="2" eaLnBrk="1" hangingPunct="1">
              <a:lnSpc>
                <a:spcPct val="90000"/>
              </a:lnSpc>
            </a:pPr>
            <a:r>
              <a:rPr lang="tr-TR" sz="2800" smtClean="0"/>
              <a:t>Şekil bozukluğu</a:t>
            </a:r>
          </a:p>
          <a:p>
            <a:pPr lvl="2" eaLnBrk="1" hangingPunct="1">
              <a:lnSpc>
                <a:spcPct val="90000"/>
              </a:lnSpc>
            </a:pPr>
            <a:r>
              <a:rPr lang="tr-TR" sz="2800" smtClean="0"/>
              <a:t>Morarma</a:t>
            </a:r>
          </a:p>
          <a:p>
            <a:pPr lvl="2" eaLnBrk="1" hangingPunct="1">
              <a:lnSpc>
                <a:spcPct val="90000"/>
              </a:lnSpc>
            </a:pPr>
            <a:r>
              <a:rPr lang="tr-TR" sz="2800" smtClean="0"/>
              <a:t>Hafif baskı ile ağrı oluşup oluşmadığına</a:t>
            </a:r>
          </a:p>
          <a:p>
            <a:pPr lvl="2" eaLnBrk="1" hangingPunct="1">
              <a:lnSpc>
                <a:spcPct val="90000"/>
              </a:lnSpc>
            </a:pPr>
            <a:r>
              <a:rPr lang="tr-TR" sz="2800" smtClean="0"/>
              <a:t>Her iki taraf göğüs kafesi genişlemesinin birlikte olup olmadığına bakılır</a:t>
            </a:r>
          </a:p>
          <a:p>
            <a:pPr lvl="2" eaLnBrk="1" hangingPunct="1">
              <a:lnSpc>
                <a:spcPct val="90000"/>
              </a:lnSpc>
            </a:pPr>
            <a:endParaRPr lang="tr-TR" sz="3200" smtClean="0"/>
          </a:p>
          <a:p>
            <a:pPr lvl="1" eaLnBrk="1" hangingPunct="1">
              <a:lnSpc>
                <a:spcPct val="90000"/>
              </a:lnSpc>
            </a:pPr>
            <a:endParaRPr lang="tr-TR" sz="3600" smtClean="0"/>
          </a:p>
          <a:p>
            <a:pPr eaLnBrk="1" hangingPunct="1">
              <a:lnSpc>
                <a:spcPct val="90000"/>
              </a:lnSpc>
            </a:pPr>
            <a:endParaRPr lang="tr-TR" smtClean="0"/>
          </a:p>
          <a:p>
            <a:pPr eaLnBrk="1" hangingPunct="1">
              <a:lnSpc>
                <a:spcPct val="90000"/>
              </a:lnSpc>
            </a:pPr>
            <a:endParaRPr lang="tr-TR" smtClean="0"/>
          </a:p>
          <a:p>
            <a:pPr eaLnBrk="1" hangingPunct="1">
              <a:lnSpc>
                <a:spcPct val="90000"/>
              </a:lnSpc>
            </a:pPr>
            <a:endParaRPr lang="tr-T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65175"/>
            <a:ext cx="8229600" cy="5330825"/>
          </a:xfrm>
        </p:spPr>
        <p:txBody>
          <a:bodyPr/>
          <a:lstStyle/>
          <a:p>
            <a:pPr lvl="1" eaLnBrk="1" hangingPunct="1"/>
            <a:r>
              <a:rPr lang="tr-TR" sz="3200" smtClean="0"/>
              <a:t>SOLUNUM</a:t>
            </a:r>
          </a:p>
          <a:p>
            <a:pPr lvl="2" eaLnBrk="1" hangingPunct="1"/>
            <a:r>
              <a:rPr lang="tr-TR" sz="3200" smtClean="0"/>
              <a:t>Asimetri var mı?</a:t>
            </a:r>
          </a:p>
          <a:p>
            <a:pPr lvl="2" eaLnBrk="1" hangingPunct="1"/>
            <a:r>
              <a:rPr lang="tr-TR" sz="3200" smtClean="0"/>
              <a:t> Wheezing, raller, ronküs sesleri</a:t>
            </a:r>
          </a:p>
          <a:p>
            <a:pPr lvl="2" eaLnBrk="1" hangingPunct="1"/>
            <a:r>
              <a:rPr lang="tr-TR" sz="3200" smtClean="0"/>
              <a:t>Solunum hızı,derinliği, solunuma yardımcı kaslar kullanılıyor mu</a:t>
            </a:r>
          </a:p>
          <a:p>
            <a:pPr lvl="2" eaLnBrk="1" hangingPunct="1"/>
            <a:r>
              <a:rPr lang="tr-TR" sz="3200" smtClean="0"/>
              <a:t>Solunum şekli (Kusmaull, cheyn stokes, hiperventilasyon)</a:t>
            </a:r>
          </a:p>
          <a:p>
            <a:pPr lvl="1" eaLnBrk="1" hangingPunct="1"/>
            <a:r>
              <a:rPr lang="tr-TR" sz="3200" smtClean="0"/>
              <a:t>Kemik deformiteleri, hassasiyet, krepitus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33375"/>
            <a:ext cx="8229600" cy="5400675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tr-TR" smtClean="0"/>
          </a:p>
          <a:p>
            <a:pPr lvl="1" eaLnBrk="1" hangingPunct="1">
              <a:lnSpc>
                <a:spcPct val="80000"/>
              </a:lnSpc>
            </a:pPr>
            <a:endParaRPr lang="tr-TR" smtClean="0"/>
          </a:p>
          <a:p>
            <a:pPr lvl="1" eaLnBrk="1" hangingPunct="1">
              <a:lnSpc>
                <a:spcPct val="80000"/>
              </a:lnSpc>
            </a:pPr>
            <a:endParaRPr lang="tr-TR" smtClean="0"/>
          </a:p>
          <a:p>
            <a:pPr lvl="1" eaLnBrk="1" hangingPunct="1">
              <a:lnSpc>
                <a:spcPct val="80000"/>
              </a:lnSpc>
            </a:pPr>
            <a:endParaRPr lang="tr-TR" smtClean="0"/>
          </a:p>
          <a:p>
            <a:pPr lvl="1" eaLnBrk="1" hangingPunct="1">
              <a:lnSpc>
                <a:spcPct val="80000"/>
              </a:lnSpc>
            </a:pPr>
            <a:r>
              <a:rPr lang="tr-TR" smtClean="0"/>
              <a:t>KALP SESLERİ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2800" smtClean="0"/>
              <a:t>Normal mi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2800" smtClean="0"/>
              <a:t>Kalp sesleri duyulmuyor mu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2800" smtClean="0"/>
              <a:t>Murmur  üfürüm var mı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2800" smtClean="0"/>
              <a:t>Sürtünme sesi var mı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2800" smtClean="0"/>
              <a:t>Ağrı 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tr-TR" sz="2800" smtClean="0"/>
          </a:p>
          <a:p>
            <a:pPr eaLnBrk="1" hangingPunct="1">
              <a:lnSpc>
                <a:spcPct val="80000"/>
              </a:lnSpc>
            </a:pPr>
            <a:endParaRPr lang="tr-TR" sz="28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tr-TR" smtClean="0"/>
              <a:t>KARIN BÖLGESİ</a:t>
            </a:r>
          </a:p>
          <a:p>
            <a:pPr lvl="1" eaLnBrk="1" hangingPunct="1"/>
            <a:r>
              <a:rPr lang="tr-TR" smtClean="0"/>
              <a:t>Saplanmış bir cisim</a:t>
            </a:r>
          </a:p>
          <a:p>
            <a:pPr lvl="1" eaLnBrk="1" hangingPunct="1"/>
            <a:r>
              <a:rPr lang="tr-TR" smtClean="0"/>
              <a:t>Açık yara</a:t>
            </a:r>
          </a:p>
          <a:p>
            <a:pPr lvl="1" eaLnBrk="1" hangingPunct="1"/>
            <a:r>
              <a:rPr lang="tr-TR" smtClean="0"/>
              <a:t> Kanama</a:t>
            </a:r>
          </a:p>
          <a:p>
            <a:pPr lvl="1" eaLnBrk="1" hangingPunct="1"/>
            <a:r>
              <a:rPr lang="tr-TR" smtClean="0"/>
              <a:t> Sekil bozukluğu</a:t>
            </a:r>
          </a:p>
          <a:p>
            <a:pPr lvl="1" eaLnBrk="1" hangingPunct="1"/>
            <a:r>
              <a:rPr lang="tr-TR" smtClean="0"/>
              <a:t> Şişlik/ morarma</a:t>
            </a:r>
          </a:p>
          <a:p>
            <a:pPr lvl="1" eaLnBrk="1" hangingPunct="1"/>
            <a:r>
              <a:rPr lang="tr-TR" smtClean="0"/>
              <a:t>Ağrı/ duyarlılık </a:t>
            </a:r>
          </a:p>
          <a:p>
            <a:pPr lvl="1" eaLnBrk="1" hangingPunct="1"/>
            <a:r>
              <a:rPr lang="tr-TR" smtClean="0"/>
              <a:t>Karın yumuşaklığı değerlendirilir.</a:t>
            </a:r>
          </a:p>
        </p:txBody>
      </p:sp>
      <p:pic>
        <p:nvPicPr>
          <p:cNvPr id="63492" name="Picture 4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3438" y="188913"/>
            <a:ext cx="3810000" cy="3227387"/>
          </a:xfrm>
          <a:noFill/>
          <a:ln w="38100">
            <a:solidFill>
              <a:srgbClr val="CC00FF"/>
            </a:solidFill>
          </a:ln>
        </p:spPr>
      </p:pic>
      <p:pic>
        <p:nvPicPr>
          <p:cNvPr id="6349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363" y="3860800"/>
            <a:ext cx="3600450" cy="2189163"/>
          </a:xfrm>
          <a:prstGeom prst="rect">
            <a:avLst/>
          </a:prstGeom>
          <a:noFill/>
          <a:ln w="38100">
            <a:solidFill>
              <a:srgbClr val="CC00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SIRT BÖLGESİ</a:t>
            </a:r>
          </a:p>
          <a:p>
            <a:pPr lvl="1" eaLnBrk="1" hangingPunct="1"/>
            <a:r>
              <a:rPr lang="tr-TR" sz="2400" smtClean="0"/>
              <a:t>Omurga kırığı var mı</a:t>
            </a:r>
          </a:p>
          <a:p>
            <a:pPr lvl="1" eaLnBrk="1" hangingPunct="1"/>
            <a:r>
              <a:rPr lang="tr-TR" sz="2400" smtClean="0"/>
              <a:t>Dikkatli bir şekilde sırt, kalça, kol ve bacakların arka kısımlarında kırık yada yara olup olmadığına bakılır.  </a:t>
            </a:r>
          </a:p>
          <a:p>
            <a:pPr lvl="1" eaLnBrk="1" hangingPunct="1"/>
            <a:r>
              <a:rPr lang="tr-TR" sz="2400" smtClean="0"/>
              <a:t>Ağrı</a:t>
            </a:r>
          </a:p>
          <a:p>
            <a:pPr lvl="1" eaLnBrk="1" hangingPunct="1"/>
            <a:endParaRPr lang="tr-TR" sz="2400" smtClean="0"/>
          </a:p>
        </p:txBody>
      </p:sp>
      <p:pic>
        <p:nvPicPr>
          <p:cNvPr id="64516" name="Picture 3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373313"/>
            <a:ext cx="3810000" cy="3330575"/>
          </a:xfrm>
          <a:noFill/>
          <a:ln w="38100">
            <a:solidFill>
              <a:srgbClr val="CC00FF"/>
            </a:solidFill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1800" smtClean="0"/>
              <a:t>EKSTREMİTELER (kol ve bacaklar)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1800" smtClean="0"/>
              <a:t>Kendiliğinden oluşan hareket var mı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1800" smtClean="0"/>
              <a:t>Yeterli güç var mı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1800" smtClean="0"/>
              <a:t>Güç simetrik  mi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1800" smtClean="0"/>
              <a:t>Eklem hareketleri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1800" smtClean="0"/>
              <a:t>Fonksiyon kaybı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1800" smtClean="0"/>
              <a:t>Duyusal fonksiyonlar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1800" smtClean="0"/>
              <a:t>Derinin rengi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1800" smtClean="0"/>
              <a:t>Yaralanmanın altında kalan bölgede nabız tespiti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1800" smtClean="0"/>
              <a:t> Yaralanma var mı? Özelliği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1800" smtClean="0"/>
              <a:t>Deformite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1800" smtClean="0"/>
              <a:t>Ağrı, şişlik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1800" smtClean="0"/>
              <a:t>Şekil bozukluğu araştırılır</a:t>
            </a:r>
            <a:r>
              <a:rPr lang="tr-TR" sz="2800" smtClean="0"/>
              <a:t>.</a:t>
            </a:r>
          </a:p>
        </p:txBody>
      </p:sp>
      <p:pic>
        <p:nvPicPr>
          <p:cNvPr id="65540" name="Picture 2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776538"/>
            <a:ext cx="3810000" cy="2524125"/>
          </a:xfrm>
          <a:noFill/>
          <a:ln w="38100">
            <a:solidFill>
              <a:srgbClr val="CC00FF"/>
            </a:solidFill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Görünüşte bilinci kapalı hastalarda solunum dolaşımın değerlendirilmesine hasta uyandırılarak başlanır.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Solunum değerlendirilmesinde aşağıdaki faktörlere bakılmalıdır.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Nefes alıyor mu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Solunum yeterli mi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Nefes almıyorsa derhal hava yolu açılmalıdır.</a:t>
            </a:r>
          </a:p>
          <a:p>
            <a:pPr lvl="1" eaLnBrk="1" hangingPunct="1">
              <a:lnSpc>
                <a:spcPct val="90000"/>
              </a:lnSpc>
            </a:pPr>
            <a:endParaRPr lang="tr-TR" smtClean="0"/>
          </a:p>
        </p:txBody>
      </p:sp>
      <p:sp>
        <p:nvSpPr>
          <p:cNvPr id="66563" name="2 Dikdörtgen"/>
          <p:cNvSpPr>
            <a:spLocks noChangeArrowheads="1"/>
          </p:cNvSpPr>
          <p:nvPr/>
        </p:nvSpPr>
        <p:spPr bwMode="auto">
          <a:xfrm>
            <a:off x="1547813" y="620713"/>
            <a:ext cx="4572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/>
              <a:t>YAŞAM BULGULARININ TANILANMASI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eaLnBrk="1" hangingPunct="1"/>
            <a:r>
              <a:rPr lang="tr-TR" dirty="0" smtClean="0"/>
              <a:t>Hava yolunun açılmasında ağız içinin temizlenmesi, kusmuk taş, toprak, takma diş varsa çıkartılması gerekir. </a:t>
            </a:r>
          </a:p>
          <a:p>
            <a:pPr eaLnBrk="1" hangingPunct="1"/>
            <a:r>
              <a:rPr lang="tr-TR" dirty="0" smtClean="0"/>
              <a:t>Koma pozisyonuna sokulmalı</a:t>
            </a:r>
          </a:p>
          <a:p>
            <a:pPr eaLnBrk="1" hangingPunct="1"/>
            <a:r>
              <a:rPr lang="tr-TR" dirty="0" smtClean="0"/>
              <a:t>Nefes almasında zorluk varsa solunumun şekli tespit edilmelidir. </a:t>
            </a:r>
          </a:p>
          <a:p>
            <a:pPr lvl="1" eaLnBrk="1" hangingPunct="1"/>
            <a:r>
              <a:rPr lang="tr-TR" dirty="0" smtClean="0"/>
              <a:t>Nefes yüzeysel mi? Derin mi?</a:t>
            </a:r>
          </a:p>
          <a:p>
            <a:pPr lvl="1" eaLnBrk="1" hangingPunct="1"/>
            <a:r>
              <a:rPr lang="tr-TR" dirty="0" smtClean="0"/>
              <a:t>Hasta boğulur gibi mi?</a:t>
            </a:r>
          </a:p>
          <a:p>
            <a:pPr lvl="1" eaLnBrk="1" hangingPunct="1"/>
            <a:r>
              <a:rPr lang="tr-TR" dirty="0" smtClean="0"/>
              <a:t>Hasta </a:t>
            </a:r>
            <a:r>
              <a:rPr lang="tr-TR" dirty="0" err="1" smtClean="0"/>
              <a:t>siyanotik</a:t>
            </a:r>
            <a:r>
              <a:rPr lang="tr-TR" dirty="0" smtClean="0"/>
              <a:t> mi</a:t>
            </a:r>
          </a:p>
          <a:p>
            <a:pPr lvl="1" eaLnBrk="1" hangingPunct="1"/>
            <a:r>
              <a:rPr lang="tr-TR" dirty="0" smtClean="0"/>
              <a:t>Nefes kokusu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HASTANIN DEĞERLENDİRİLMESİ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476250"/>
            <a:ext cx="7772400" cy="4114800"/>
          </a:xfrm>
        </p:spPr>
        <p:txBody>
          <a:bodyPr>
            <a:normAutofit/>
          </a:bodyPr>
          <a:lstStyle/>
          <a:p>
            <a:pPr eaLnBrk="1" hangingPunct="1"/>
            <a:endParaRPr lang="tr-TR" dirty="0" smtClean="0"/>
          </a:p>
          <a:p>
            <a:pPr eaLnBrk="1" hangingPunct="1"/>
            <a:endParaRPr lang="tr-TR" dirty="0"/>
          </a:p>
          <a:p>
            <a:pPr eaLnBrk="1" hangingPunct="1"/>
            <a:r>
              <a:rPr lang="tr-TR" dirty="0" smtClean="0"/>
              <a:t>Solunum fizyolojik olarak sessiz ve kolay gerçekleşir. Solunum hızı yaşa göre değişiklik gösterir. </a:t>
            </a:r>
          </a:p>
          <a:p>
            <a:pPr eaLnBrk="1" hangingPunct="1"/>
            <a:endParaRPr lang="tr-TR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875" name="Group 3"/>
          <p:cNvGraphicFramePr>
            <a:graphicFrameLocks noGrp="1"/>
          </p:cNvGraphicFramePr>
          <p:nvPr>
            <p:ph type="tbl" idx="1"/>
          </p:nvPr>
        </p:nvGraphicFramePr>
        <p:xfrm>
          <a:off x="827088" y="2781300"/>
          <a:ext cx="7777162" cy="3566160"/>
        </p:xfrm>
        <a:graphic>
          <a:graphicData uri="http://schemas.openxmlformats.org/drawingml/2006/table">
            <a:tbl>
              <a:tblPr/>
              <a:tblGrid>
                <a:gridCol w="2817812"/>
                <a:gridCol w="2817813"/>
                <a:gridCol w="2141537"/>
              </a:tblGrid>
              <a:tr h="446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Solunum hızı/dak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Soluk hacmi(mL)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Yeni doğan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40-50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20-35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Süt çocuğu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30-40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40-100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Oyun çocuğu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20-30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150-200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Okul çocuğu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16-20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300-400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Gençler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14-16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300-500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Erişkinler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10-14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500-1000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864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6613"/>
            <a:ext cx="8229600" cy="5289550"/>
          </a:xfrm>
        </p:spPr>
        <p:txBody>
          <a:bodyPr/>
          <a:lstStyle/>
          <a:p>
            <a:pPr eaLnBrk="1" hangingPunct="1"/>
            <a:r>
              <a:rPr lang="tr-TR" smtClean="0"/>
              <a:t>Solunum fizyolojik olarak sessiz ve kolay gerçekleşir. Solunum hızı ve hacmi yaşa göre değişiklik gösterir.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08050"/>
            <a:ext cx="8229600" cy="5187950"/>
          </a:xfrm>
        </p:spPr>
        <p:txBody>
          <a:bodyPr/>
          <a:lstStyle/>
          <a:p>
            <a:pPr eaLnBrk="1" hangingPunct="1"/>
            <a:r>
              <a:rPr lang="tr-TR" sz="2400" smtClean="0"/>
              <a:t>Solunum sayısının artmasına neden olan faktörler</a:t>
            </a:r>
          </a:p>
          <a:p>
            <a:pPr lvl="1" eaLnBrk="1" hangingPunct="1"/>
            <a:r>
              <a:rPr lang="tr-TR" sz="2400" smtClean="0"/>
              <a:t>Yüksek ateş</a:t>
            </a:r>
          </a:p>
          <a:p>
            <a:pPr lvl="1" eaLnBrk="1" hangingPunct="1"/>
            <a:r>
              <a:rPr lang="tr-TR" sz="2400" smtClean="0"/>
              <a:t>Ağrı</a:t>
            </a:r>
          </a:p>
          <a:p>
            <a:pPr lvl="1" eaLnBrk="1" hangingPunct="1"/>
            <a:r>
              <a:rPr lang="tr-TR" sz="2400" smtClean="0"/>
              <a:t>Anksiyete</a:t>
            </a:r>
          </a:p>
          <a:p>
            <a:pPr lvl="1" eaLnBrk="1" hangingPunct="1"/>
            <a:r>
              <a:rPr lang="tr-TR" sz="2000" smtClean="0"/>
              <a:t>Sigara içme</a:t>
            </a:r>
          </a:p>
          <a:p>
            <a:pPr eaLnBrk="1" hangingPunct="1"/>
            <a:r>
              <a:rPr lang="tr-TR" sz="2400" smtClean="0"/>
              <a:t>Solunum sayısının azalmasına neden olan faktörler arasında sayılabilir.</a:t>
            </a:r>
          </a:p>
          <a:p>
            <a:pPr lvl="1" eaLnBrk="1" hangingPunct="1"/>
            <a:r>
              <a:rPr lang="tr-TR" sz="2400" smtClean="0"/>
              <a:t>Aşırı doz narkotik ve analjezik ilaç alımı</a:t>
            </a:r>
          </a:p>
          <a:p>
            <a:pPr lvl="1" eaLnBrk="1" hangingPunct="1"/>
            <a:r>
              <a:rPr lang="tr-TR" sz="2400" smtClean="0"/>
              <a:t>Üremi koması</a:t>
            </a:r>
          </a:p>
          <a:p>
            <a:pPr lvl="1" eaLnBrk="1" hangingPunct="1"/>
            <a:r>
              <a:rPr lang="tr-TR" sz="2400" smtClean="0"/>
              <a:t>Diyabet koması</a:t>
            </a:r>
          </a:p>
          <a:p>
            <a:pPr lvl="1" eaLnBrk="1" hangingPunct="1"/>
            <a:r>
              <a:rPr lang="tr-TR" sz="2400" smtClean="0"/>
              <a:t>İntrakranial kanama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SOLUNUM SAYISININ </a:t>
            </a:r>
          </a:p>
          <a:p>
            <a:pPr lvl="1" algn="ctr" eaLnBrk="1" hangingPunct="1"/>
            <a:r>
              <a:rPr lang="tr-TR" smtClean="0"/>
              <a:t>8’İN ALTINA DÜŞMESİ</a:t>
            </a:r>
          </a:p>
          <a:p>
            <a:pPr lvl="1" algn="ctr" eaLnBrk="1" hangingPunct="1"/>
            <a:r>
              <a:rPr lang="tr-TR" smtClean="0"/>
              <a:t>40’ÜSTÜNE ÇIKMASI ÖNEMLİDİR.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Hızlı ve yüzeysel solunum şokta görülür.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Kesik, kesik, derin, zorlanarak solunum yapma kısmi hava yolu tıkanıklığını gösterir.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Solunum depresyonunda göğüs ve karında çok az hareket vardır.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Boğulur gibi olan hasta içgüdüsel olarak boğazını tutar.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Nefes kokusunun da değerlendirilmesi gerekir. </a:t>
            </a:r>
          </a:p>
          <a:p>
            <a:pPr eaLnBrk="1" hangingPunct="1"/>
            <a:r>
              <a:rPr lang="tr-TR" smtClean="0"/>
              <a:t>Nefes</a:t>
            </a:r>
          </a:p>
          <a:p>
            <a:pPr lvl="1" eaLnBrk="1" hangingPunct="1"/>
            <a:r>
              <a:rPr lang="tr-TR" sz="3200" smtClean="0"/>
              <a:t>Diyabetik asidozda çürük elma gibi kokar.</a:t>
            </a:r>
          </a:p>
          <a:p>
            <a:pPr lvl="1" eaLnBrk="1" hangingPunct="1"/>
            <a:r>
              <a:rPr lang="tr-TR" sz="3200" smtClean="0"/>
              <a:t>Üremi komasında idrar kokar.</a:t>
            </a:r>
          </a:p>
          <a:p>
            <a:pPr lvl="1" eaLnBrk="1" hangingPunct="1"/>
            <a:r>
              <a:rPr lang="tr-TR" sz="3200" smtClean="0"/>
              <a:t>Alkol komasında alkol kokar.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Solunumda bozukluk olduğunu gösteren bulgular aşağıda belirtilmiştir.</a:t>
            </a:r>
          </a:p>
          <a:p>
            <a:pPr lvl="1" eaLnBrk="1" hangingPunct="1"/>
            <a:r>
              <a:rPr lang="tr-TR" sz="3200" smtClean="0"/>
              <a:t>Trakeada çekilme</a:t>
            </a:r>
          </a:p>
          <a:p>
            <a:pPr lvl="1" eaLnBrk="1" hangingPunct="1"/>
            <a:r>
              <a:rPr lang="tr-TR" sz="3200" smtClean="0"/>
              <a:t>Burun kanatlarına genişleme</a:t>
            </a:r>
          </a:p>
          <a:p>
            <a:pPr lvl="1" eaLnBrk="1" hangingPunct="1"/>
            <a:r>
              <a:rPr lang="tr-TR" sz="3200" smtClean="0"/>
              <a:t>Göğüs kafesinde çekilme </a:t>
            </a:r>
          </a:p>
          <a:p>
            <a:pPr lvl="1" eaLnBrk="1" hangingPunct="1"/>
            <a:r>
              <a:rPr lang="tr-TR" sz="3200" smtClean="0"/>
              <a:t>Solunuma yardımcı kasların kullanılması</a:t>
            </a:r>
          </a:p>
          <a:p>
            <a:pPr lvl="1" eaLnBrk="1" hangingPunct="1"/>
            <a:r>
              <a:rPr lang="tr-TR" sz="3200" smtClean="0"/>
              <a:t>Solunumun sesli olması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smtClean="0"/>
              <a:t>Dolaşım 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Aşağıdaki parametrelere bakılarak değerlendirilir.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Nabız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Kan basıncı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Kalp frekansı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Nabız: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Sistol sırasında damarlardan duyulan basınç dalgasıdır.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Arterlerin deriye yakın olduğu bölgelerde hissedilir.</a:t>
            </a:r>
          </a:p>
          <a:p>
            <a:pPr lvl="1" eaLnBrk="1" hangingPunct="1">
              <a:lnSpc>
                <a:spcPct val="90000"/>
              </a:lnSpc>
            </a:pPr>
            <a:endParaRPr lang="tr-TR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idx="1"/>
          </p:nvPr>
        </p:nvSpPr>
        <p:spPr>
          <a:xfrm>
            <a:off x="914400" y="620713"/>
            <a:ext cx="8229600" cy="6237287"/>
          </a:xfrm>
        </p:spPr>
        <p:txBody>
          <a:bodyPr/>
          <a:lstStyle/>
          <a:p>
            <a:pPr eaLnBrk="1" hangingPunct="1"/>
            <a:r>
              <a:rPr lang="tr-TR" smtClean="0"/>
              <a:t>Nabız en çok üç bölgeden alınır.</a:t>
            </a:r>
          </a:p>
          <a:p>
            <a:pPr lvl="1" eaLnBrk="1" hangingPunct="1"/>
            <a:r>
              <a:rPr lang="tr-TR" smtClean="0"/>
              <a:t>Radial nabız</a:t>
            </a:r>
          </a:p>
          <a:p>
            <a:pPr lvl="1" eaLnBrk="1" hangingPunct="1"/>
            <a:r>
              <a:rPr lang="tr-TR" smtClean="0"/>
              <a:t>Karotis nabız</a:t>
            </a:r>
          </a:p>
          <a:p>
            <a:pPr lvl="1" eaLnBrk="1" hangingPunct="1"/>
            <a:r>
              <a:rPr lang="tr-TR" smtClean="0"/>
              <a:t>Brakial nabız</a:t>
            </a:r>
          </a:p>
          <a:p>
            <a:pPr lvl="1" eaLnBrk="1" hangingPunct="1"/>
            <a:r>
              <a:rPr lang="tr-TR" smtClean="0"/>
              <a:t>En fazla nabız alınan bölge radial nabızdır.</a:t>
            </a:r>
          </a:p>
          <a:p>
            <a:pPr lvl="1" eaLnBrk="1" hangingPunct="1"/>
            <a:r>
              <a:rPr lang="tr-TR" smtClean="0"/>
              <a:t>Karotis nabız alınırken hastanın yatar veya oturur durumda olmasına dikkat edilmelidir.</a:t>
            </a:r>
          </a:p>
          <a:p>
            <a:pPr eaLnBrk="1" hangingPunct="1"/>
            <a:r>
              <a:rPr lang="tr-TR" smtClean="0"/>
              <a:t>Nabız alınırken</a:t>
            </a:r>
          </a:p>
          <a:p>
            <a:pPr lvl="1" eaLnBrk="1" hangingPunct="1"/>
            <a:r>
              <a:rPr lang="tr-TR" smtClean="0"/>
              <a:t>Hızına</a:t>
            </a:r>
          </a:p>
          <a:p>
            <a:pPr lvl="1" eaLnBrk="1" hangingPunct="1"/>
            <a:r>
              <a:rPr lang="tr-TR" smtClean="0"/>
              <a:t>Karakterine</a:t>
            </a:r>
          </a:p>
          <a:p>
            <a:pPr lvl="1" eaLnBrk="1" hangingPunct="1"/>
            <a:r>
              <a:rPr lang="tr-TR" smtClean="0"/>
              <a:t>Niteliğine dikkat edilmelidir.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 descr="Radial pul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905000"/>
            <a:ext cx="3810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Radial nabızın bulunması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5 İçerik Yer Tutucusu"/>
          <p:cNvSpPr>
            <a:spLocks noGrp="1"/>
          </p:cNvSpPr>
          <p:nvPr>
            <p:ph idx="1"/>
          </p:nvPr>
        </p:nvSpPr>
        <p:spPr>
          <a:xfrm>
            <a:off x="685800" y="836613"/>
            <a:ext cx="7772400" cy="5259387"/>
          </a:xfrm>
        </p:spPr>
        <p:txBody>
          <a:bodyPr/>
          <a:lstStyle/>
          <a:p>
            <a:r>
              <a:rPr lang="tr-TR" smtClean="0"/>
              <a:t>Hastayı kurtarmak için </a:t>
            </a:r>
          </a:p>
          <a:p>
            <a:pPr lvl="1"/>
            <a:r>
              <a:rPr lang="tr-TR" smtClean="0"/>
              <a:t>Hastanın değerlendirilerek hangi fonksiyonlarının bozulduğunun ve şiddetinin değerlendirilmesi gerekir (Teşhis).</a:t>
            </a:r>
          </a:p>
          <a:p>
            <a:pPr lvl="1"/>
            <a:r>
              <a:rPr lang="tr-TR" smtClean="0"/>
              <a:t>Daha sonra yapılan teşhise göre gerekli müdahalenin yapılması gerekir.</a:t>
            </a:r>
          </a:p>
          <a:p>
            <a:pPr lvl="1"/>
            <a:r>
              <a:rPr lang="tr-TR" smtClean="0"/>
              <a:t>Hastanın durumuna uygun olan pozisyona sokularak gerekli ise taşınması gerekir (Taşıma).</a:t>
            </a:r>
          </a:p>
          <a:p>
            <a:pPr lvl="1"/>
            <a:r>
              <a:rPr lang="tr-TR" smtClean="0"/>
              <a:t>Çok sayıda hasta varsa öncelik sırası saptanarak sıraya göre müdahale edilmesi gerekir (Triaj-Ayırma).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0" name="Picture 2" descr="Checking the radial pulse.">
            <a:hlinkClick r:id="rId2" tooltip="Checking the radial pulse.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4075" y="1700213"/>
            <a:ext cx="5256213" cy="346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Radial nabızın alınması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2" descr="Photo of woman checking her pulse over the carotid artery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513" y="1341438"/>
            <a:ext cx="5329237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Karotis nabızın alınması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 descr="fig2_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1916113"/>
            <a:ext cx="5040312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8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Brachial nabızın alınması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Aynı anda iki karotis arterine basılmamalıdır.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Çocuklarda nabızın en kolay alındığı bölge brakial nabızdır.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Nabızdaki değişiklikler sıklıkla homeostazisi sağlamak için başvurulan ilk mekanizmalardandır.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Sağlıklı ve erişkin bir kişide normal nabız 60-80 vuru/dak dır.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Çocuklarda ise 80-100 vuru/dak dır.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Nabız hızı 15 sn boyunca nabız vuruları sayılıp bulunan sayının 4 ile çarpılmasıyla elde edilir.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981075"/>
            <a:ext cx="8229600" cy="5114925"/>
          </a:xfrm>
        </p:spPr>
        <p:txBody>
          <a:bodyPr/>
          <a:lstStyle/>
          <a:p>
            <a:pPr eaLnBrk="1" hangingPunct="1"/>
            <a:r>
              <a:rPr lang="tr-TR" smtClean="0"/>
              <a:t>Nabız düzenli olmalıdır. Bazı vuruların olmaması veya düzensizlik kalp hastalığının belirtisidir.</a:t>
            </a:r>
          </a:p>
          <a:p>
            <a:pPr eaLnBrk="1" hangingPunct="1"/>
            <a:r>
              <a:rPr lang="tr-TR" smtClean="0"/>
              <a:t>Nabız dolgunluğu kalbin kasılma gücünün kaba bir göstergesidir.</a:t>
            </a:r>
          </a:p>
          <a:p>
            <a:pPr lvl="1" eaLnBrk="1" hangingPunct="1"/>
            <a:r>
              <a:rPr lang="tr-TR" smtClean="0"/>
              <a:t>Hızlı ve zayıf bir nabız hipovolemik şokun göstergesi olabilir</a:t>
            </a:r>
          </a:p>
          <a:p>
            <a:pPr lvl="1" eaLnBrk="1" hangingPunct="1"/>
            <a:r>
              <a:rPr lang="tr-TR" smtClean="0"/>
              <a:t>Çok dolgun bir nabız korku, yüksek tansiyon halinde olabilir</a:t>
            </a:r>
          </a:p>
          <a:p>
            <a:pPr lvl="1" eaLnBrk="1" hangingPunct="1">
              <a:buFontTx/>
              <a:buNone/>
            </a:pPr>
            <a:endParaRPr lang="tr-TR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908050"/>
            <a:ext cx="8229600" cy="5187950"/>
          </a:xfrm>
        </p:spPr>
        <p:txBody>
          <a:bodyPr/>
          <a:lstStyle/>
          <a:p>
            <a:pPr eaLnBrk="1" hangingPunct="1"/>
            <a:r>
              <a:rPr lang="tr-TR" smtClean="0"/>
              <a:t>Nabız yoksa</a:t>
            </a:r>
          </a:p>
          <a:p>
            <a:pPr lvl="1" eaLnBrk="1" hangingPunct="1"/>
            <a:r>
              <a:rPr lang="tr-TR" sz="3200" smtClean="0"/>
              <a:t> Ölçülen arter hastalık veya yaralanma nedeniyle tıkanmış olabilir.</a:t>
            </a:r>
          </a:p>
          <a:p>
            <a:pPr lvl="1" eaLnBrk="1" hangingPunct="1"/>
            <a:r>
              <a:rPr lang="tr-TR" sz="3200" smtClean="0"/>
              <a:t>Kalp durmuş veya çok zayıf kasılıyor olabilir.</a:t>
            </a:r>
          </a:p>
          <a:p>
            <a:pPr eaLnBrk="1" hangingPunct="1"/>
            <a:r>
              <a:rPr lang="tr-TR" smtClean="0"/>
              <a:t>Nabız düzenli olmalıdır. Bazı vuruların olmaması veya düzensizlik kalp hastalığının belirtisidir.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92" name="Group 32"/>
          <p:cNvGraphicFramePr>
            <a:graphicFrameLocks noGrp="1"/>
          </p:cNvGraphicFramePr>
          <p:nvPr/>
        </p:nvGraphicFramePr>
        <p:xfrm>
          <a:off x="539750" y="765175"/>
          <a:ext cx="8604250" cy="3240088"/>
        </p:xfrm>
        <a:graphic>
          <a:graphicData uri="http://schemas.openxmlformats.org/drawingml/2006/table">
            <a:tbl>
              <a:tblPr/>
              <a:tblGrid>
                <a:gridCol w="2209800"/>
                <a:gridCol w="1003300"/>
                <a:gridCol w="962025"/>
                <a:gridCol w="865188"/>
                <a:gridCol w="866775"/>
                <a:gridCol w="866775"/>
                <a:gridCol w="866775"/>
                <a:gridCol w="963612"/>
              </a:tblGrid>
              <a:tr h="1509713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Çocuklarda ortalama nabız değerleri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Yaş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Yeni doğan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6ay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1yaş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2yaş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6yaş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8yaş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10yaş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6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Nabız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95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Beden ısısı arttığı zaman deri altındaki kapiller genişleyerek ısı kaybını arttırırlar.</a:t>
            </a:r>
          </a:p>
          <a:p>
            <a:pPr eaLnBrk="1" hangingPunct="1"/>
            <a:r>
              <a:rPr lang="tr-TR" smtClean="0"/>
              <a:t>Beden ısısı azaldığı zaman deri altındaki kapiller daralarak ısı kaybını azaltırlar.</a:t>
            </a:r>
          </a:p>
          <a:p>
            <a:pPr eaLnBrk="1" hangingPunct="1"/>
            <a:r>
              <a:rPr lang="tr-TR" smtClean="0"/>
              <a:t>Beden ısısının en düşük değeri sabah; en yüksek değeri  ise akşam üstü ölçülür. </a:t>
            </a:r>
          </a:p>
        </p:txBody>
      </p:sp>
      <p:sp>
        <p:nvSpPr>
          <p:cNvPr id="98307" name="Rectangle 3"/>
          <p:cNvSpPr>
            <a:spLocks noChangeArrowheads="1"/>
          </p:cNvSpPr>
          <p:nvPr/>
        </p:nvSpPr>
        <p:spPr bwMode="auto">
          <a:xfrm>
            <a:off x="2267744" y="764704"/>
            <a:ext cx="43434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Beden ısısı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eaLnBrk="1" hangingPunct="1"/>
            <a:r>
              <a:rPr lang="tr-TR" smtClean="0"/>
              <a:t>Çeşitli koşullarda değeri değişir. Bu koşullar arasında sayılabilir.</a:t>
            </a:r>
          </a:p>
          <a:p>
            <a:pPr lvl="1" eaLnBrk="1" hangingPunct="1"/>
            <a:r>
              <a:rPr lang="tr-TR" smtClean="0"/>
              <a:t>Ortamın ısısı</a:t>
            </a:r>
          </a:p>
          <a:p>
            <a:pPr lvl="1" eaLnBrk="1" hangingPunct="1"/>
            <a:r>
              <a:rPr lang="tr-TR" smtClean="0"/>
              <a:t>Eksersiz</a:t>
            </a:r>
          </a:p>
          <a:p>
            <a:pPr lvl="1" eaLnBrk="1" hangingPunct="1"/>
            <a:r>
              <a:rPr lang="tr-TR" smtClean="0"/>
              <a:t>Menstrüel siklus</a:t>
            </a:r>
          </a:p>
          <a:p>
            <a:pPr lvl="1" eaLnBrk="1" hangingPunct="1"/>
            <a:r>
              <a:rPr lang="tr-TR" smtClean="0"/>
              <a:t>Enfeksiyon </a:t>
            </a:r>
          </a:p>
          <a:p>
            <a:pPr eaLnBrk="1" hangingPunct="1"/>
            <a:r>
              <a:rPr lang="tr-TR" smtClean="0"/>
              <a:t>Vücud ısısı farklı bölgelerden ölçülür.</a:t>
            </a:r>
          </a:p>
          <a:p>
            <a:pPr lvl="1" eaLnBrk="1" hangingPunct="1"/>
            <a:r>
              <a:rPr lang="tr-TR" smtClean="0"/>
              <a:t>Ağız  (Oral)</a:t>
            </a:r>
          </a:p>
          <a:p>
            <a:pPr lvl="1" eaLnBrk="1" hangingPunct="1"/>
            <a:r>
              <a:rPr lang="tr-TR" smtClean="0"/>
              <a:t>Kulak</a:t>
            </a:r>
          </a:p>
          <a:p>
            <a:pPr lvl="1" eaLnBrk="1" hangingPunct="1"/>
            <a:r>
              <a:rPr lang="tr-TR" smtClean="0"/>
              <a:t>Rektal</a:t>
            </a:r>
          </a:p>
          <a:p>
            <a:pPr lvl="3" eaLnBrk="1" hangingPunct="1">
              <a:buFontTx/>
              <a:buNone/>
            </a:pPr>
            <a:endParaRPr lang="tr-T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4000" smtClean="0"/>
              <a:t>Yaralı ve yaralıların genel durumlarının değerlendirilmesi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2800" smtClean="0"/>
              <a:t>Hastanın yaşamsal bulguları hızlıca değerlendirilir</a:t>
            </a:r>
          </a:p>
          <a:p>
            <a:pPr eaLnBrk="1" hangingPunct="1"/>
            <a:r>
              <a:rPr lang="tr-TR" sz="2800" smtClean="0"/>
              <a:t>Birincil Değerlendirme.</a:t>
            </a:r>
          </a:p>
          <a:p>
            <a:pPr lvl="1" eaLnBrk="1" hangingPunct="1"/>
            <a:r>
              <a:rPr lang="tr-TR" smtClean="0"/>
              <a:t>Hastanın/ yaralının durumunun ciddiyetini belirlemek,</a:t>
            </a:r>
          </a:p>
          <a:p>
            <a:pPr lvl="1" eaLnBrk="1" hangingPunct="1"/>
            <a:r>
              <a:rPr lang="tr-TR" smtClean="0"/>
              <a:t>İlkyardımda yapılacak girişimleri ,öncelikleri saptamak, </a:t>
            </a:r>
          </a:p>
          <a:p>
            <a:pPr lvl="1" eaLnBrk="1" hangingPunct="1"/>
            <a:r>
              <a:rPr lang="tr-TR" smtClean="0"/>
              <a:t>Müdahaleyi güvenli olarak gerçekleştirmek</a:t>
            </a:r>
          </a:p>
          <a:p>
            <a:pPr lvl="1" eaLnBrk="1" hangingPunct="1"/>
            <a:r>
              <a:rPr lang="tr-TR" smtClean="0"/>
              <a:t>Yapılacak ilkyardım yöntemini belirlemek için yapılan değerlendirmedir.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813"/>
            <a:ext cx="8229600" cy="543401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800" smtClean="0"/>
              <a:t>Aşamaları</a:t>
            </a:r>
          </a:p>
          <a:p>
            <a:pPr lvl="1" eaLnBrk="1" hangingPunct="1">
              <a:lnSpc>
                <a:spcPct val="80000"/>
              </a:lnSpc>
            </a:pPr>
            <a:r>
              <a:rPr lang="tr-TR" b="1" smtClean="0"/>
              <a:t>Bilinç durumunun değerlendirilmesi: </a:t>
            </a:r>
            <a:r>
              <a:rPr lang="tr-TR" smtClean="0"/>
              <a:t>Hasta/ yaralıya sözlü uyaran verilerek veya hafifçe omuzuna dokunarak “iyi misiniz “diye sorularak yapılır.</a:t>
            </a:r>
          </a:p>
          <a:p>
            <a:pPr lvl="1" eaLnBrk="1" hangingPunct="1">
              <a:lnSpc>
                <a:spcPct val="80000"/>
              </a:lnSpc>
            </a:pPr>
            <a:r>
              <a:rPr lang="tr-TR" b="1" smtClean="0"/>
              <a:t>Hava yolunun açıklığının değerlendirilmesi: Bilinç kaybı olanlarda 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2800" smtClean="0"/>
              <a:t>Dil geriye kaçarak solunum yolunu tıkar 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2800" smtClean="0"/>
              <a:t>Kusmuk ve yabancı maddelerle solunum yolu tıkanabilir.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2800" smtClean="0"/>
              <a:t>Havanın akciğerlere ulaşabilmesi için solunum yolunun açık olması gerekir.</a:t>
            </a:r>
            <a:r>
              <a:rPr lang="tr-TR" sz="2800" smtClean="0">
                <a:latin typeface="Arial Narrow" pitchFamily="34" charset="0"/>
              </a:rPr>
              <a:t>  </a:t>
            </a:r>
          </a:p>
          <a:p>
            <a:pPr lvl="1" eaLnBrk="1" hangingPunct="1"/>
            <a:r>
              <a:rPr lang="tr-TR" b="1" smtClean="0"/>
              <a:t>Solunumun değerlendirilmesi</a:t>
            </a:r>
          </a:p>
          <a:p>
            <a:pPr lvl="1" eaLnBrk="1" hangingPunct="1"/>
            <a:r>
              <a:rPr lang="tr-TR" b="1" smtClean="0"/>
              <a:t>Dolaşımın değerlendirilmesi</a:t>
            </a:r>
          </a:p>
          <a:p>
            <a:pPr lvl="1" eaLnBrk="1" hangingPunct="1">
              <a:lnSpc>
                <a:spcPct val="80000"/>
              </a:lnSpc>
            </a:pPr>
            <a:endParaRPr lang="tr-TR" sz="3200" smtClean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smtClean="0"/>
          </a:p>
          <a:p>
            <a:pPr lvl="1" eaLnBrk="1" hangingPunct="1"/>
            <a:r>
              <a:rPr lang="tr-TR" smtClean="0"/>
              <a:t>Hava yolu açıklığının değerlendirilmesi (A)</a:t>
            </a:r>
          </a:p>
          <a:p>
            <a:pPr lvl="1" eaLnBrk="1" hangingPunct="1"/>
            <a:r>
              <a:rPr lang="tr-TR" smtClean="0"/>
              <a:t>Solunumun değerlendirilmesi (B)  </a:t>
            </a:r>
          </a:p>
          <a:p>
            <a:pPr lvl="1" eaLnBrk="1" hangingPunct="1"/>
            <a:r>
              <a:rPr lang="tr-TR" smtClean="0"/>
              <a:t>Dolaşımın değerlendirilmesi (C)</a:t>
            </a:r>
          </a:p>
          <a:p>
            <a:pPr eaLnBrk="1" hangingPunct="1"/>
            <a:r>
              <a:rPr lang="tr-TR" smtClean="0"/>
              <a:t>Bu üç işleme ilkyardımın ABC ‘si adı verilir.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6613"/>
            <a:ext cx="8229600" cy="5259387"/>
          </a:xfrm>
        </p:spPr>
        <p:txBody>
          <a:bodyPr>
            <a:normAutofit fontScale="92500"/>
          </a:bodyPr>
          <a:lstStyle/>
          <a:p>
            <a:pPr lvl="1" eaLnBrk="1" hangingPunct="1">
              <a:buFontTx/>
              <a:buNone/>
            </a:pPr>
            <a:r>
              <a:rPr lang="tr-TR" smtClean="0"/>
              <a:t>İkincil Değerlendirme:</a:t>
            </a:r>
          </a:p>
          <a:p>
            <a:pPr lvl="1" eaLnBrk="1" hangingPunct="1">
              <a:buFontTx/>
              <a:buNone/>
            </a:pPr>
            <a:r>
              <a:rPr lang="tr-TR" smtClean="0"/>
              <a:t> Hasta/ yaralının daha kapsamlı olarak değerlendirilmesini içerir.</a:t>
            </a:r>
          </a:p>
          <a:p>
            <a:pPr lvl="1" eaLnBrk="1" hangingPunct="1"/>
            <a:r>
              <a:rPr lang="tr-TR" smtClean="0"/>
              <a:t> </a:t>
            </a:r>
            <a:r>
              <a:rPr lang="tr-TR" sz="2400" smtClean="0"/>
              <a:t>Kanama durdurulur. </a:t>
            </a:r>
          </a:p>
          <a:p>
            <a:pPr lvl="1" eaLnBrk="1" hangingPunct="1"/>
            <a:r>
              <a:rPr lang="tr-TR" sz="2400" smtClean="0"/>
              <a:t>Hareket bozuklukları ve felç durumu kontrolü yapılır. </a:t>
            </a:r>
          </a:p>
          <a:p>
            <a:pPr lvl="1" eaLnBrk="1" hangingPunct="1"/>
            <a:r>
              <a:rPr lang="tr-TR" sz="2400" smtClean="0"/>
              <a:t>Kırık ve çıkıklar hareketsiz hale getirilir</a:t>
            </a:r>
          </a:p>
          <a:p>
            <a:pPr lvl="1" eaLnBrk="1" hangingPunct="1"/>
            <a:r>
              <a:rPr lang="tr-TR" sz="2400" smtClean="0"/>
              <a:t>Kazazedeye uygun pozisyon verilir.</a:t>
            </a:r>
          </a:p>
          <a:p>
            <a:pPr lvl="1" eaLnBrk="1" hangingPunct="1"/>
            <a:r>
              <a:rPr lang="tr-TR" sz="2400" smtClean="0"/>
              <a:t>Kazazede sakinleştirilir, rahatlatılır</a:t>
            </a:r>
          </a:p>
          <a:p>
            <a:pPr lvl="1" eaLnBrk="1" hangingPunct="1"/>
            <a:r>
              <a:rPr lang="tr-TR" sz="2400" smtClean="0"/>
              <a:t>Sağlık personeline bilgi verilir.</a:t>
            </a:r>
          </a:p>
          <a:p>
            <a:pPr lvl="1" eaLnBrk="1" hangingPunct="1"/>
            <a:r>
              <a:rPr lang="tr-TR" sz="2400" smtClean="0"/>
              <a:t>Bilinçli ise Hasta/ yaralının kimliği olay, şikayetleri, var olan hastalıkları, kullandığı ilaçlar ve yedikleri konusunda bilgi alınır.  </a:t>
            </a:r>
          </a:p>
          <a:p>
            <a:pPr lvl="1" eaLnBrk="1" hangingPunct="1"/>
            <a:r>
              <a:rPr lang="tr-TR" sz="2400" smtClean="0"/>
              <a:t>Yaşam bulguları, cilt rengi, ısısı nemi v.b. değerlendirilir.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Baştan ayağa tanımlama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000" smtClean="0"/>
              <a:t>Baş ve Yüz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000" smtClean="0"/>
              <a:t>Saç, saçlı deri baş ve yüzde yaralanma, kanama ve morluk olup olmadığı bakılmalıdır.</a:t>
            </a:r>
          </a:p>
          <a:p>
            <a:pPr eaLnBrk="1" hangingPunct="1"/>
            <a:r>
              <a:rPr lang="tr-TR" sz="2000" smtClean="0"/>
              <a:t>Gözler</a:t>
            </a:r>
          </a:p>
          <a:p>
            <a:pPr lvl="1" eaLnBrk="1" hangingPunct="1"/>
            <a:r>
              <a:rPr lang="tr-TR" sz="2000" smtClean="0"/>
              <a:t>Görme bozukluğu</a:t>
            </a:r>
          </a:p>
          <a:p>
            <a:pPr lvl="1" eaLnBrk="1" hangingPunct="1"/>
            <a:r>
              <a:rPr lang="tr-TR" sz="2000" smtClean="0"/>
              <a:t>Pupil büyüklüğü, eşitlik ve ışığa reaksiyonu </a:t>
            </a:r>
          </a:p>
          <a:p>
            <a:pPr lvl="1" eaLnBrk="1" hangingPunct="1">
              <a:lnSpc>
                <a:spcPct val="90000"/>
              </a:lnSpc>
            </a:pPr>
            <a:endParaRPr lang="tr-TR" sz="2000" smtClean="0"/>
          </a:p>
          <a:p>
            <a:pPr lvl="2" eaLnBrk="1" hangingPunct="1">
              <a:lnSpc>
                <a:spcPct val="90000"/>
              </a:lnSpc>
            </a:pPr>
            <a:endParaRPr lang="tr-TR" sz="2000" smtClean="0"/>
          </a:p>
        </p:txBody>
      </p:sp>
      <p:pic>
        <p:nvPicPr>
          <p:cNvPr id="56324" name="Picture 4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573338"/>
            <a:ext cx="3810000" cy="2930525"/>
          </a:xfrm>
          <a:noFill/>
          <a:ln w="38100">
            <a:solidFill>
              <a:srgbClr val="CC00FF"/>
            </a:solidFill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79488"/>
            <a:ext cx="8229600" cy="4537075"/>
          </a:xfrm>
        </p:spPr>
        <p:txBody>
          <a:bodyPr/>
          <a:lstStyle/>
          <a:p>
            <a:pPr lvl="1"/>
            <a:r>
              <a:rPr lang="tr-TR" dirty="0" err="1" smtClean="0"/>
              <a:t>Sklera</a:t>
            </a:r>
            <a:r>
              <a:rPr lang="tr-TR" dirty="0" smtClean="0"/>
              <a:t>/İris, renk  nasıl,  kanama var mı?</a:t>
            </a:r>
          </a:p>
          <a:p>
            <a:pPr lvl="1"/>
            <a:r>
              <a:rPr lang="tr-TR" dirty="0" smtClean="0"/>
              <a:t>Göz kapaklarında ödem</a:t>
            </a:r>
          </a:p>
          <a:p>
            <a:pPr lvl="1"/>
            <a:r>
              <a:rPr lang="tr-TR" dirty="0" err="1" smtClean="0"/>
              <a:t>Pitozis</a:t>
            </a:r>
            <a:r>
              <a:rPr lang="tr-TR" dirty="0" smtClean="0"/>
              <a:t> (göz kapağı düşmesi)</a:t>
            </a:r>
          </a:p>
          <a:p>
            <a:pPr lvl="1"/>
            <a:r>
              <a:rPr lang="tr-TR" dirty="0" err="1" smtClean="0"/>
              <a:t>Ekstraoküler</a:t>
            </a:r>
            <a:r>
              <a:rPr lang="tr-TR" dirty="0" smtClean="0"/>
              <a:t> hareket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1131</Words>
  <Application>Microsoft Office PowerPoint</Application>
  <PresentationFormat>Ekran Gösterisi (4:3)</PresentationFormat>
  <Paragraphs>245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39" baseType="lpstr">
      <vt:lpstr>Ofis Teması</vt:lpstr>
      <vt:lpstr>İLKYARDIM İLE İLGİLİ GENEL BİLGİLER (II)</vt:lpstr>
      <vt:lpstr>HASTANIN DEĞERLENDİRİLMESİ</vt:lpstr>
      <vt:lpstr>Slayt 3</vt:lpstr>
      <vt:lpstr>Yaralı ve yaralıların genel durumlarının değerlendirilmesi</vt:lpstr>
      <vt:lpstr>Slayt 5</vt:lpstr>
      <vt:lpstr>Slayt 6</vt:lpstr>
      <vt:lpstr>Slayt 7</vt:lpstr>
      <vt:lpstr>Baştan ayağa tanımlama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Slayt 28</vt:lpstr>
      <vt:lpstr>Radial nabızın bulunması</vt:lpstr>
      <vt:lpstr>Radial nabızın alınması</vt:lpstr>
      <vt:lpstr>Karotis nabızın alınması</vt:lpstr>
      <vt:lpstr>Brachial nabızın alınması </vt:lpstr>
      <vt:lpstr>Slayt 33</vt:lpstr>
      <vt:lpstr>Slayt 34</vt:lpstr>
      <vt:lpstr>Slayt 35</vt:lpstr>
      <vt:lpstr>Slayt 36</vt:lpstr>
      <vt:lpstr>Slayt 37</vt:lpstr>
      <vt:lpstr>Slayt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İLKYARDIM İLE İLGİLİ GENEL BİLGİLER (II)</dc:title>
  <dc:creator>Gozansoy</dc:creator>
  <cp:lastModifiedBy>Gozansoy</cp:lastModifiedBy>
  <cp:revision>1</cp:revision>
  <dcterms:created xsi:type="dcterms:W3CDTF">2018-04-09T08:44:24Z</dcterms:created>
  <dcterms:modified xsi:type="dcterms:W3CDTF">2018-04-09T11:52:55Z</dcterms:modified>
</cp:coreProperties>
</file>