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Satış sözleşmesi - IV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Alıcının borçları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Alıcının Asli Borçları</a:t>
            </a:r>
          </a:p>
          <a:p>
            <a:pPr lvl="1"/>
            <a:r>
              <a:rPr lang="tr-TR" dirty="0" smtClean="0"/>
              <a:t>Satış bedelini ödeme borcu</a:t>
            </a:r>
          </a:p>
          <a:p>
            <a:pPr lvl="2"/>
            <a:r>
              <a:rPr lang="tr-TR" dirty="0" smtClean="0"/>
              <a:t>Ödeme yeri</a:t>
            </a:r>
          </a:p>
          <a:p>
            <a:pPr lvl="2"/>
            <a:r>
              <a:rPr lang="tr-TR" dirty="0" smtClean="0"/>
              <a:t>Ödeme zamanı</a:t>
            </a:r>
          </a:p>
          <a:p>
            <a:pPr lvl="3"/>
            <a:r>
              <a:rPr lang="en-US" dirty="0" err="1"/>
              <a:t>Peşin</a:t>
            </a:r>
            <a:r>
              <a:rPr lang="en-US" dirty="0"/>
              <a:t> </a:t>
            </a:r>
            <a:r>
              <a:rPr lang="en-US" dirty="0" err="1"/>
              <a:t>satışlarda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smtClean="0"/>
              <a:t>zaman</a:t>
            </a:r>
            <a:r>
              <a:rPr lang="tr-TR" dirty="0" smtClean="0"/>
              <a:t>ı</a:t>
            </a:r>
          </a:p>
          <a:p>
            <a:pPr lvl="3"/>
            <a:r>
              <a:rPr lang="en-US" dirty="0" err="1"/>
              <a:t>Vadeli</a:t>
            </a:r>
            <a:r>
              <a:rPr lang="en-US" dirty="0"/>
              <a:t> (</a:t>
            </a:r>
            <a:r>
              <a:rPr lang="en-US" dirty="0" err="1"/>
              <a:t>kredili-veresiye</a:t>
            </a:r>
            <a:r>
              <a:rPr lang="en-US" dirty="0"/>
              <a:t>) </a:t>
            </a:r>
            <a:r>
              <a:rPr lang="en-US" dirty="0" err="1"/>
              <a:t>satışlarda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zamanı</a:t>
            </a:r>
            <a:endParaRPr lang="tr-TR" dirty="0"/>
          </a:p>
          <a:p>
            <a:pPr lvl="3"/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parası</a:t>
            </a:r>
            <a:r>
              <a:rPr lang="en-US" dirty="0"/>
              <a:t> </a:t>
            </a:r>
            <a:r>
              <a:rPr lang="en-US" dirty="0" err="1"/>
              <a:t>önceden</a:t>
            </a:r>
            <a:r>
              <a:rPr lang="en-US" dirty="0"/>
              <a:t> </a:t>
            </a:r>
            <a:r>
              <a:rPr lang="en-US" dirty="0" err="1"/>
              <a:t>ödenen</a:t>
            </a:r>
            <a:r>
              <a:rPr lang="en-US" dirty="0"/>
              <a:t> (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ödemeli</a:t>
            </a:r>
            <a:r>
              <a:rPr lang="en-US" dirty="0"/>
              <a:t>) </a:t>
            </a:r>
            <a:r>
              <a:rPr lang="en-US" dirty="0" err="1"/>
              <a:t>satışlarda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zamanı</a:t>
            </a:r>
            <a:endParaRPr lang="tr-TR" dirty="0"/>
          </a:p>
          <a:p>
            <a:pPr lvl="2"/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faiz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şartı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466FE0-3649-514B-A96E-916D1185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Alıcının borçları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A03F5-B1F4-2A4F-BCDB-2AC5BA9FF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Alıcının Asli </a:t>
            </a:r>
            <a:r>
              <a:rPr lang="tr-TR" dirty="0" smtClean="0"/>
              <a:t>Borçları (devam)</a:t>
            </a:r>
          </a:p>
          <a:p>
            <a:pPr lvl="1"/>
            <a:r>
              <a:rPr lang="tr-TR" dirty="0"/>
              <a:t>Satış bedelini ödeme </a:t>
            </a:r>
            <a:r>
              <a:rPr lang="tr-TR" dirty="0" smtClean="0"/>
              <a:t>borcu (devam)</a:t>
            </a:r>
          </a:p>
          <a:p>
            <a:pPr lvl="2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</a:t>
            </a:r>
            <a:r>
              <a:rPr lang="en-US" dirty="0"/>
              <a:t> </a:t>
            </a:r>
            <a:r>
              <a:rPr lang="en-US" dirty="0" err="1"/>
              <a:t>alacağının</a:t>
            </a:r>
            <a:r>
              <a:rPr lang="en-US" dirty="0"/>
              <a:t> </a:t>
            </a:r>
            <a:r>
              <a:rPr lang="en-US" dirty="0" err="1" smtClean="0"/>
              <a:t>garantisi</a:t>
            </a:r>
            <a:endParaRPr lang="tr-TR" dirty="0"/>
          </a:p>
          <a:p>
            <a:pPr lvl="2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bedelini</a:t>
            </a:r>
            <a:r>
              <a:rPr lang="en-US" dirty="0"/>
              <a:t> </a:t>
            </a:r>
            <a:r>
              <a:rPr lang="en-US" dirty="0" err="1"/>
              <a:t>ödemede</a:t>
            </a:r>
            <a:r>
              <a:rPr lang="en-US" dirty="0"/>
              <a:t> </a:t>
            </a:r>
            <a:r>
              <a:rPr lang="en-US" dirty="0" err="1" smtClean="0"/>
              <a:t>temerrüdü</a:t>
            </a:r>
            <a:endParaRPr lang="tr-TR" dirty="0"/>
          </a:p>
          <a:p>
            <a:pPr lvl="3"/>
            <a:r>
              <a:rPr lang="en-US" dirty="0" err="1"/>
              <a:t>Peşin</a:t>
            </a:r>
            <a:r>
              <a:rPr lang="en-US" dirty="0"/>
              <a:t> </a:t>
            </a:r>
            <a:r>
              <a:rPr lang="en-US" dirty="0" err="1"/>
              <a:t>satışlarda</a:t>
            </a:r>
            <a:r>
              <a:rPr lang="en-US" dirty="0"/>
              <a:t> </a:t>
            </a:r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 smtClean="0"/>
              <a:t>temerrüdü</a:t>
            </a:r>
            <a:endParaRPr lang="tr-TR" dirty="0" smtClean="0"/>
          </a:p>
          <a:p>
            <a:pPr lvl="3"/>
            <a:r>
              <a:rPr lang="en-US" dirty="0" err="1"/>
              <a:t>Vâdeli</a:t>
            </a:r>
            <a:r>
              <a:rPr lang="en-US" dirty="0"/>
              <a:t> (</a:t>
            </a:r>
            <a:r>
              <a:rPr lang="en-US" dirty="0" err="1"/>
              <a:t>kredili-veresiye</a:t>
            </a:r>
            <a:r>
              <a:rPr lang="en-US" dirty="0"/>
              <a:t>) </a:t>
            </a:r>
            <a:r>
              <a:rPr lang="en-US" dirty="0" err="1" smtClean="0"/>
              <a:t>satışlarda</a:t>
            </a:r>
            <a:endParaRPr lang="tr-TR" dirty="0"/>
          </a:p>
          <a:p>
            <a:pPr lvl="2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temerrüdü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uğradığı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tazminatın</a:t>
            </a:r>
            <a:r>
              <a:rPr lang="en-US" dirty="0"/>
              <a:t> </a:t>
            </a:r>
            <a:r>
              <a:rPr lang="en-US" dirty="0" err="1" smtClean="0"/>
              <a:t>hesaplanması</a:t>
            </a:r>
            <a:endParaRPr lang="tr-TR" dirty="0" smtClean="0"/>
          </a:p>
          <a:p>
            <a:pPr lvl="1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satılanı</a:t>
            </a:r>
            <a:r>
              <a:rPr lang="en-US" dirty="0"/>
              <a:t> </a:t>
            </a:r>
            <a:r>
              <a:rPr lang="en-US" dirty="0" err="1"/>
              <a:t>devralma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894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ADC04-3746-B240-863C-D8BB8479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Alıcının borçları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05BC67-F519-104E-BD93-E64B9FE72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tr-TR" dirty="0" err="1"/>
              <a:t>Y</a:t>
            </a:r>
            <a:r>
              <a:rPr lang="en-US" dirty="0" smtClean="0"/>
              <a:t>an </a:t>
            </a:r>
            <a:r>
              <a:rPr lang="tr-TR" dirty="0" smtClean="0"/>
              <a:t>B</a:t>
            </a:r>
            <a:r>
              <a:rPr lang="en-US" dirty="0" err="1" smtClean="0"/>
              <a:t>orçları</a:t>
            </a:r>
            <a:endParaRPr lang="tr-TR" dirty="0" smtClean="0"/>
          </a:p>
          <a:p>
            <a:pPr lvl="1"/>
            <a:r>
              <a:rPr lang="en-US" dirty="0" err="1"/>
              <a:t>Satılanı</a:t>
            </a:r>
            <a:r>
              <a:rPr lang="en-US" dirty="0"/>
              <a:t> </a:t>
            </a:r>
            <a:r>
              <a:rPr lang="en-US" dirty="0" err="1"/>
              <a:t>devralma</a:t>
            </a:r>
            <a:r>
              <a:rPr lang="en-US" dirty="0"/>
              <a:t> </a:t>
            </a:r>
            <a:r>
              <a:rPr lang="en-US" dirty="0" err="1"/>
              <a:t>giderleriyle</a:t>
            </a:r>
            <a:r>
              <a:rPr lang="en-US" dirty="0"/>
              <a:t> </a:t>
            </a:r>
            <a:r>
              <a:rPr lang="en-US" dirty="0" err="1"/>
              <a:t>senet</a:t>
            </a:r>
            <a:r>
              <a:rPr lang="en-US" dirty="0"/>
              <a:t> </a:t>
            </a:r>
            <a:r>
              <a:rPr lang="en-US" dirty="0" err="1"/>
              <a:t>giderlerini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yerden</a:t>
            </a:r>
            <a:r>
              <a:rPr lang="en-US" dirty="0"/>
              <a:t> </a:t>
            </a:r>
            <a:r>
              <a:rPr lang="en-US" dirty="0" err="1"/>
              <a:t>gönderilen</a:t>
            </a:r>
            <a:r>
              <a:rPr lang="en-US" dirty="0"/>
              <a:t> </a:t>
            </a:r>
            <a:r>
              <a:rPr lang="en-US" dirty="0" err="1"/>
              <a:t>satılanı</a:t>
            </a:r>
            <a:r>
              <a:rPr lang="en-US" dirty="0"/>
              <a:t> </a:t>
            </a:r>
            <a:r>
              <a:rPr lang="en-US" dirty="0" err="1"/>
              <a:t>saklama</a:t>
            </a:r>
            <a:r>
              <a:rPr lang="en-US" dirty="0"/>
              <a:t> (</a:t>
            </a:r>
            <a:r>
              <a:rPr lang="en-US" dirty="0" err="1"/>
              <a:t>muhafaza</a:t>
            </a:r>
            <a:r>
              <a:rPr lang="en-US" dirty="0"/>
              <a:t>)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r>
              <a:rPr lang="en-US" dirty="0" err="1"/>
              <a:t>Taşıma</a:t>
            </a:r>
            <a:r>
              <a:rPr lang="en-US" dirty="0"/>
              <a:t> </a:t>
            </a:r>
            <a:r>
              <a:rPr lang="en-US" dirty="0" err="1"/>
              <a:t>giderlerini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r>
              <a:rPr lang="en-US" dirty="0" err="1"/>
              <a:t>Zorunlu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faydalı</a:t>
            </a:r>
            <a:r>
              <a:rPr lang="en-US" dirty="0"/>
              <a:t> </a:t>
            </a:r>
            <a:r>
              <a:rPr lang="en-US" dirty="0" err="1"/>
              <a:t>giderleri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2479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90A15C-E967-D246-A1F0-348C3DB7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Alıcının borçları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334B4D-DB80-7143-8033-E678C433F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Alıcının Yan Borçları (devam)</a:t>
            </a:r>
          </a:p>
          <a:p>
            <a:pPr lvl="1"/>
            <a:r>
              <a:rPr lang="en-US" dirty="0" err="1" smtClean="0"/>
              <a:t>Ambalajı</a:t>
            </a:r>
            <a:r>
              <a:rPr lang="en-US" dirty="0" smtClean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gönderme</a:t>
            </a:r>
            <a:r>
              <a:rPr lang="en-US" dirty="0"/>
              <a:t> </a:t>
            </a:r>
            <a:r>
              <a:rPr lang="en-US" dirty="0" err="1"/>
              <a:t>borcu</a:t>
            </a:r>
            <a:endParaRPr lang="tr-TR" dirty="0"/>
          </a:p>
          <a:p>
            <a:pPr lvl="1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menfaatlerini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 </a:t>
            </a:r>
            <a:r>
              <a:rPr lang="en-US" dirty="0" err="1"/>
              <a:t>borcu</a:t>
            </a:r>
            <a:endParaRPr lang="tr-TR" dirty="0"/>
          </a:p>
          <a:p>
            <a:pPr lvl="1"/>
            <a:r>
              <a:rPr lang="en-US" dirty="0" err="1"/>
              <a:t>İfaya</a:t>
            </a:r>
            <a:r>
              <a:rPr lang="en-US" dirty="0"/>
              <a:t> </a:t>
            </a:r>
            <a:r>
              <a:rPr lang="en-US" dirty="0" err="1"/>
              <a:t>hazırlık</a:t>
            </a:r>
            <a:r>
              <a:rPr lang="en-US" dirty="0"/>
              <a:t> </a:t>
            </a:r>
            <a:r>
              <a:rPr lang="en-US" dirty="0" err="1"/>
              <a:t>fiillerine</a:t>
            </a:r>
            <a:r>
              <a:rPr lang="en-US" dirty="0"/>
              <a:t> </a:t>
            </a:r>
            <a:r>
              <a:rPr lang="en-US" dirty="0" err="1"/>
              <a:t>katılma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1"/>
            <a:r>
              <a:rPr lang="en-US" dirty="0" err="1"/>
              <a:t>Faiz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12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ABFF69-FE40-3D47-BF45-AA06D17B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Taşınmaz satış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31409-3516-9F4E-9B87-B1DC51E7E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36428"/>
          </a:xfrm>
        </p:spPr>
        <p:txBody>
          <a:bodyPr/>
          <a:lstStyle/>
          <a:p>
            <a:r>
              <a:rPr lang="tr-TR" dirty="0" smtClean="0"/>
              <a:t>Tanımı: </a:t>
            </a:r>
            <a:r>
              <a:rPr lang="en-US" dirty="0" err="1" smtClean="0"/>
              <a:t>Alıcının</a:t>
            </a:r>
            <a:r>
              <a:rPr lang="en-US" dirty="0" smtClean="0"/>
              <a:t> </a:t>
            </a:r>
            <a:r>
              <a:rPr lang="en-US" dirty="0" err="1"/>
              <a:t>ödemeyi</a:t>
            </a:r>
            <a:r>
              <a:rPr lang="en-US" dirty="0"/>
              <a:t> </a:t>
            </a:r>
            <a:r>
              <a:rPr lang="en-US" dirty="0" err="1"/>
              <a:t>borçlandığı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bedel</a:t>
            </a:r>
            <a:r>
              <a:rPr lang="en-US" dirty="0"/>
              <a:t> </a:t>
            </a:r>
            <a:r>
              <a:rPr lang="en-US" dirty="0" err="1"/>
              <a:t>karşılığında</a:t>
            </a:r>
            <a:r>
              <a:rPr lang="en-US" dirty="0"/>
              <a:t> </a:t>
            </a:r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, </a:t>
            </a:r>
            <a:r>
              <a:rPr lang="en-US" dirty="0" err="1"/>
              <a:t>arazi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tapu</a:t>
            </a:r>
            <a:r>
              <a:rPr lang="en-US" dirty="0"/>
              <a:t> </a:t>
            </a:r>
            <a:r>
              <a:rPr lang="en-US" dirty="0" err="1"/>
              <a:t>kütüğünde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sayfaya</a:t>
            </a:r>
            <a:r>
              <a:rPr lang="en-US" dirty="0"/>
              <a:t> </a:t>
            </a:r>
            <a:r>
              <a:rPr lang="en-US" dirty="0" err="1"/>
              <a:t>kaydedilen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Kat </a:t>
            </a:r>
            <a:r>
              <a:rPr lang="en-US" dirty="0" err="1"/>
              <a:t>Mülkiyeti</a:t>
            </a:r>
            <a:r>
              <a:rPr lang="en-US" dirty="0"/>
              <a:t> </a:t>
            </a:r>
            <a:r>
              <a:rPr lang="en-US" dirty="0" err="1"/>
              <a:t>Kanunu</a:t>
            </a:r>
            <a:r>
              <a:rPr lang="en-US" dirty="0"/>
              <a:t> m. 13’e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kat</a:t>
            </a:r>
            <a:r>
              <a:rPr lang="en-US" dirty="0"/>
              <a:t> </a:t>
            </a:r>
            <a:r>
              <a:rPr lang="en-US" dirty="0" err="1" smtClean="0"/>
              <a:t>mülkiyeti</a:t>
            </a:r>
            <a:r>
              <a:rPr lang="en-US" dirty="0" smtClean="0"/>
              <a:t> </a:t>
            </a:r>
            <a:r>
              <a:rPr lang="en-US" dirty="0" err="1"/>
              <a:t>kütüğüne</a:t>
            </a:r>
            <a:r>
              <a:rPr lang="en-US" dirty="0"/>
              <a:t> </a:t>
            </a:r>
            <a:r>
              <a:rPr lang="en-US" dirty="0" err="1"/>
              <a:t>kayıtlı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bölümün</a:t>
            </a:r>
            <a:r>
              <a:rPr lang="en-US" dirty="0"/>
              <a:t> </a:t>
            </a:r>
            <a:r>
              <a:rPr lang="en-US" dirty="0" err="1"/>
              <a:t>mülkiyet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zilyetliğini</a:t>
            </a:r>
            <a:r>
              <a:rPr lang="en-US" dirty="0"/>
              <a:t> </a:t>
            </a:r>
            <a:r>
              <a:rPr lang="en-US" dirty="0" err="1"/>
              <a:t>devretmeyi</a:t>
            </a:r>
            <a:r>
              <a:rPr lang="en-US" dirty="0"/>
              <a:t> </a:t>
            </a:r>
            <a:r>
              <a:rPr lang="en-US" dirty="0" err="1"/>
              <a:t>üstlendiği</a:t>
            </a:r>
            <a:r>
              <a:rPr lang="en-US" dirty="0"/>
              <a:t> </a:t>
            </a:r>
            <a:r>
              <a:rPr lang="en-US" dirty="0" err="1"/>
              <a:t>sözleşmeye</a:t>
            </a:r>
            <a:r>
              <a:rPr lang="en-US" dirty="0"/>
              <a:t> </a:t>
            </a:r>
            <a:r>
              <a:rPr lang="en-US" dirty="0" err="1"/>
              <a:t>taşınmaz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/>
              <a:t>. </a:t>
            </a:r>
          </a:p>
          <a:p>
            <a:r>
              <a:rPr lang="tr-TR" dirty="0" smtClean="0"/>
              <a:t>Unsurları</a:t>
            </a:r>
          </a:p>
          <a:p>
            <a:pPr lvl="1"/>
            <a:r>
              <a:rPr lang="tr-TR" dirty="0" smtClean="0"/>
              <a:t>Taşınmaz mal</a:t>
            </a:r>
          </a:p>
          <a:p>
            <a:pPr lvl="2"/>
            <a:r>
              <a:rPr lang="tr-TR" dirty="0" smtClean="0"/>
              <a:t>Arazi</a:t>
            </a:r>
          </a:p>
          <a:p>
            <a:pPr lvl="2"/>
            <a:r>
              <a:rPr lang="en-US" dirty="0" err="1"/>
              <a:t>Tapu</a:t>
            </a:r>
            <a:r>
              <a:rPr lang="en-US" dirty="0"/>
              <a:t> </a:t>
            </a:r>
            <a:r>
              <a:rPr lang="en-US" dirty="0" err="1"/>
              <a:t>sicilinde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sayfaya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kaydedilen</a:t>
            </a:r>
            <a:r>
              <a:rPr lang="en-US" dirty="0"/>
              <a:t> </a:t>
            </a:r>
            <a:r>
              <a:rPr lang="en-US" dirty="0" err="1" smtClean="0"/>
              <a:t>haklar</a:t>
            </a:r>
            <a:endParaRPr lang="tr-TR" dirty="0"/>
          </a:p>
          <a:p>
            <a:pPr lvl="2"/>
            <a:r>
              <a:rPr lang="en-US" dirty="0"/>
              <a:t>Kat </a:t>
            </a:r>
            <a:r>
              <a:rPr lang="en-US" dirty="0" err="1"/>
              <a:t>Mülkiyeti</a:t>
            </a:r>
            <a:r>
              <a:rPr lang="en-US" dirty="0"/>
              <a:t> </a:t>
            </a:r>
            <a:r>
              <a:rPr lang="en-US" dirty="0" err="1"/>
              <a:t>Kanununa</a:t>
            </a:r>
            <a:r>
              <a:rPr lang="en-US" dirty="0"/>
              <a:t> </a:t>
            </a:r>
            <a:r>
              <a:rPr lang="en-US" dirty="0" err="1"/>
              <a:t>tâbi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 smtClean="0"/>
              <a:t>bölümler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16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697DC-39D4-AE4A-8ABE-13D897AB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Taşınmaz satış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E5434-5348-1C4B-9722-2903A11ED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93182"/>
          </a:xfrm>
        </p:spPr>
        <p:txBody>
          <a:bodyPr>
            <a:normAutofit/>
          </a:bodyPr>
          <a:lstStyle/>
          <a:p>
            <a:r>
              <a:rPr lang="tr-TR" dirty="0" smtClean="0"/>
              <a:t>Unsurları (devam)</a:t>
            </a:r>
          </a:p>
          <a:p>
            <a:pPr lvl="1"/>
            <a:r>
              <a:rPr lang="en-US" dirty="0" smtClean="0"/>
              <a:t>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Bedeli</a:t>
            </a:r>
            <a:endParaRPr lang="tr-TR" dirty="0"/>
          </a:p>
          <a:p>
            <a:pPr lvl="1"/>
            <a:r>
              <a:rPr lang="en-US" dirty="0" smtClean="0"/>
              <a:t>A</a:t>
            </a:r>
            <a:r>
              <a:rPr lang="tr-TR" dirty="0" err="1" smtClean="0"/>
              <a:t>nlaşma</a:t>
            </a:r>
            <a:endParaRPr lang="tr-TR" dirty="0" smtClean="0"/>
          </a:p>
          <a:p>
            <a:pPr lvl="2"/>
            <a:r>
              <a:rPr lang="tr-TR" dirty="0" smtClean="0"/>
              <a:t>Sözleşmenin şekli</a:t>
            </a:r>
          </a:p>
          <a:p>
            <a:pPr lvl="3"/>
            <a:r>
              <a:rPr lang="tr-TR" dirty="0" smtClean="0"/>
              <a:t>Resmî şekil</a:t>
            </a:r>
          </a:p>
          <a:p>
            <a:pPr lvl="3"/>
            <a:r>
              <a:rPr lang="tr-TR" dirty="0" smtClean="0"/>
              <a:t> İlgili makam: Tapu sicil müdürlüğü</a:t>
            </a:r>
          </a:p>
        </p:txBody>
      </p:sp>
    </p:spTree>
    <p:extLst>
      <p:ext uri="{BB962C8B-B14F-4D97-AF65-F5344CB8AC3E}">
        <p14:creationId xmlns:p14="http://schemas.microsoft.com/office/powerpoint/2010/main" val="340167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A0CB61-A5AF-4346-BC52-57262F7FF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Taşınmaz satış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5768B7-1625-C24A-B53C-CB4B7085C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71560"/>
          </a:xfrm>
        </p:spPr>
        <p:txBody>
          <a:bodyPr>
            <a:normAutofit/>
          </a:bodyPr>
          <a:lstStyle/>
          <a:p>
            <a:r>
              <a:rPr lang="tr-TR" dirty="0"/>
              <a:t>Unsurları (devam)</a:t>
            </a:r>
          </a:p>
          <a:p>
            <a:pPr lvl="1"/>
            <a:r>
              <a:rPr lang="en-US" dirty="0" smtClean="0"/>
              <a:t>A</a:t>
            </a:r>
            <a:r>
              <a:rPr lang="tr-TR" dirty="0" err="1" smtClean="0"/>
              <a:t>nlaşma</a:t>
            </a:r>
            <a:r>
              <a:rPr lang="tr-TR" dirty="0" smtClean="0"/>
              <a:t> (devam)</a:t>
            </a:r>
            <a:endParaRPr lang="tr-TR" dirty="0"/>
          </a:p>
          <a:p>
            <a:pPr lvl="2"/>
            <a:r>
              <a:rPr lang="tr-TR" dirty="0"/>
              <a:t>Sözleşmenin </a:t>
            </a:r>
            <a:r>
              <a:rPr lang="tr-TR" dirty="0" smtClean="0"/>
              <a:t>şekli (devam)</a:t>
            </a:r>
            <a:endParaRPr lang="tr-TR" dirty="0"/>
          </a:p>
          <a:p>
            <a:pPr lvl="3"/>
            <a:r>
              <a:rPr lang="tr-TR" dirty="0" smtClean="0"/>
              <a:t>Şekle </a:t>
            </a:r>
            <a:r>
              <a:rPr lang="tr-TR" dirty="0"/>
              <a:t>aykırılığın sonuçlarına ilişkin görüşler</a:t>
            </a:r>
          </a:p>
          <a:p>
            <a:pPr lvl="4"/>
            <a:r>
              <a:rPr lang="en-US" dirty="0" err="1"/>
              <a:t>Butlan</a:t>
            </a:r>
            <a:r>
              <a:rPr lang="en-US" dirty="0"/>
              <a:t> </a:t>
            </a:r>
            <a:r>
              <a:rPr lang="en-US" dirty="0" err="1"/>
              <a:t>görüşü</a:t>
            </a:r>
            <a:endParaRPr lang="tr-TR" dirty="0"/>
          </a:p>
          <a:p>
            <a:pPr lvl="4"/>
            <a:r>
              <a:rPr lang="en-US" dirty="0" err="1"/>
              <a:t>Kendine</a:t>
            </a:r>
            <a:r>
              <a:rPr lang="en-US" dirty="0"/>
              <a:t> </a:t>
            </a:r>
            <a:r>
              <a:rPr lang="en-US" dirty="0" err="1"/>
              <a:t>özgü</a:t>
            </a:r>
            <a:r>
              <a:rPr lang="en-US" dirty="0"/>
              <a:t> </a:t>
            </a:r>
            <a:r>
              <a:rPr lang="en-US" dirty="0" err="1"/>
              <a:t>geçersizlik</a:t>
            </a:r>
            <a:r>
              <a:rPr lang="en-US" dirty="0"/>
              <a:t> </a:t>
            </a:r>
            <a:r>
              <a:rPr lang="en-US" dirty="0" err="1"/>
              <a:t>görüşü</a:t>
            </a:r>
            <a:endParaRPr lang="tr-TR" dirty="0"/>
          </a:p>
          <a:p>
            <a:pPr lvl="4"/>
            <a:r>
              <a:rPr lang="en-US" dirty="0" err="1"/>
              <a:t>Tabii</a:t>
            </a:r>
            <a:r>
              <a:rPr lang="en-US" dirty="0"/>
              <a:t> </a:t>
            </a:r>
            <a:r>
              <a:rPr lang="en-US" dirty="0" err="1"/>
              <a:t>borç</a:t>
            </a:r>
            <a:r>
              <a:rPr lang="en-US" dirty="0"/>
              <a:t> </a:t>
            </a:r>
            <a:r>
              <a:rPr lang="en-US" dirty="0" err="1"/>
              <a:t>görüşü</a:t>
            </a:r>
            <a:endParaRPr lang="tr-TR" dirty="0"/>
          </a:p>
          <a:p>
            <a:pPr lvl="4"/>
            <a:r>
              <a:rPr lang="en-US" dirty="0" err="1"/>
              <a:t>Borçlu</a:t>
            </a:r>
            <a:r>
              <a:rPr lang="en-US" dirty="0"/>
              <a:t> </a:t>
            </a:r>
            <a:r>
              <a:rPr lang="en-US" dirty="0" err="1"/>
              <a:t>olunmayan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edimi</a:t>
            </a:r>
            <a:r>
              <a:rPr lang="en-US" dirty="0"/>
              <a:t> </a:t>
            </a:r>
            <a:r>
              <a:rPr lang="en-US" dirty="0" err="1"/>
              <a:t>bilerek</a:t>
            </a:r>
            <a:r>
              <a:rPr lang="en-US" dirty="0"/>
              <a:t> </a:t>
            </a:r>
            <a:r>
              <a:rPr lang="en-US" dirty="0" err="1"/>
              <a:t>isteyerek</a:t>
            </a:r>
            <a:r>
              <a:rPr lang="en-US" dirty="0"/>
              <a:t> </a:t>
            </a:r>
            <a:r>
              <a:rPr lang="en-US" dirty="0" err="1"/>
              <a:t>ifa</a:t>
            </a:r>
            <a:r>
              <a:rPr lang="en-US" dirty="0"/>
              <a:t> </a:t>
            </a:r>
            <a:r>
              <a:rPr lang="en-US" dirty="0" err="1"/>
              <a:t>görüşü</a:t>
            </a:r>
            <a:endParaRPr lang="tr-TR" dirty="0"/>
          </a:p>
          <a:p>
            <a:pPr lvl="4"/>
            <a:r>
              <a:rPr lang="en-US" dirty="0" err="1"/>
              <a:t>Yokluk</a:t>
            </a:r>
            <a:r>
              <a:rPr lang="en-US" dirty="0"/>
              <a:t> </a:t>
            </a:r>
            <a:r>
              <a:rPr lang="en-US" dirty="0" err="1" smtClean="0"/>
              <a:t>görüşü</a:t>
            </a:r>
            <a:endParaRPr lang="tr-TR" dirty="0"/>
          </a:p>
          <a:p>
            <a:r>
              <a:rPr lang="tr-TR" dirty="0" smtClean="0"/>
              <a:t>Yarar ve hasarın geçmesi</a:t>
            </a:r>
          </a:p>
          <a:p>
            <a:r>
              <a:rPr lang="tr-TR" dirty="0" smtClean="0"/>
              <a:t>Ayıptan ve zapttan sorumluluk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68499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1362</TotalTime>
  <Words>302</Words>
  <Application>Microsoft Office PowerPoint</Application>
  <PresentationFormat>Geniş ekran</PresentationFormat>
  <Paragraphs>58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BORÇLAR HUKUKU ÖZEL HÜKÜMLER</vt:lpstr>
      <vt:lpstr>Alıcının borçları</vt:lpstr>
      <vt:lpstr>Alıcının borçları</vt:lpstr>
      <vt:lpstr>Alıcının borçları</vt:lpstr>
      <vt:lpstr>Alıcının borçları</vt:lpstr>
      <vt:lpstr>Taşınmaz satış sözleşmesi</vt:lpstr>
      <vt:lpstr>Taşınmaz satış sözleşmesi</vt:lpstr>
      <vt:lpstr>Taşınmaz satış sözleşmesi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24</cp:revision>
  <dcterms:created xsi:type="dcterms:W3CDTF">2020-07-01T13:53:34Z</dcterms:created>
  <dcterms:modified xsi:type="dcterms:W3CDTF">2021-03-19T19:35:37Z</dcterms:modified>
</cp:coreProperties>
</file>