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9" r:id="rId2"/>
    <p:sldId id="300" r:id="rId3"/>
    <p:sldId id="301" r:id="rId4"/>
    <p:sldId id="302" r:id="rId5"/>
    <p:sldId id="303" r:id="rId6"/>
    <p:sldId id="304" r:id="rId7"/>
    <p:sldId id="317" r:id="rId8"/>
    <p:sldId id="31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955537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7445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249178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9756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962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063595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89245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5276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51698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99116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64848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8303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72186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4762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36166;p57">
            <a:extLst>
              <a:ext uri="{FF2B5EF4-FFF2-40B4-BE49-F238E27FC236}">
                <a16:creationId xmlns:a16="http://schemas.microsoft.com/office/drawing/2014/main" id="{A326D6FA-2DB0-6641-036C-9331ABD69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2514" y="280989"/>
            <a:ext cx="3000375" cy="198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grpSp>
        <p:nvGrpSpPr>
          <p:cNvPr id="9219" name="Google Shape;36170;p57">
            <a:extLst>
              <a:ext uri="{FF2B5EF4-FFF2-40B4-BE49-F238E27FC236}">
                <a16:creationId xmlns:a16="http://schemas.microsoft.com/office/drawing/2014/main" id="{BC216126-D0AA-3D23-47C4-78359AFD7BE9}"/>
              </a:ext>
            </a:extLst>
          </p:cNvPr>
          <p:cNvGrpSpPr>
            <a:grpSpLocks/>
          </p:cNvGrpSpPr>
          <p:nvPr/>
        </p:nvGrpSpPr>
        <p:grpSpPr bwMode="auto">
          <a:xfrm>
            <a:off x="1992314" y="42863"/>
            <a:ext cx="3671887" cy="2449512"/>
            <a:chOff x="4310061" y="571588"/>
            <a:chExt cx="3992088" cy="3992378"/>
          </a:xfrm>
        </p:grpSpPr>
        <p:grpSp>
          <p:nvGrpSpPr>
            <p:cNvPr id="9223" name="Google Shape;36171;p57">
              <a:extLst>
                <a:ext uri="{FF2B5EF4-FFF2-40B4-BE49-F238E27FC236}">
                  <a16:creationId xmlns:a16="http://schemas.microsoft.com/office/drawing/2014/main" id="{A2100108-4445-D48E-16D1-5AC00468CA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20" name="Google Shape;36172;p57">
                <a:extLst>
                  <a:ext uri="{FF2B5EF4-FFF2-40B4-BE49-F238E27FC236}">
                    <a16:creationId xmlns:a16="http://schemas.microsoft.com/office/drawing/2014/main" id="{81824CE5-9AF2-6FCB-243D-436F915F5FE8}"/>
                  </a:ext>
                </a:extLst>
              </p:cNvPr>
              <p:cNvSpPr/>
              <p:nvPr/>
            </p:nvSpPr>
            <p:spPr>
              <a:xfrm>
                <a:off x="1897330" y="1797489"/>
                <a:ext cx="82845" cy="962086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Google Shape;36173;p57">
                <a:extLst>
                  <a:ext uri="{FF2B5EF4-FFF2-40B4-BE49-F238E27FC236}">
                    <a16:creationId xmlns:a16="http://schemas.microsoft.com/office/drawing/2014/main" id="{F1FAE5F1-63B8-018F-44F1-FC9FE2041579}"/>
                  </a:ext>
                </a:extLst>
              </p:cNvPr>
              <p:cNvSpPr/>
              <p:nvPr/>
            </p:nvSpPr>
            <p:spPr>
              <a:xfrm>
                <a:off x="1893878" y="947000"/>
                <a:ext cx="86297" cy="839916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9224" name="Google Shape;36174;p57">
              <a:extLst>
                <a:ext uri="{FF2B5EF4-FFF2-40B4-BE49-F238E27FC236}">
                  <a16:creationId xmlns:a16="http://schemas.microsoft.com/office/drawing/2014/main" id="{922F4A10-9AEF-8D26-7CDC-1A6B41440D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18" name="Google Shape;36175;p57">
                <a:extLst>
                  <a:ext uri="{FF2B5EF4-FFF2-40B4-BE49-F238E27FC236}">
                    <a16:creationId xmlns:a16="http://schemas.microsoft.com/office/drawing/2014/main" id="{76FF792D-BA90-3C3E-B1C2-0623A687FBEF}"/>
                  </a:ext>
                </a:extLst>
              </p:cNvPr>
              <p:cNvSpPr/>
              <p:nvPr/>
            </p:nvSpPr>
            <p:spPr>
              <a:xfrm>
                <a:off x="96086" y="1043326"/>
                <a:ext cx="84571" cy="1715074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" name="Google Shape;36176;p57">
                <a:extLst>
                  <a:ext uri="{FF2B5EF4-FFF2-40B4-BE49-F238E27FC236}">
                    <a16:creationId xmlns:a16="http://schemas.microsoft.com/office/drawing/2014/main" id="{D96725C5-C62D-5195-82E1-BFF7CBECA850}"/>
                  </a:ext>
                </a:extLst>
              </p:cNvPr>
              <p:cNvSpPr/>
              <p:nvPr/>
            </p:nvSpPr>
            <p:spPr>
              <a:xfrm>
                <a:off x="125427" y="947000"/>
                <a:ext cx="32793" cy="63434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9225" name="Google Shape;36177;p57">
              <a:extLst>
                <a:ext uri="{FF2B5EF4-FFF2-40B4-BE49-F238E27FC236}">
                  <a16:creationId xmlns:a16="http://schemas.microsoft.com/office/drawing/2014/main" id="{59732602-C9A4-4840-5432-75504ECA26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9226" name="Google Shape;36178;p57">
                <a:extLst>
                  <a:ext uri="{FF2B5EF4-FFF2-40B4-BE49-F238E27FC236}">
                    <a16:creationId xmlns:a16="http://schemas.microsoft.com/office/drawing/2014/main" id="{7BE21F64-A1E9-21E1-1425-CCD965280B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13" name="Google Shape;36179;p57">
                  <a:extLst>
                    <a:ext uri="{FF2B5EF4-FFF2-40B4-BE49-F238E27FC236}">
                      <a16:creationId xmlns:a16="http://schemas.microsoft.com/office/drawing/2014/main" id="{BC14A50B-70A1-4C9D-A95E-081E68478938}"/>
                    </a:ext>
                  </a:extLst>
                </p:cNvPr>
                <p:cNvSpPr/>
                <p:nvPr/>
              </p:nvSpPr>
              <p:spPr>
                <a:xfrm>
                  <a:off x="-360034" y="1138143"/>
                  <a:ext cx="87972" cy="640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4" name="Google Shape;36180;p57">
                  <a:extLst>
                    <a:ext uri="{FF2B5EF4-FFF2-40B4-BE49-F238E27FC236}">
                      <a16:creationId xmlns:a16="http://schemas.microsoft.com/office/drawing/2014/main" id="{2F3B89ED-DD22-A23C-B3D1-E3036EDF022F}"/>
                    </a:ext>
                  </a:extLst>
                </p:cNvPr>
                <p:cNvSpPr/>
                <p:nvPr/>
              </p:nvSpPr>
              <p:spPr>
                <a:xfrm>
                  <a:off x="-349685" y="1886690"/>
                  <a:ext cx="80210" cy="537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" name="Google Shape;36181;p57">
                  <a:extLst>
                    <a:ext uri="{FF2B5EF4-FFF2-40B4-BE49-F238E27FC236}">
                      <a16:creationId xmlns:a16="http://schemas.microsoft.com/office/drawing/2014/main" id="{29B6D6BC-EAFE-87DD-D925-B97006457924}"/>
                    </a:ext>
                  </a:extLst>
                </p:cNvPr>
                <p:cNvSpPr/>
                <p:nvPr/>
              </p:nvSpPr>
              <p:spPr>
                <a:xfrm>
                  <a:off x="-349685" y="2448883"/>
                  <a:ext cx="82797" cy="306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" name="Google Shape;36182;p57">
                  <a:extLst>
                    <a:ext uri="{FF2B5EF4-FFF2-40B4-BE49-F238E27FC236}">
                      <a16:creationId xmlns:a16="http://schemas.microsoft.com/office/drawing/2014/main" id="{3D58AD2B-C274-9FA4-FADF-872FE1C16C0A}"/>
                    </a:ext>
                  </a:extLst>
                </p:cNvPr>
                <p:cNvSpPr/>
                <p:nvPr/>
              </p:nvSpPr>
              <p:spPr>
                <a:xfrm>
                  <a:off x="-336746" y="947875"/>
                  <a:ext cx="75034" cy="168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Google Shape;36183;p57">
                  <a:extLst>
                    <a:ext uri="{FF2B5EF4-FFF2-40B4-BE49-F238E27FC236}">
                      <a16:creationId xmlns:a16="http://schemas.microsoft.com/office/drawing/2014/main" id="{4A9760FC-252D-D5F6-DEA1-798A17546165}"/>
                    </a:ext>
                  </a:extLst>
                </p:cNvPr>
                <p:cNvSpPr/>
                <p:nvPr/>
              </p:nvSpPr>
              <p:spPr>
                <a:xfrm>
                  <a:off x="-328986" y="1795079"/>
                  <a:ext cx="49161" cy="54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9227" name="Google Shape;36184;p57">
                <a:extLst>
                  <a:ext uri="{FF2B5EF4-FFF2-40B4-BE49-F238E27FC236}">
                    <a16:creationId xmlns:a16="http://schemas.microsoft.com/office/drawing/2014/main" id="{C203872B-5669-9E80-FD37-54CBA23595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11" name="Google Shape;36185;p57">
                  <a:extLst>
                    <a:ext uri="{FF2B5EF4-FFF2-40B4-BE49-F238E27FC236}">
                      <a16:creationId xmlns:a16="http://schemas.microsoft.com/office/drawing/2014/main" id="{BD4666A5-3667-FE51-D431-A0BFE9E7EFC9}"/>
                    </a:ext>
                  </a:extLst>
                </p:cNvPr>
                <p:cNvSpPr/>
                <p:nvPr/>
              </p:nvSpPr>
              <p:spPr>
                <a:xfrm>
                  <a:off x="-273846" y="1797751"/>
                  <a:ext cx="84531" cy="961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Google Shape;36186;p57">
                  <a:extLst>
                    <a:ext uri="{FF2B5EF4-FFF2-40B4-BE49-F238E27FC236}">
                      <a16:creationId xmlns:a16="http://schemas.microsoft.com/office/drawing/2014/main" id="{4E28C781-6DE9-43E5-F529-5C1B13ED977B}"/>
                    </a:ext>
                  </a:extLst>
                </p:cNvPr>
                <p:cNvSpPr/>
                <p:nvPr/>
              </p:nvSpPr>
              <p:spPr>
                <a:xfrm>
                  <a:off x="-276406" y="947305"/>
                  <a:ext cx="87092" cy="839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3" name="Başlık 1">
            <a:extLst>
              <a:ext uri="{FF2B5EF4-FFF2-40B4-BE49-F238E27FC236}">
                <a16:creationId xmlns:a16="http://schemas.microsoft.com/office/drawing/2014/main" id="{B252A709-E41E-F037-04CB-2B76860D360C}"/>
              </a:ext>
            </a:extLst>
          </p:cNvPr>
          <p:cNvSpPr txBox="1">
            <a:spLocks/>
          </p:cNvSpPr>
          <p:nvPr/>
        </p:nvSpPr>
        <p:spPr>
          <a:xfrm>
            <a:off x="3289593" y="3989"/>
            <a:ext cx="1277663" cy="248711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tr-TR" sz="2800" b="1" dirty="0">
                <a:latin typeface="Pangolin" panose="020B0604020202020204" charset="-94"/>
              </a:rPr>
              <a:t>ZEKA</a:t>
            </a:r>
          </a:p>
        </p:txBody>
      </p:sp>
      <p:pic>
        <p:nvPicPr>
          <p:cNvPr id="9221" name="Resim 1">
            <a:extLst>
              <a:ext uri="{FF2B5EF4-FFF2-40B4-BE49-F238E27FC236}">
                <a16:creationId xmlns:a16="http://schemas.microsoft.com/office/drawing/2014/main" id="{6E55B88C-CE42-814C-E0D8-41994FA7D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189" y="1331914"/>
            <a:ext cx="530383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Resim 24">
            <a:extLst>
              <a:ext uri="{FF2B5EF4-FFF2-40B4-BE49-F238E27FC236}">
                <a16:creationId xmlns:a16="http://schemas.microsoft.com/office/drawing/2014/main" id="{A2FB1DC0-842A-8AF8-F97B-DAA1ED711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2708275"/>
            <a:ext cx="42672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:a16="http://schemas.microsoft.com/office/drawing/2014/main" id="{9F246805-19E0-2021-B48E-D2EC016ADBE2}"/>
              </a:ext>
            </a:extLst>
          </p:cNvPr>
          <p:cNvSpPr txBox="1">
            <a:spLocks/>
          </p:cNvSpPr>
          <p:nvPr/>
        </p:nvSpPr>
        <p:spPr>
          <a:xfrm>
            <a:off x="1731961" y="-621792"/>
            <a:ext cx="2947482" cy="460118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tr-TR" b="1" dirty="0">
                <a:latin typeface="Arial"/>
              </a:rPr>
              <a:t>Akıllı </a:t>
            </a:r>
            <a:r>
              <a:rPr lang="tr-TR" b="1" dirty="0" err="1">
                <a:latin typeface="Arial"/>
              </a:rPr>
              <a:t>Hans</a:t>
            </a:r>
            <a:endParaRPr lang="tr-TR" b="1" dirty="0">
              <a:latin typeface="Arial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D6AD317-C2E6-3DAB-3DB5-F57DDA96E4B8}"/>
              </a:ext>
            </a:extLst>
          </p:cNvPr>
          <p:cNvSpPr txBox="1"/>
          <p:nvPr/>
        </p:nvSpPr>
        <p:spPr>
          <a:xfrm>
            <a:off x="5087939" y="1557338"/>
            <a:ext cx="8137525" cy="156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tr-TR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O. </a:t>
            </a:r>
            <a:r>
              <a:rPr lang="tr-TR" sz="3200" b="1" dirty="0" err="1">
                <a:solidFill>
                  <a:srgbClr val="000000"/>
                </a:solidFill>
                <a:latin typeface="Arial Narrow" panose="020B0606020202030204" pitchFamily="34" charset="0"/>
              </a:rPr>
              <a:t>Pfungst</a:t>
            </a:r>
            <a:r>
              <a:rPr lang="tr-TR" sz="3200" b="1" dirty="0">
                <a:solidFill>
                  <a:srgbClr val="000000"/>
                </a:solidFill>
                <a:latin typeface="Arial Narrow" panose="020B0606020202030204" pitchFamily="34" charset="0"/>
              </a:rPr>
              <a:t> (1907):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tr-TR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Atların duygusal zekası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tr-TR" sz="3200" dirty="0">
                <a:solidFill>
                  <a:srgbClr val="000000"/>
                </a:solidFill>
                <a:latin typeface="Arial Narrow" panose="020B0606020202030204" pitchFamily="34" charset="0"/>
              </a:rPr>
              <a:t>Hayvan testlerinin kurgusu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AAADCFA-8C75-2F54-8FF7-387D509B7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7" y="3979391"/>
            <a:ext cx="6516217" cy="206540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ayt Numarası Yer Tutucusu 1">
            <a:extLst>
              <a:ext uri="{FF2B5EF4-FFF2-40B4-BE49-F238E27FC236}">
                <a16:creationId xmlns:a16="http://schemas.microsoft.com/office/drawing/2014/main" id="{6CE9B8C3-9AC2-D803-FD16-BC1FB4187F63}"/>
              </a:ext>
            </a:extLst>
          </p:cNvPr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27C74CB0-34DA-4E22-B929-B767249A6E67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3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267" name="Slayt Numarası Yer Tutucusu 1">
            <a:extLst>
              <a:ext uri="{FF2B5EF4-FFF2-40B4-BE49-F238E27FC236}">
                <a16:creationId xmlns:a16="http://schemas.microsoft.com/office/drawing/2014/main" id="{B060B23F-16F9-D222-97B4-67AEE6244134}"/>
              </a:ext>
            </a:extLst>
          </p:cNvPr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7AE71743-7511-4D20-A8DB-E96C2CB171CA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3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228" name="Resim 3227">
            <a:extLst>
              <a:ext uri="{FF2B5EF4-FFF2-40B4-BE49-F238E27FC236}">
                <a16:creationId xmlns:a16="http://schemas.microsoft.com/office/drawing/2014/main" id="{630CC2E9-CB92-3AC4-60A9-2A2E30369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167" y="2491434"/>
            <a:ext cx="4573982" cy="459534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229" name="Başlık 1">
            <a:extLst>
              <a:ext uri="{FF2B5EF4-FFF2-40B4-BE49-F238E27FC236}">
                <a16:creationId xmlns:a16="http://schemas.microsoft.com/office/drawing/2014/main" id="{8DED4D21-72EE-D83E-A62D-BBAC587110B5}"/>
              </a:ext>
            </a:extLst>
          </p:cNvPr>
          <p:cNvSpPr txBox="1">
            <a:spLocks/>
          </p:cNvSpPr>
          <p:nvPr/>
        </p:nvSpPr>
        <p:spPr>
          <a:xfrm>
            <a:off x="1631504" y="-819472"/>
            <a:ext cx="8424936" cy="43438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tr-TR" sz="4000" b="1" dirty="0">
                <a:latin typeface="Arial"/>
              </a:rPr>
              <a:t>Altı Kör Adam</a:t>
            </a:r>
          </a:p>
          <a:p>
            <a:pPr algn="ctr" fontAlgn="base">
              <a:spcAft>
                <a:spcPct val="0"/>
              </a:spcAft>
              <a:defRPr/>
            </a:pPr>
            <a:r>
              <a:rPr lang="tr-TR" sz="4000" b="1" dirty="0">
                <a:latin typeface="Arial"/>
              </a:rPr>
              <a:t> ve </a:t>
            </a:r>
            <a:r>
              <a:rPr lang="tr-TR" sz="4000" b="1" dirty="0" err="1">
                <a:latin typeface="Arial"/>
              </a:rPr>
              <a:t>Bır</a:t>
            </a:r>
            <a:r>
              <a:rPr lang="tr-TR" sz="4000" b="1" dirty="0">
                <a:latin typeface="Arial"/>
              </a:rPr>
              <a:t> </a:t>
            </a:r>
            <a:r>
              <a:rPr lang="tr-TR" sz="4000" b="1" dirty="0" err="1">
                <a:latin typeface="Arial"/>
              </a:rPr>
              <a:t>Fıl</a:t>
            </a:r>
            <a:endParaRPr lang="tr-TR" sz="4000" b="1" dirty="0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ayt Numarası Yer Tutucusu 1">
            <a:extLst>
              <a:ext uri="{FF2B5EF4-FFF2-40B4-BE49-F238E27FC236}">
                <a16:creationId xmlns:a16="http://schemas.microsoft.com/office/drawing/2014/main" id="{C4752EB4-4B80-91A2-8BA3-EFCC56F7BC1D}"/>
              </a:ext>
            </a:extLst>
          </p:cNvPr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7AD4C6F8-8218-4F62-B7B1-C276E83A2CF0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4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291" name="Slayt Numarası Yer Tutucusu 1">
            <a:extLst>
              <a:ext uri="{FF2B5EF4-FFF2-40B4-BE49-F238E27FC236}">
                <a16:creationId xmlns:a16="http://schemas.microsoft.com/office/drawing/2014/main" id="{A692C0E4-56FA-D19A-2F18-E8F8C3790BE7}"/>
              </a:ext>
            </a:extLst>
          </p:cNvPr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98E62C30-3FE0-4ECE-B1DA-94290F89F269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4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2292" name="Resim 1614">
            <a:extLst>
              <a:ext uri="{FF2B5EF4-FFF2-40B4-BE49-F238E27FC236}">
                <a16:creationId xmlns:a16="http://schemas.microsoft.com/office/drawing/2014/main" id="{95017001-CABC-588E-414A-7285D353F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3" y="1628776"/>
            <a:ext cx="5283200" cy="531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6" name="İçerik Yer Tutucusu 2">
            <a:extLst>
              <a:ext uri="{FF2B5EF4-FFF2-40B4-BE49-F238E27FC236}">
                <a16:creationId xmlns:a16="http://schemas.microsoft.com/office/drawing/2014/main" id="{54D645C9-CF64-9F3F-EAF7-0A8C9E25D899}"/>
              </a:ext>
            </a:extLst>
          </p:cNvPr>
          <p:cNvSpPr txBox="1">
            <a:spLocks/>
          </p:cNvSpPr>
          <p:nvPr/>
        </p:nvSpPr>
        <p:spPr>
          <a:xfrm>
            <a:off x="2454276" y="404814"/>
            <a:ext cx="8247063" cy="3203575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defRPr/>
            </a:pPr>
            <a:r>
              <a:rPr lang="tr-TR" sz="2800" i="1" dirty="0">
                <a:solidFill>
                  <a:srgbClr val="000000"/>
                </a:solidFill>
                <a:latin typeface="Arial"/>
              </a:rPr>
              <a:t>«İnsanların gerçeklik algıları, kendi sınırlı ve öznel deneyimlerine dayalıdır.»</a:t>
            </a:r>
          </a:p>
          <a:p>
            <a:pPr marL="0" indent="0"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buNone/>
              <a:defRPr/>
            </a:pPr>
            <a:r>
              <a:rPr lang="tr-TR" sz="2800" i="1" dirty="0">
                <a:solidFill>
                  <a:srgbClr val="000000"/>
                </a:solidFill>
                <a:latin typeface="Arial"/>
              </a:rPr>
              <a:t>	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ayt Numarası Yer Tutucusu 1">
            <a:extLst>
              <a:ext uri="{FF2B5EF4-FFF2-40B4-BE49-F238E27FC236}">
                <a16:creationId xmlns:a16="http://schemas.microsoft.com/office/drawing/2014/main" id="{0EB65342-9FEF-BCDE-160A-9E91EB81479E}"/>
              </a:ext>
            </a:extLst>
          </p:cNvPr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BF2B1820-931C-4507-A2E7-A76992EE1658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5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15" name="Slayt Numarası Yer Tutucusu 1">
            <a:extLst>
              <a:ext uri="{FF2B5EF4-FFF2-40B4-BE49-F238E27FC236}">
                <a16:creationId xmlns:a16="http://schemas.microsoft.com/office/drawing/2014/main" id="{D58075A6-305F-7A03-A7DA-B966B97D1540}"/>
              </a:ext>
            </a:extLst>
          </p:cNvPr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5F485368-826A-4D39-9B5C-8B8C020EE7E1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5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316" name="Başlık 1">
            <a:extLst>
              <a:ext uri="{FF2B5EF4-FFF2-40B4-BE49-F238E27FC236}">
                <a16:creationId xmlns:a16="http://schemas.microsoft.com/office/drawing/2014/main" id="{CCBE0C33-B4E7-6AA2-6521-134EC5F63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751" y="620714"/>
            <a:ext cx="3078163" cy="4600575"/>
          </a:xfrm>
        </p:spPr>
        <p:txBody>
          <a:bodyPr/>
          <a:lstStyle/>
          <a:p>
            <a:r>
              <a:rPr lang="tr-TR" altLang="tr-TR"/>
              <a:t>Harlow’un Deneylerı </a:t>
            </a:r>
            <a:br>
              <a:rPr lang="tr-TR" altLang="tr-TR"/>
            </a:br>
            <a:r>
              <a:rPr lang="tr-TR" altLang="tr-TR" b="1"/>
              <a:t>Sevgi ve Bağlılık</a:t>
            </a:r>
          </a:p>
        </p:txBody>
      </p:sp>
      <p:sp>
        <p:nvSpPr>
          <p:cNvPr id="13317" name="İçerik Yer Tutucusu 2">
            <a:extLst>
              <a:ext uri="{FF2B5EF4-FFF2-40B4-BE49-F238E27FC236}">
                <a16:creationId xmlns:a16="http://schemas.microsoft.com/office/drawing/2014/main" id="{F17E394F-B8A7-0999-039C-C503DBDF34AE}"/>
              </a:ext>
            </a:extLst>
          </p:cNvPr>
          <p:cNvSpPr txBox="1">
            <a:spLocks/>
          </p:cNvSpPr>
          <p:nvPr/>
        </p:nvSpPr>
        <p:spPr bwMode="auto">
          <a:xfrm>
            <a:off x="5573714" y="1908176"/>
            <a:ext cx="3132137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1825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30250" indent="-1825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04888" indent="-1825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279525" indent="-1825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367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1939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511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083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 b="1">
                <a:solidFill>
                  <a:srgbClr val="000000"/>
                </a:solidFill>
              </a:rPr>
              <a:t>H. Frederick Harlow (1905-1981)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 b="1" i="1">
                <a:solidFill>
                  <a:srgbClr val="000000"/>
                </a:solidFill>
              </a:rPr>
              <a:t>İnsanlarda sevgi ve bağlılığın temelleri nelerdir?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>
                <a:solidFill>
                  <a:srgbClr val="000000"/>
                </a:solidFill>
              </a:rPr>
              <a:t>Çocuk annesine, annesi onu beslediği için mi bağlıdır?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 b="1">
                <a:solidFill>
                  <a:srgbClr val="000000"/>
                </a:solidFill>
              </a:rPr>
              <a:t>Sonuç (Rhesus maymunları): 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 b="1">
                <a:solidFill>
                  <a:srgbClr val="000000"/>
                </a:solidFill>
              </a:rPr>
              <a:t>Temas </a:t>
            </a:r>
            <a:r>
              <a:rPr lang="tr-TR" altLang="tr-TR" sz="1400">
                <a:solidFill>
                  <a:srgbClr val="000000"/>
                </a:solidFill>
              </a:rPr>
              <a:t>sevgi tepkisinin gelişiminde büyük önem taşıyan bir değişkendir. 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>
                <a:solidFill>
                  <a:srgbClr val="000000"/>
                </a:solidFill>
              </a:rPr>
              <a:t>Besleme ise ihmal edilebilir önemdedir.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400" b="1">
                <a:solidFill>
                  <a:srgbClr val="000000"/>
                </a:solidFill>
              </a:rPr>
              <a:t>Çocuğun gelişimi için sevgi zorunludur</a:t>
            </a:r>
            <a:r>
              <a:rPr lang="tr-TR" altLang="tr-TR" sz="140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623" name="Resim 1622">
            <a:extLst>
              <a:ext uri="{FF2B5EF4-FFF2-40B4-BE49-F238E27FC236}">
                <a16:creationId xmlns:a16="http://schemas.microsoft.com/office/drawing/2014/main" id="{F0B7FEE9-72FF-786E-79A2-46A665F8C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170" y="981074"/>
            <a:ext cx="1617481" cy="529171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ayt Numarası Yer Tutucusu 1">
            <a:extLst>
              <a:ext uri="{FF2B5EF4-FFF2-40B4-BE49-F238E27FC236}">
                <a16:creationId xmlns:a16="http://schemas.microsoft.com/office/drawing/2014/main" id="{1DBAF225-503D-F529-3ECA-20566F16B067}"/>
              </a:ext>
            </a:extLst>
          </p:cNvPr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5F633B42-3316-4FD1-BFD1-D0F4BFA0C3A5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6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39" name="Slayt Numarası Yer Tutucusu 1">
            <a:extLst>
              <a:ext uri="{FF2B5EF4-FFF2-40B4-BE49-F238E27FC236}">
                <a16:creationId xmlns:a16="http://schemas.microsoft.com/office/drawing/2014/main" id="{F13D48A1-FE9E-F5BE-3C00-F394BAD56CC4}"/>
              </a:ext>
            </a:extLst>
          </p:cNvPr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18B29B37-E3F4-4FF1-AF39-03EB1AA09D04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6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40" name="Slayt Numarası Yer Tutucusu 1">
            <a:extLst>
              <a:ext uri="{FF2B5EF4-FFF2-40B4-BE49-F238E27FC236}">
                <a16:creationId xmlns:a16="http://schemas.microsoft.com/office/drawing/2014/main" id="{DFDC0363-0C30-9405-8CBC-2A4D7AFD3AFC}"/>
              </a:ext>
            </a:extLst>
          </p:cNvPr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170CF396-90FD-4EA5-9A41-406E8CBD371D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6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41" name="Slayt Numarası Yer Tutucusu 1">
            <a:extLst>
              <a:ext uri="{FF2B5EF4-FFF2-40B4-BE49-F238E27FC236}">
                <a16:creationId xmlns:a16="http://schemas.microsoft.com/office/drawing/2014/main" id="{88CA78F1-414A-F6D4-2727-556BBD36D462}"/>
              </a:ext>
            </a:extLst>
          </p:cNvPr>
          <p:cNvSpPr txBox="1">
            <a:spLocks/>
          </p:cNvSpPr>
          <p:nvPr/>
        </p:nvSpPr>
        <p:spPr bwMode="auto">
          <a:xfrm>
            <a:off x="14358938" y="6272214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D4C635C3-E066-4B08-84CE-72679919CEC7}" type="slidenum"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6</a:t>
            </a:fld>
            <a:endParaRPr lang="tr-TR" altLang="tr-TR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342" name="Google Shape;36166;p57">
            <a:extLst>
              <a:ext uri="{FF2B5EF4-FFF2-40B4-BE49-F238E27FC236}">
                <a16:creationId xmlns:a16="http://schemas.microsoft.com/office/drawing/2014/main" id="{BD54B986-4B1E-95E4-D299-CDEFDC617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75" y="542926"/>
            <a:ext cx="3981450" cy="3952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600" b="1">
              <a:solidFill>
                <a:srgbClr val="000000"/>
              </a:solidFill>
              <a:latin typeface="Rockwell" panose="02060603020205020403" pitchFamily="18" charset="0"/>
            </a:endParaRPr>
          </a:p>
        </p:txBody>
      </p:sp>
      <p:grpSp>
        <p:nvGrpSpPr>
          <p:cNvPr id="14343" name="Google Shape;36170;p57">
            <a:extLst>
              <a:ext uri="{FF2B5EF4-FFF2-40B4-BE49-F238E27FC236}">
                <a16:creationId xmlns:a16="http://schemas.microsoft.com/office/drawing/2014/main" id="{9415F9B3-B351-4F24-F1AC-00132B6A6014}"/>
              </a:ext>
            </a:extLst>
          </p:cNvPr>
          <p:cNvGrpSpPr>
            <a:grpSpLocks/>
          </p:cNvGrpSpPr>
          <p:nvPr/>
        </p:nvGrpSpPr>
        <p:grpSpPr bwMode="auto">
          <a:xfrm>
            <a:off x="2236788" y="571501"/>
            <a:ext cx="3992562" cy="3992563"/>
            <a:chOff x="4310061" y="571588"/>
            <a:chExt cx="3992088" cy="3992378"/>
          </a:xfrm>
        </p:grpSpPr>
        <p:grpSp>
          <p:nvGrpSpPr>
            <p:cNvPr id="14348" name="Google Shape;36171;p57">
              <a:extLst>
                <a:ext uri="{FF2B5EF4-FFF2-40B4-BE49-F238E27FC236}">
                  <a16:creationId xmlns:a16="http://schemas.microsoft.com/office/drawing/2014/main" id="{C264253D-B415-2BB5-3ECE-753855B9BB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508" name="Google Shape;36172;p57">
                <a:extLst>
                  <a:ext uri="{FF2B5EF4-FFF2-40B4-BE49-F238E27FC236}">
                    <a16:creationId xmlns:a16="http://schemas.microsoft.com/office/drawing/2014/main" id="{8C7263F4-9728-CDC8-975E-9D0A0A8FCEEC}"/>
                  </a:ext>
                </a:extLst>
              </p:cNvPr>
              <p:cNvSpPr/>
              <p:nvPr/>
            </p:nvSpPr>
            <p:spPr>
              <a:xfrm>
                <a:off x="1896617" y="1797433"/>
                <a:ext cx="84128" cy="962142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 sz="1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9" name="Google Shape;36173;p57">
                <a:extLst>
                  <a:ext uri="{FF2B5EF4-FFF2-40B4-BE49-F238E27FC236}">
                    <a16:creationId xmlns:a16="http://schemas.microsoft.com/office/drawing/2014/main" id="{68908FFC-B0A5-210E-7329-B9FF9F51BA54}"/>
                  </a:ext>
                </a:extLst>
              </p:cNvPr>
              <p:cNvSpPr/>
              <p:nvPr/>
            </p:nvSpPr>
            <p:spPr>
              <a:xfrm>
                <a:off x="1893442" y="947000"/>
                <a:ext cx="87303" cy="83962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 sz="1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4349" name="Google Shape;36174;p57">
              <a:extLst>
                <a:ext uri="{FF2B5EF4-FFF2-40B4-BE49-F238E27FC236}">
                  <a16:creationId xmlns:a16="http://schemas.microsoft.com/office/drawing/2014/main" id="{970955D3-FBC2-3B82-1582-A31AA7F2FF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506" name="Google Shape;36175;p57">
                <a:extLst>
                  <a:ext uri="{FF2B5EF4-FFF2-40B4-BE49-F238E27FC236}">
                    <a16:creationId xmlns:a16="http://schemas.microsoft.com/office/drawing/2014/main" id="{694F1A05-42E5-2D06-6C6D-955794857AD6}"/>
                  </a:ext>
                </a:extLst>
              </p:cNvPr>
              <p:cNvSpPr/>
              <p:nvPr/>
            </p:nvSpPr>
            <p:spPr>
              <a:xfrm>
                <a:off x="95378" y="1042854"/>
                <a:ext cx="84127" cy="1715279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 sz="1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7" name="Google Shape;36176;p57">
                <a:extLst>
                  <a:ext uri="{FF2B5EF4-FFF2-40B4-BE49-F238E27FC236}">
                    <a16:creationId xmlns:a16="http://schemas.microsoft.com/office/drawing/2014/main" id="{97B8D1BC-C963-1F9D-B115-4C9F690D8A22}"/>
                  </a:ext>
                </a:extLst>
              </p:cNvPr>
              <p:cNvSpPr/>
              <p:nvPr/>
            </p:nvSpPr>
            <p:spPr>
              <a:xfrm>
                <a:off x="125536" y="947000"/>
                <a:ext cx="31746" cy="63422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 sz="100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4350" name="Google Shape;36177;p57">
              <a:extLst>
                <a:ext uri="{FF2B5EF4-FFF2-40B4-BE49-F238E27FC236}">
                  <a16:creationId xmlns:a16="http://schemas.microsoft.com/office/drawing/2014/main" id="{4418E4D6-2ABE-8F7B-6F76-8D28AAAB58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14351" name="Google Shape;36178;p57">
                <a:extLst>
                  <a:ext uri="{FF2B5EF4-FFF2-40B4-BE49-F238E27FC236}">
                    <a16:creationId xmlns:a16="http://schemas.microsoft.com/office/drawing/2014/main" id="{C2CBD5C6-2C4A-8A08-BBB0-D5C6F3D840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501" name="Google Shape;36179;p57">
                  <a:extLst>
                    <a:ext uri="{FF2B5EF4-FFF2-40B4-BE49-F238E27FC236}">
                      <a16:creationId xmlns:a16="http://schemas.microsoft.com/office/drawing/2014/main" id="{D398E987-F037-CBB6-D19C-FB35F7E26367}"/>
                    </a:ext>
                  </a:extLst>
                </p:cNvPr>
                <p:cNvSpPr/>
                <p:nvPr/>
              </p:nvSpPr>
              <p:spPr>
                <a:xfrm>
                  <a:off x="-349500" y="1137984"/>
                  <a:ext cx="85721" cy="640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2" name="Google Shape;36180;p57">
                  <a:extLst>
                    <a:ext uri="{FF2B5EF4-FFF2-40B4-BE49-F238E27FC236}">
                      <a16:creationId xmlns:a16="http://schemas.microsoft.com/office/drawing/2014/main" id="{96A308C8-44ED-2DA2-A375-7C5B2344842C}"/>
                    </a:ext>
                  </a:extLst>
                </p:cNvPr>
                <p:cNvSpPr/>
                <p:nvPr/>
              </p:nvSpPr>
              <p:spPr>
                <a:xfrm>
                  <a:off x="-349499" y="1886898"/>
                  <a:ext cx="79371" cy="537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3" name="Google Shape;36181;p57">
                  <a:extLst>
                    <a:ext uri="{FF2B5EF4-FFF2-40B4-BE49-F238E27FC236}">
                      <a16:creationId xmlns:a16="http://schemas.microsoft.com/office/drawing/2014/main" id="{A3079219-77C0-43CA-DDC9-EDBC54CF223E}"/>
                    </a:ext>
                  </a:extLst>
                </p:cNvPr>
                <p:cNvSpPr/>
                <p:nvPr/>
              </p:nvSpPr>
              <p:spPr>
                <a:xfrm>
                  <a:off x="-349500" y="2449303"/>
                  <a:ext cx="80959" cy="306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4" name="Google Shape;36182;p57">
                  <a:extLst>
                    <a:ext uri="{FF2B5EF4-FFF2-40B4-BE49-F238E27FC236}">
                      <a16:creationId xmlns:a16="http://schemas.microsoft.com/office/drawing/2014/main" id="{D2C5C036-AABE-7C8C-AAA4-28602B3A5BDF}"/>
                    </a:ext>
                  </a:extLst>
                </p:cNvPr>
                <p:cNvSpPr/>
                <p:nvPr/>
              </p:nvSpPr>
              <p:spPr>
                <a:xfrm>
                  <a:off x="-336800" y="944994"/>
                  <a:ext cx="74610" cy="168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5" name="Google Shape;36183;p57">
                  <a:extLst>
                    <a:ext uri="{FF2B5EF4-FFF2-40B4-BE49-F238E27FC236}">
                      <a16:creationId xmlns:a16="http://schemas.microsoft.com/office/drawing/2014/main" id="{04CD51B9-B3EE-C51B-A0E3-A296C4207C26}"/>
                    </a:ext>
                  </a:extLst>
                </p:cNvPr>
                <p:cNvSpPr/>
                <p:nvPr/>
              </p:nvSpPr>
              <p:spPr>
                <a:xfrm>
                  <a:off x="-330450" y="1794723"/>
                  <a:ext cx="50798" cy="54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2" name="Google Shape;36184;p57">
                <a:extLst>
                  <a:ext uri="{FF2B5EF4-FFF2-40B4-BE49-F238E27FC236}">
                    <a16:creationId xmlns:a16="http://schemas.microsoft.com/office/drawing/2014/main" id="{B94F4A3B-5BAD-E7D4-334E-31E18F1707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499" name="Google Shape;36185;p57">
                  <a:extLst>
                    <a:ext uri="{FF2B5EF4-FFF2-40B4-BE49-F238E27FC236}">
                      <a16:creationId xmlns:a16="http://schemas.microsoft.com/office/drawing/2014/main" id="{2B7B5E85-871F-6C83-3F87-E3505A44BE0F}"/>
                    </a:ext>
                  </a:extLst>
                </p:cNvPr>
                <p:cNvSpPr/>
                <p:nvPr/>
              </p:nvSpPr>
              <p:spPr>
                <a:xfrm>
                  <a:off x="-272789" y="1800688"/>
                  <a:ext cx="83293" cy="96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00" name="Google Shape;36186;p57">
                  <a:extLst>
                    <a:ext uri="{FF2B5EF4-FFF2-40B4-BE49-F238E27FC236}">
                      <a16:creationId xmlns:a16="http://schemas.microsoft.com/office/drawing/2014/main" id="{C5C51E68-96C0-4245-9F79-83C4F069F45C}"/>
                    </a:ext>
                  </a:extLst>
                </p:cNvPr>
                <p:cNvSpPr/>
                <p:nvPr/>
              </p:nvSpPr>
              <p:spPr>
                <a:xfrm>
                  <a:off x="-275931" y="947117"/>
                  <a:ext cx="86436" cy="839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 sz="10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4344" name="Slayt Numarası Yer Tutucusu 1">
            <a:extLst>
              <a:ext uri="{FF2B5EF4-FFF2-40B4-BE49-F238E27FC236}">
                <a16:creationId xmlns:a16="http://schemas.microsoft.com/office/drawing/2014/main" id="{141DE7AF-5309-51D8-5122-E10B5C62BAB6}"/>
              </a:ext>
            </a:extLst>
          </p:cNvPr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E65F4B2D-D463-42A7-87DA-2906A1CCD71C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6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4345" name="videoplayback (9)">
            <a:hlinkClick r:id="" action="ppaction://media"/>
            <a:extLst>
              <a:ext uri="{FF2B5EF4-FFF2-40B4-BE49-F238E27FC236}">
                <a16:creationId xmlns:a16="http://schemas.microsoft.com/office/drawing/2014/main" id="{9F845D13-69A8-749D-4DDC-9B626D111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289" y="903289"/>
            <a:ext cx="3341687" cy="333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İçerik Yer Tutucusu 2">
            <a:extLst>
              <a:ext uri="{FF2B5EF4-FFF2-40B4-BE49-F238E27FC236}">
                <a16:creationId xmlns:a16="http://schemas.microsoft.com/office/drawing/2014/main" id="{BD14B012-E1A4-34F5-567F-5CE4BC1AE7E6}"/>
              </a:ext>
            </a:extLst>
          </p:cNvPr>
          <p:cNvSpPr txBox="1">
            <a:spLocks/>
          </p:cNvSpPr>
          <p:nvPr/>
        </p:nvSpPr>
        <p:spPr bwMode="auto">
          <a:xfrm>
            <a:off x="6435725" y="969963"/>
            <a:ext cx="3887788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2563" indent="-1825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18256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730250" indent="-18256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004888" indent="-1825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279525" indent="-1825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7367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1939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6511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108325" indent="-1825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b="1">
                <a:solidFill>
                  <a:srgbClr val="000000"/>
                </a:solidFill>
              </a:rPr>
              <a:t>Irene Pepperberg (1949- )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b="1">
                <a:solidFill>
                  <a:srgbClr val="000000"/>
                </a:solidFill>
              </a:rPr>
              <a:t>Alex (1976-2007)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>
                <a:solidFill>
                  <a:srgbClr val="000000"/>
                </a:solidFill>
              </a:rPr>
              <a:t>«Bir keresinde, Alex'e birkaç farklı renkli blok verildi (iki kırmızı, üç mavi ve dört yeşil). 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>
                <a:solidFill>
                  <a:srgbClr val="000000"/>
                </a:solidFill>
              </a:rPr>
              <a:t>Pepperberg:«Hangi renkten üç tane var?" 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>
                <a:solidFill>
                  <a:srgbClr val="000000"/>
                </a:solidFill>
              </a:rPr>
              <a:t>Alex: "Beş!" 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>
                <a:solidFill>
                  <a:srgbClr val="000000"/>
                </a:solidFill>
              </a:rPr>
              <a:t>Alex bu cevabı tekrarlamaya devam etti. Ta ki:</a:t>
            </a:r>
          </a:p>
          <a:p>
            <a:pPr lvl="1" fontAlgn="base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>
                <a:solidFill>
                  <a:srgbClr val="000000"/>
                </a:solidFill>
              </a:rPr>
              <a:t>Pepperberg: "Güzel, hangi renkten beş tane var?" diyene kadar … 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r>
              <a:rPr lang="tr-TR" altLang="tr-TR" sz="1200" i="1">
                <a:solidFill>
                  <a:srgbClr val="000000"/>
                </a:solidFill>
              </a:rPr>
              <a:t>«Alex cevap verdi: «Hiçbiri» </a:t>
            </a:r>
          </a:p>
          <a:p>
            <a:pPr fontAlgn="base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rgbClr val="72BFC5"/>
              </a:buClr>
              <a:buSzPct val="85000"/>
              <a:buFont typeface="Wingdings" panose="05000000000000000000" pitchFamily="2" charset="2"/>
              <a:buChar char="§"/>
            </a:pPr>
            <a:endParaRPr lang="tr-TR" altLang="tr-TR" sz="2000">
              <a:solidFill>
                <a:srgbClr val="000000"/>
              </a:solidFill>
            </a:endParaRPr>
          </a:p>
        </p:txBody>
      </p:sp>
      <p:sp>
        <p:nvSpPr>
          <p:cNvPr id="1630" name="Başlık 1">
            <a:extLst>
              <a:ext uri="{FF2B5EF4-FFF2-40B4-BE49-F238E27FC236}">
                <a16:creationId xmlns:a16="http://schemas.microsoft.com/office/drawing/2014/main" id="{6784B866-7355-FA02-7F16-FA5AE1C2FF32}"/>
              </a:ext>
            </a:extLst>
          </p:cNvPr>
          <p:cNvSpPr txBox="1">
            <a:spLocks/>
          </p:cNvSpPr>
          <p:nvPr/>
        </p:nvSpPr>
        <p:spPr>
          <a:xfrm>
            <a:off x="6242833" y="2777603"/>
            <a:ext cx="4495800" cy="460118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tr-TR" sz="2000" b="1" dirty="0">
                <a:latin typeface="Arial"/>
              </a:rPr>
              <a:t>Papağan </a:t>
            </a:r>
            <a:r>
              <a:rPr lang="tr-TR" sz="2000" b="1" dirty="0" err="1">
                <a:latin typeface="Arial"/>
              </a:rPr>
              <a:t>Alex’ın</a:t>
            </a:r>
            <a:r>
              <a:rPr lang="tr-TR" sz="2000" b="1" dirty="0">
                <a:latin typeface="Arial"/>
              </a:rPr>
              <a:t> </a:t>
            </a:r>
            <a:r>
              <a:rPr lang="tr-TR" sz="2000" b="1" dirty="0" err="1">
                <a:latin typeface="Arial"/>
              </a:rPr>
              <a:t>öğrettıklerı</a:t>
            </a:r>
            <a:br>
              <a:rPr lang="tr-TR" sz="2000" b="1" dirty="0">
                <a:latin typeface="Arial"/>
              </a:rPr>
            </a:br>
            <a:br>
              <a:rPr lang="tr-TR" sz="2000" b="1" dirty="0">
                <a:latin typeface="Arial"/>
              </a:rPr>
            </a:br>
            <a:r>
              <a:rPr lang="tr-TR" sz="2000" i="1" dirty="0">
                <a:latin typeface="Arial"/>
              </a:rPr>
              <a:t>Hayvanların da canları sıkılabilir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ayt Numarası Yer Tutucusu 1">
            <a:extLst>
              <a:ext uri="{FF2B5EF4-FFF2-40B4-BE49-F238E27FC236}">
                <a16:creationId xmlns:a16="http://schemas.microsoft.com/office/drawing/2014/main" id="{97366FB1-2C65-C68E-94C9-0C115CCAD5ED}"/>
              </a:ext>
            </a:extLst>
          </p:cNvPr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8BCAD5B2-772E-4436-8275-5F1822F30DCD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7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363" name="Slayt Numarası Yer Tutucusu 1">
            <a:extLst>
              <a:ext uri="{FF2B5EF4-FFF2-40B4-BE49-F238E27FC236}">
                <a16:creationId xmlns:a16="http://schemas.microsoft.com/office/drawing/2014/main" id="{169BDA09-9D8F-7C4B-92B0-E15D1DAC0A07}"/>
              </a:ext>
            </a:extLst>
          </p:cNvPr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1250552E-13E7-4220-AA12-B1724313E17C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7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364" name="Slayt Numarası Yer Tutucusu 1">
            <a:extLst>
              <a:ext uri="{FF2B5EF4-FFF2-40B4-BE49-F238E27FC236}">
                <a16:creationId xmlns:a16="http://schemas.microsoft.com/office/drawing/2014/main" id="{1014D276-3C9E-8162-A3B7-3D74BEB02CDE}"/>
              </a:ext>
            </a:extLst>
          </p:cNvPr>
          <p:cNvSpPr txBox="1">
            <a:spLocks/>
          </p:cNvSpPr>
          <p:nvPr/>
        </p:nvSpPr>
        <p:spPr bwMode="auto">
          <a:xfrm>
            <a:off x="15952788" y="7086600"/>
            <a:ext cx="6397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</a:pPr>
            <a:fld id="{5CE038A8-DB03-4E3A-B94E-17B0690F500E}" type="slidenum">
              <a:rPr lang="tr-TR" altLang="tr-TR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None/>
              </a:pPr>
              <a:t>7</a:t>
            </a:fld>
            <a:endParaRPr lang="tr-TR" altLang="tr-TR" sz="10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Başlık 1">
            <a:extLst>
              <a:ext uri="{FF2B5EF4-FFF2-40B4-BE49-F238E27FC236}">
                <a16:creationId xmlns:a16="http://schemas.microsoft.com/office/drawing/2014/main" id="{9F4C9CA5-D72F-20C1-CB07-1DE871FB544D}"/>
              </a:ext>
            </a:extLst>
          </p:cNvPr>
          <p:cNvSpPr txBox="1">
            <a:spLocks/>
          </p:cNvSpPr>
          <p:nvPr/>
        </p:nvSpPr>
        <p:spPr>
          <a:xfrm>
            <a:off x="2747917" y="250591"/>
            <a:ext cx="8054275" cy="13068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tr-TR" b="1" dirty="0" err="1">
                <a:latin typeface="Arial"/>
              </a:rPr>
              <a:t>Rıco</a:t>
            </a:r>
            <a:r>
              <a:rPr lang="tr-TR" b="1" dirty="0">
                <a:latin typeface="Arial"/>
              </a:rPr>
              <a:t> ve Chaser</a:t>
            </a:r>
          </a:p>
        </p:txBody>
      </p:sp>
      <p:sp>
        <p:nvSpPr>
          <p:cNvPr id="29" name="İçerik Yer Tutucusu 2">
            <a:extLst>
              <a:ext uri="{FF2B5EF4-FFF2-40B4-BE49-F238E27FC236}">
                <a16:creationId xmlns:a16="http://schemas.microsoft.com/office/drawing/2014/main" id="{CFB08D99-3892-2E87-8A05-877FF6687AFD}"/>
              </a:ext>
            </a:extLst>
          </p:cNvPr>
          <p:cNvSpPr txBox="1">
            <a:spLocks/>
          </p:cNvSpPr>
          <p:nvPr/>
        </p:nvSpPr>
        <p:spPr>
          <a:xfrm>
            <a:off x="4662488" y="2043113"/>
            <a:ext cx="6140450" cy="2233612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defRPr/>
            </a:pPr>
            <a:r>
              <a:rPr lang="tr-TR" sz="2400" b="1" dirty="0" err="1">
                <a:solidFill>
                  <a:srgbClr val="000000"/>
                </a:solidFill>
                <a:latin typeface="Arial"/>
              </a:rPr>
              <a:t>Kaminski</a:t>
            </a:r>
            <a:r>
              <a:rPr lang="tr-TR" sz="2400" b="1" dirty="0">
                <a:solidFill>
                  <a:srgbClr val="000000"/>
                </a:solidFill>
                <a:latin typeface="Arial"/>
              </a:rPr>
              <a:t> vd. (2004): </a:t>
            </a:r>
          </a:p>
          <a:p>
            <a:pPr lvl="1" fontAlgn="base">
              <a:buClr>
                <a:srgbClr val="BBE0E3">
                  <a:lumMod val="75000"/>
                </a:srgbClr>
              </a:buClr>
              <a:defRPr/>
            </a:pPr>
            <a:r>
              <a:rPr lang="tr-TR" sz="2400" b="1" dirty="0" err="1">
                <a:solidFill>
                  <a:srgbClr val="000000"/>
                </a:solidFill>
                <a:latin typeface="Arial"/>
              </a:rPr>
              <a:t>Rico</a:t>
            </a:r>
            <a:r>
              <a:rPr lang="tr-TR" sz="2400" b="1" dirty="0">
                <a:solidFill>
                  <a:srgbClr val="000000"/>
                </a:solidFill>
                <a:latin typeface="Arial"/>
              </a:rPr>
              <a:t>: </a:t>
            </a:r>
            <a:r>
              <a:rPr lang="tr-TR" sz="2400" dirty="0">
                <a:solidFill>
                  <a:srgbClr val="000000"/>
                </a:solidFill>
                <a:latin typeface="Arial"/>
              </a:rPr>
              <a:t>200 kelime+ Muhakeme yeteneği</a:t>
            </a:r>
          </a:p>
          <a:p>
            <a:pPr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defRPr/>
            </a:pPr>
            <a:r>
              <a:rPr lang="tr-TR" sz="2400" b="1" dirty="0" err="1">
                <a:solidFill>
                  <a:srgbClr val="000000"/>
                </a:solidFill>
                <a:latin typeface="Arial"/>
              </a:rPr>
              <a:t>Pilley</a:t>
            </a:r>
            <a:r>
              <a:rPr lang="tr-TR" sz="2400" b="1" dirty="0">
                <a:solidFill>
                  <a:srgbClr val="000000"/>
                </a:solidFill>
                <a:latin typeface="Arial"/>
              </a:rPr>
              <a:t> (1928-2018): </a:t>
            </a:r>
          </a:p>
          <a:p>
            <a:pPr lvl="1" fontAlgn="base">
              <a:buClr>
                <a:srgbClr val="BBE0E3">
                  <a:lumMod val="75000"/>
                </a:srgbClr>
              </a:buClr>
              <a:defRPr/>
            </a:pPr>
            <a:r>
              <a:rPr lang="tr-TR" sz="2400" b="1" dirty="0">
                <a:solidFill>
                  <a:srgbClr val="000000"/>
                </a:solidFill>
                <a:latin typeface="Arial"/>
              </a:rPr>
              <a:t>Chaser: </a:t>
            </a:r>
            <a:r>
              <a:rPr lang="tr-TR" sz="2400" dirty="0">
                <a:solidFill>
                  <a:srgbClr val="000000"/>
                </a:solidFill>
                <a:latin typeface="Arial"/>
              </a:rPr>
              <a:t>Cümle anlama, 1022 oyuncağı ismi ile tanıma</a:t>
            </a:r>
          </a:p>
          <a:p>
            <a:pPr marL="0" indent="0" fontAlgn="base">
              <a:spcAft>
                <a:spcPct val="0"/>
              </a:spcAft>
              <a:buClr>
                <a:srgbClr val="BBE0E3">
                  <a:lumMod val="75000"/>
                </a:srgbClr>
              </a:buClr>
              <a:buNone/>
              <a:defRPr/>
            </a:pPr>
            <a:endParaRPr lang="tr-TR" sz="28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C73D21AB-D74B-9DED-E955-61C7C2174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5" y="4725144"/>
            <a:ext cx="2532033" cy="168443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id="{41C9BCB4-A5F6-8243-946F-C1ACEFC33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344" y="1628800"/>
            <a:ext cx="3273670" cy="270846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id="{3DF0934B-F792-C0E1-5A28-A39E365A3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5" y="4003799"/>
            <a:ext cx="1736817" cy="232816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>
            <a:extLst>
              <a:ext uri="{FF2B5EF4-FFF2-40B4-BE49-F238E27FC236}">
                <a16:creationId xmlns:a16="http://schemas.microsoft.com/office/drawing/2014/main" id="{8DB3560E-5F6F-5DC7-7DEA-1351BC98A0C5}"/>
              </a:ext>
            </a:extLst>
          </p:cNvPr>
          <p:cNvSpPr txBox="1">
            <a:spLocks/>
          </p:cNvSpPr>
          <p:nvPr/>
        </p:nvSpPr>
        <p:spPr>
          <a:xfrm>
            <a:off x="1796986" y="404664"/>
            <a:ext cx="2751874" cy="239990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tr-TR" sz="3600" b="1" dirty="0" err="1">
                <a:latin typeface="Arial"/>
              </a:rPr>
              <a:t>Koko’nun</a:t>
            </a:r>
            <a:r>
              <a:rPr lang="tr-TR" sz="3600" b="1" dirty="0">
                <a:latin typeface="Arial"/>
              </a:rPr>
              <a:t> </a:t>
            </a:r>
            <a:r>
              <a:rPr lang="tr-TR" sz="3600" b="1" dirty="0" err="1">
                <a:latin typeface="Arial"/>
              </a:rPr>
              <a:t>Kedısı</a:t>
            </a:r>
            <a:endParaRPr lang="tr-TR" sz="3600" b="1" dirty="0">
              <a:latin typeface="Arial"/>
            </a:endParaRPr>
          </a:p>
        </p:txBody>
      </p:sp>
      <p:sp>
        <p:nvSpPr>
          <p:cNvPr id="16387" name="İçerik Yer Tutucusu 2">
            <a:extLst>
              <a:ext uri="{FF2B5EF4-FFF2-40B4-BE49-F238E27FC236}">
                <a16:creationId xmlns:a16="http://schemas.microsoft.com/office/drawing/2014/main" id="{EF76B927-FC1E-FE3A-659A-66058C9CF328}"/>
              </a:ext>
            </a:extLst>
          </p:cNvPr>
          <p:cNvSpPr txBox="1">
            <a:spLocks/>
          </p:cNvSpPr>
          <p:nvPr/>
        </p:nvSpPr>
        <p:spPr bwMode="auto">
          <a:xfrm>
            <a:off x="4679951" y="957264"/>
            <a:ext cx="4321175" cy="485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Aft>
                <a:spcPct val="0"/>
              </a:spcAft>
            </a:pPr>
            <a:r>
              <a:rPr lang="tr-TR" altLang="tr-TR" b="1">
                <a:solidFill>
                  <a:srgbClr val="000000"/>
                </a:solidFill>
                <a:latin typeface="Arial Narrow" panose="020B0606020202030204" pitchFamily="34" charset="0"/>
              </a:rPr>
              <a:t>Francine Patterson (1947-)</a:t>
            </a:r>
          </a:p>
          <a:p>
            <a:pPr fontAlgn="base"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  <a:latin typeface="Arial Narrow" panose="020B0606020202030204" pitchFamily="34" charset="0"/>
              </a:rPr>
              <a:t>İşaret dili ile iletişim</a:t>
            </a:r>
          </a:p>
          <a:p>
            <a:pPr fontAlgn="base"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  <a:latin typeface="Arial Narrow" panose="020B0606020202030204" pitchFamily="34" charset="0"/>
              </a:rPr>
              <a:t>Üç yaşındaki çocuğa eşit</a:t>
            </a:r>
          </a:p>
          <a:p>
            <a:pPr fontAlgn="base"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  <a:latin typeface="Arial Narrow" panose="020B0606020202030204" pitchFamily="34" charset="0"/>
              </a:rPr>
              <a:t>Yas tutma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8007647A-6913-7E10-45B0-86115A608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868" y="3762871"/>
            <a:ext cx="2348592" cy="214312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F73AD676-2B4C-4F34-0D4F-2105B56AC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627" y="2204865"/>
            <a:ext cx="2168160" cy="214312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210413FE-91B1-B1FA-77D7-180F27616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318" y="3762871"/>
            <a:ext cx="2143125" cy="214312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Geniş ekran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Arial Narrow</vt:lpstr>
      <vt:lpstr>Calibri</vt:lpstr>
      <vt:lpstr>Karla</vt:lpstr>
      <vt:lpstr>Pangolin</vt:lpstr>
      <vt:lpstr>Rockwell</vt:lpstr>
      <vt:lpstr>Wingdings</vt:lpstr>
      <vt:lpstr>Diseño predeterminado</vt:lpstr>
      <vt:lpstr>PowerPoint Sunusu</vt:lpstr>
      <vt:lpstr>PowerPoint Sunusu</vt:lpstr>
      <vt:lpstr>PowerPoint Sunusu</vt:lpstr>
      <vt:lpstr>PowerPoint Sunusu</vt:lpstr>
      <vt:lpstr>Harlow’un Deneylerı  Sevgi ve Bağlılık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2025-09-08T16:23:25Z</dcterms:created>
  <dcterms:modified xsi:type="dcterms:W3CDTF">2025-09-08T16:23:59Z</dcterms:modified>
</cp:coreProperties>
</file>