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1758105-6F59-406E-A111-6D2F002EB0E3}"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B6437D7-AEB1-491D-A0A8-6B576B469C7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758105-6F59-406E-A111-6D2F002EB0E3}"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437D7-AEB1-491D-A0A8-6B576B469C7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86409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548681"/>
            <a:ext cx="8064896" cy="6144683"/>
          </a:xfrm>
        </p:spPr>
        <p:txBody>
          <a:bodyPr/>
          <a:lstStyle/>
          <a:p>
            <a:pPr algn="just">
              <a:buFontTx/>
              <a:buChar char="-"/>
            </a:pPr>
            <a:endParaRPr lang="tr-TR" sz="1550" dirty="0" smtClean="0">
              <a:latin typeface="Times New Roman" pitchFamily="18" charset="0"/>
              <a:cs typeface="Times New Roman" pitchFamily="18" charset="0"/>
            </a:endParaRPr>
          </a:p>
          <a:p>
            <a:pPr algn="just">
              <a:buNone/>
            </a:pPr>
            <a:endParaRPr lang="tr-TR" sz="1550" dirty="0" smtClean="0">
              <a:latin typeface="Times New Roman" pitchFamily="18" charset="0"/>
              <a:cs typeface="Times New Roman" pitchFamily="18" charset="0"/>
            </a:endParaRPr>
          </a:p>
          <a:p>
            <a:pPr algn="ctr">
              <a:buNone/>
            </a:pPr>
            <a:r>
              <a:rPr lang="tr-TR" sz="1600" dirty="0" smtClean="0">
                <a:latin typeface="Times New Roman" pitchFamily="18" charset="0"/>
                <a:cs typeface="Times New Roman" pitchFamily="18" charset="0"/>
              </a:rPr>
              <a:t>Coğrafi Keşifler Çağı ve Merkantilizm</a:t>
            </a:r>
          </a:p>
          <a:p>
            <a:pPr algn="just">
              <a:buNone/>
            </a:pPr>
            <a:r>
              <a:rPr lang="tr-TR" sz="1600" dirty="0" smtClean="0">
                <a:latin typeface="Times New Roman" pitchFamily="18" charset="0"/>
                <a:cs typeface="Times New Roman" pitchFamily="18" charset="0"/>
              </a:rPr>
              <a:t>	Merkantilizm hakkında ilk yazılı kaynak 1613 ve son yazılı kaynak 1767 tarihlidir. </a:t>
            </a:r>
          </a:p>
          <a:p>
            <a:pPr algn="just">
              <a:buNone/>
            </a:pPr>
            <a:r>
              <a:rPr lang="tr-TR" sz="1600" dirty="0" smtClean="0">
                <a:latin typeface="Times New Roman" pitchFamily="18" charset="0"/>
                <a:cs typeface="Times New Roman" pitchFamily="18" charset="0"/>
              </a:rPr>
              <a:t>	</a:t>
            </a:r>
          </a:p>
          <a:p>
            <a:pPr algn="just">
              <a:buNone/>
            </a:pPr>
            <a:r>
              <a:rPr lang="tr-TR" sz="1600" dirty="0" smtClean="0">
                <a:latin typeface="Times New Roman" pitchFamily="18" charset="0"/>
                <a:cs typeface="Times New Roman" pitchFamily="18" charset="0"/>
              </a:rPr>
              <a:t>	- Merkantilizm 16-18. yüzyıllar arasında rağbette olan bir düşünce akımı idi. Merkantilist dönemin arka planında Avrupa’da yaşanan savaşlar ve ulus(al)-devletlerin belirmeye başlaması, coğrafi keşiflerden dolayı geleneksel ticaret yollarının değişiklik göstermesi, yeni coğrafyalara ulaşılması sonucu değerli madenler ve ticari değeri yüksek mallar konusunda ülkeler arasında keskin bir rekabetin ortaya çıkması, Katolik kilisesinde </a:t>
            </a:r>
            <a:r>
              <a:rPr lang="tr-TR" sz="1600" dirty="0" err="1" smtClean="0">
                <a:latin typeface="Times New Roman" pitchFamily="18" charset="0"/>
                <a:cs typeface="Times New Roman" pitchFamily="18" charset="0"/>
              </a:rPr>
              <a:t>reformasyon</a:t>
            </a:r>
            <a:r>
              <a:rPr lang="tr-TR" sz="1600" dirty="0" smtClean="0">
                <a:latin typeface="Times New Roman" pitchFamily="18" charset="0"/>
                <a:cs typeface="Times New Roman" pitchFamily="18" charset="0"/>
              </a:rPr>
              <a:t> hareketleri ve </a:t>
            </a:r>
            <a:r>
              <a:rPr lang="tr-TR" sz="1600" dirty="0" err="1" smtClean="0">
                <a:latin typeface="Times New Roman" pitchFamily="18" charset="0"/>
                <a:cs typeface="Times New Roman" pitchFamily="18" charset="0"/>
              </a:rPr>
              <a:t>protestan</a:t>
            </a:r>
            <a:r>
              <a:rPr lang="tr-TR" sz="1600" dirty="0" smtClean="0">
                <a:latin typeface="Times New Roman" pitchFamily="18" charset="0"/>
                <a:cs typeface="Times New Roman" pitchFamily="18" charset="0"/>
              </a:rPr>
              <a:t> mezhebinin doğuşu, Rönesans ve hümanizm gibi gelişmeler yer almaktadır. Protestan mezhebinin </a:t>
            </a:r>
            <a:r>
              <a:rPr lang="tr-TR" sz="1600" i="1" dirty="0" smtClean="0">
                <a:latin typeface="Times New Roman" pitchFamily="18" charset="0"/>
                <a:cs typeface="Times New Roman" pitchFamily="18" charset="0"/>
              </a:rPr>
              <a:t>bireyci</a:t>
            </a:r>
            <a:r>
              <a:rPr lang="tr-TR" sz="1600" dirty="0" smtClean="0">
                <a:latin typeface="Times New Roman" pitchFamily="18" charset="0"/>
                <a:cs typeface="Times New Roman" pitchFamily="18" charset="0"/>
              </a:rPr>
              <a:t> yönleri, Rönesans ve hümanist hareketin (ortaçağlarda hakim olan kilise doktrininin aksine) insanın bu dünyadaki mutluluğuna ve refahına önem vermesi ticaret ve serbest mübadele için önemli gelişmelerdi.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1152127"/>
          </a:xfrm>
        </p:spPr>
        <p:txBody>
          <a:bodyPr/>
          <a:lstStyle/>
          <a:p>
            <a:r>
              <a:rPr lang="tr-TR" sz="3600" smtClean="0">
                <a:latin typeface="Times New Roman" pitchFamily="18" charset="0"/>
                <a:cs typeface="Times New Roman" pitchFamily="18" charset="0"/>
              </a:rPr>
              <a:t>İKTİSADî TARİH</a:t>
            </a:r>
            <a:endParaRPr lang="tr-TR" sz="3600" dirty="0"/>
          </a:p>
        </p:txBody>
      </p:sp>
      <p:sp>
        <p:nvSpPr>
          <p:cNvPr id="3" name="2 Metin Yer Tutucusu"/>
          <p:cNvSpPr>
            <a:spLocks noGrp="1"/>
          </p:cNvSpPr>
          <p:nvPr>
            <p:ph type="body" idx="1"/>
          </p:nvPr>
        </p:nvSpPr>
        <p:spPr>
          <a:xfrm>
            <a:off x="251520" y="1316766"/>
            <a:ext cx="8424936" cy="5088565"/>
          </a:xfrm>
        </p:spPr>
        <p:txBody>
          <a:bodyPr/>
          <a:lstStyle/>
          <a:p>
            <a:pPr algn="ctr">
              <a:buNone/>
            </a:pPr>
            <a:endParaRPr lang="tr-TR" sz="1550" dirty="0" smtClean="0">
              <a:latin typeface="Times New Roman" pitchFamily="18" charset="0"/>
              <a:cs typeface="Times New Roman" pitchFamily="18" charset="0"/>
            </a:endParaRPr>
          </a:p>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a:t>
            </a:r>
          </a:p>
          <a:p>
            <a:pPr algn="just">
              <a:buNone/>
            </a:pPr>
            <a:r>
              <a:rPr lang="tr-TR" sz="1550" dirty="0" smtClean="0">
                <a:latin typeface="Times New Roman" pitchFamily="18" charset="0"/>
                <a:cs typeface="Times New Roman" pitchFamily="18" charset="0"/>
              </a:rPr>
              <a:t>	Bu soruya net cevap vermek kolay olmasa da, Hollanda’nın kömür, demir gibi kaynaklara sahip olmadığı, sanayileşmeden çok finans sektöründeki hizmetlere ağırlık verdiği, sanayileşmenin (kendisinde mevcut olan imalat biçimlerine göre) daha modern aşamalarına giden alanlarında karşılaştırmalı üstünlüğe sahip olmadığı gibi bazı şeyler söylenebilir. </a:t>
            </a:r>
          </a:p>
          <a:p>
            <a:pPr algn="just">
              <a:buNone/>
            </a:pPr>
            <a:r>
              <a:rPr lang="tr-TR" sz="1550" dirty="0" smtClean="0">
                <a:latin typeface="Times New Roman" pitchFamily="18" charset="0"/>
                <a:cs typeface="Times New Roman" pitchFamily="18" charset="0"/>
              </a:rPr>
              <a:t>	[objektif bir tarih okuması ya da değerlendirmesi için akılda tutulması gereken nokta, Hollanda’nın “ticari başarısından sonra sanayileşmeye geçememesi bir şeyleri yanlış ya da eksik yaptığı anlamına gelmediğidir. Hollanda’nın birikimi ve tarihi şartları onu belirli bir noktaya getirmiştir; bahsettiğimiz dönemde gerisinde olan rakibi İngiltere’nin daha önce sanayileşmeyi başarması da yine kendi birikiminin ve kendi tarihsel şartlarının bir sonucu olarak ortaya çıkmıştır.] </a:t>
            </a:r>
          </a:p>
          <a:p>
            <a:pPr algn="just">
              <a:buFontTx/>
              <a:buChar char="-"/>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356658"/>
            <a:ext cx="5368200" cy="67207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1"/>
            <a:ext cx="8064896" cy="5856652"/>
          </a:xfrm>
        </p:spPr>
        <p:txBody>
          <a:bodyPr/>
          <a:lstStyle/>
          <a:p>
            <a:pPr algn="ctr">
              <a:buNone/>
            </a:pPr>
            <a:endParaRPr lang="tr-TR" sz="1550" dirty="0" smtClean="0">
              <a:latin typeface="Times New Roman" pitchFamily="18" charset="0"/>
              <a:cs typeface="Times New Roman" pitchFamily="18" charset="0"/>
            </a:endParaRPr>
          </a:p>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1520-1640 arasında yaşanan bazı gelişmeler Hollanda’nın yükselişine katkıda bulunmuştur. </a:t>
            </a:r>
          </a:p>
          <a:p>
            <a:pPr algn="just">
              <a:buNone/>
            </a:pPr>
            <a:r>
              <a:rPr lang="tr-TR" sz="1550" dirty="0" smtClean="0">
                <a:latin typeface="Times New Roman" pitchFamily="18" charset="0"/>
                <a:cs typeface="Times New Roman" pitchFamily="18" charset="0"/>
              </a:rPr>
              <a:t>	Dönemin demografik şartları ve ekonomik genişlemesi Baltık bölgesini Batı Avrupa’nın en önemli ekonomik bölgesi haline getiriyor. Nüfus artışının, talepten dolayı yüksek tahıl ve hammadde fiyatlarına yol açtığı bir dönemde Baltık bölgesi görece ucuz tahılın ve kerestenin bulunduğu bir bölge haline geliyor; Akdeniz’den daha ucuz fiyatlar söz konusu. </a:t>
            </a:r>
          </a:p>
          <a:p>
            <a:pPr algn="just">
              <a:buNone/>
            </a:pPr>
            <a:r>
              <a:rPr lang="tr-TR" sz="1550" dirty="0" smtClean="0">
                <a:latin typeface="Times New Roman" pitchFamily="18" charset="0"/>
                <a:cs typeface="Times New Roman" pitchFamily="18" charset="0"/>
              </a:rPr>
              <a:t>	Bu dönemde yeni keşfedilen Amerika kıtasından Avrupa’ya altın ve gümüş akışı olması özellikle Hollandalılara, Avrupa’nın Asya ile yaptığı ticaretin finansmanı imkanını veriyor. Asya mallarının satın alınması için Amerika kıtasından gelen gümüş kullanılıyor.  [Avrupa’nın Asya ile olan ticaretinin Ümit Burnu’nu dolaşan deniz yolunun keşfi sayesinde daha hızlı büyümeye başladığı dönemde bu malları satın alabilecek daha fazla bir satın alma gücü aynı dönemde keşfedilen Amerika kıtasından gelen kıymetli metaller ile elde edilmişti.] Hollanda bu Avrupa-Asya ticaretini neredeyse ele geçirdi ve Uzakdoğu Asya ve Doğu Hint Adaları’nı kendi ticaret imparatorluklarının (Amsterdam’dan sonra) ikinci hayati merkezi yaptılar.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57606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548681"/>
            <a:ext cx="8064896" cy="6144683"/>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Avrupa’da 1618-1648 arasındaki 30 Yıl Savaşları (Avrupa’nın çoğu ülkesinin katıldığı bir Protestan-Katolik mezhep savaşı) ve 1689-1715 İngiliz-Fransız Savaşı’nda Hollanda savaşan tarafları finanse ediyor; demir ve bakır gibi özellikle savaş teçhizatı için gerekli metallerin en büyük tedarikçisi konumunda. </a:t>
            </a:r>
          </a:p>
          <a:p>
            <a:pPr algn="just">
              <a:buNone/>
            </a:pPr>
            <a:r>
              <a:rPr lang="tr-TR" sz="1550" dirty="0" smtClean="0">
                <a:latin typeface="Times New Roman" pitchFamily="18" charset="0"/>
                <a:cs typeface="Times New Roman" pitchFamily="18" charset="0"/>
              </a:rPr>
              <a:t>	Hollanda 16-18. yüzyıllar arasında uluslararası gemicilik, ticaret ve bankacılıkta başarılı ve baskın konumda olduğundan bu durum diğer ülkelerdeki merkantilist yasaların başlıca nedeni olmuştur. Diğer ülkeler özellikle de İngiltere, kendi uluslararası ticaretinde Hollandalıların aracı konumda olmasını istemiyordu. (Bu nedenle </a:t>
            </a:r>
            <a:r>
              <a:rPr lang="tr-TR" sz="1550" dirty="0" err="1" smtClean="0">
                <a:latin typeface="Times New Roman" pitchFamily="18" charset="0"/>
                <a:cs typeface="Times New Roman" pitchFamily="18" charset="0"/>
              </a:rPr>
              <a:t>Navigation</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Act</a:t>
            </a:r>
            <a:r>
              <a:rPr lang="tr-TR" sz="1550" dirty="0" smtClean="0">
                <a:latin typeface="Times New Roman" pitchFamily="18" charset="0"/>
                <a:cs typeface="Times New Roman" pitchFamily="18" charset="0"/>
              </a:rPr>
              <a:t> denen düzenleme yapılmıştı; İngiliz ticareti ancak İngiliz bandıralı gemilerle ve İngiliz tüccar tarafından gerçekleştirilecekti. Bu düzenleme İngiltere’nin Hollandalı gemilere ve tacirlere ödeyeceği ücretlerin kendi ülkesinde kalmasını sağlayacağı gibi İngiliz gemilerine, gemi yapımcılarına, nakliyecilerine ve tacirlerine istihdam imkânı sunacaktı; ülke çıkarlarını korumaya yönelik merkantilist bir politika örneği). </a:t>
            </a:r>
          </a:p>
          <a:p>
            <a:pPr algn="just">
              <a:buNone/>
            </a:pPr>
            <a:r>
              <a:rPr lang="tr-TR" sz="1550" dirty="0" smtClean="0">
                <a:latin typeface="Times New Roman" pitchFamily="18" charset="0"/>
                <a:cs typeface="Times New Roman" pitchFamily="18" charset="0"/>
              </a:rPr>
              <a:t>	 Avrupa ülkelerinin birçoğu Merkantilist düşünce ve politikalarla davranarak kendi lehlerine ticaret fazlası vermeye çalışmakta, ticaretlerini ve yurtiçi imalat endüstrilerini korumacı politikalar izlemekteydi. Hollanda ise tavır ve politika olarak Merkantilist bir uygulama içinde değildi.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86409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028734"/>
            <a:ext cx="8064896" cy="5664629"/>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 Hollanda’nın ticari üstünlüğünün İngiltere’yi bazı piyasalardan ve sermaye birikiminden uzak tutarak İngiliz Sanayi Devrimi’ni geciktirdiği söylenebilir. Ancak Hollanda’nın çok az monopol gücü vardı ve çok az piyasayı kontrol edebiliyordu.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 Ancak bazı piyasalardaki Hollanda üstünlüğü, İngilizleri meşhur “karşılaştırmalı üstünlük” kuralına uymaya zorladı; İngilizler daha etkin şekilde rekabet edebilecekleri ya da üstünlük sağlayabilecekleri piyasaları özellikle Akdeniz’de ve Kuzey Amerika’da aradılar.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 Hollanda’ya karşılık vermesi, yani ticaretini ve endüstrisini geliştirerek daha etkin şekilde rekabet etme isteği İngiltere’nin sanayileşmesine olanak sağlamış görünmektedir.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13</a:t>
            </a:fld>
            <a:endParaRPr lang="e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8"/>
            <a:ext cx="5368200" cy="76808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1"/>
            <a:ext cx="8064896" cy="5856652"/>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Ticaret ve gelişmiş bankacılık sistemini sonucunda biriken sermaye stoku ile Hollanda’da 17. yüzyıl sonlarında yurtiçi faiz haddi % 3-4 gibi düşük bir düzeydeydi. Bu nedenle Hollandalı sermaye sahipleri yurtdışında daha iyi/cazip getiri fırsatları aramaktaydı. İngiltere’de ise ticari-sınai yatırımlar üzerindeki getiri haddi yaklaşık % 8-10 civarında ve hükümet borçlanmalarından daha fazlaydı. Böylece koşulların karşılıklı olarak “eşleştiği” bir dönemde Hollandalılar İngiltere’deki arazi ıslah/iyileştirme faaliyetlerine, kanallar </a:t>
            </a:r>
            <a:r>
              <a:rPr lang="tr-TR" sz="1550" dirty="0" err="1" smtClean="0">
                <a:latin typeface="Times New Roman" pitchFamily="18" charset="0"/>
                <a:cs typeface="Times New Roman" pitchFamily="18" charset="0"/>
              </a:rPr>
              <a:t>inşaasına</a:t>
            </a:r>
            <a:r>
              <a:rPr lang="tr-TR" sz="1550" dirty="0" smtClean="0">
                <a:latin typeface="Times New Roman" pitchFamily="18" charset="0"/>
                <a:cs typeface="Times New Roman" pitchFamily="18" charset="0"/>
              </a:rPr>
              <a:t> ve ıslahına, nakliye ve ticarete önemli yatırımlar yaptılar. En önemli yatırım payı İngiliz hükümetinin çıkardığı tahvillere gitti, ki bu borçlanmaların çoğu 18. yüzyıl sonlarında kapatıldı. </a:t>
            </a:r>
          </a:p>
          <a:p>
            <a:pPr algn="just">
              <a:buNone/>
            </a:pPr>
            <a:r>
              <a:rPr lang="tr-TR" sz="1550" dirty="0" smtClean="0">
                <a:latin typeface="Times New Roman" pitchFamily="18" charset="0"/>
                <a:cs typeface="Times New Roman" pitchFamily="18" charset="0"/>
              </a:rPr>
              <a:t>	</a:t>
            </a:r>
          </a:p>
          <a:p>
            <a:pPr algn="just">
              <a:buNone/>
            </a:pPr>
            <a:r>
              <a:rPr lang="tr-TR" sz="1550" dirty="0" smtClean="0">
                <a:latin typeface="Times New Roman" pitchFamily="18" charset="0"/>
                <a:cs typeface="Times New Roman" pitchFamily="18" charset="0"/>
              </a:rPr>
              <a:t>	Böylece Hollanda dolaylı olarak (rakibi olan) İngiltere’nin ekonomisine faydalı oldu: hükümet tahvillerini satın almaları İngiltere’nin borçlanma ihtiyacını karşıladığından İngiltere’deki faiz hadlerinin düşmesini sağladı. Bu durum İngiliz sınai ve ticari yatırımlar için İngiliz fonlarının serbestleşmesini/daha kolay bulunabilmesini sağladı.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14</a:t>
            </a:fld>
            <a:endParaRPr lang="e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96010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23528" y="1508787"/>
            <a:ext cx="8496944" cy="4800533"/>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16. yüzyılda Hollanda, İspanya’daki </a:t>
            </a:r>
            <a:r>
              <a:rPr lang="tr-TR" sz="1550" dirty="0" err="1" smtClean="0">
                <a:latin typeface="Times New Roman" pitchFamily="18" charset="0"/>
                <a:cs typeface="Times New Roman" pitchFamily="18" charset="0"/>
              </a:rPr>
              <a:t>Habsburg</a:t>
            </a:r>
            <a:r>
              <a:rPr lang="tr-TR" sz="1550" dirty="0" smtClean="0">
                <a:latin typeface="Times New Roman" pitchFamily="18" charset="0"/>
                <a:cs typeface="Times New Roman" pitchFamily="18" charset="0"/>
              </a:rPr>
              <a:t> yönetimine karşı ayaklandı ve Hollanda ticaret İmparatorluğu bu sayede doğdu. İspanya’ya karşı açık askeri ayaklanma ve savaş 1568’de başladı ve 80 yıl savaşları olarak hem ulusal bağımsızlık hem de dinî bağımsızlık için devam etti. 1579’da yedi kuzey eyaleti </a:t>
            </a:r>
            <a:r>
              <a:rPr lang="tr-TR" sz="1550" dirty="0" err="1" smtClean="0">
                <a:latin typeface="Times New Roman" pitchFamily="18" charset="0"/>
                <a:cs typeface="Times New Roman" pitchFamily="18" charset="0"/>
              </a:rPr>
              <a:t>Utrecht</a:t>
            </a:r>
            <a:r>
              <a:rPr lang="tr-TR" sz="1550" dirty="0" smtClean="0">
                <a:latin typeface="Times New Roman" pitchFamily="18" charset="0"/>
                <a:cs typeface="Times New Roman" pitchFamily="18" charset="0"/>
              </a:rPr>
              <a:t> Birliği olarak bilinen siyasi bir konfederasyon kurdu. 1609’da kuzeydeki eyaletlerle Amsterdam başkent olarak Birleşik Eyaletler Cumhuriyeti kuruldu.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Hollanda Protestan olup Avrupa’nın değişik yerlerinden çok sayıda Yahudi göçmen de çekiyordu. İspanyolların ele geçirdiği dönemin önemli bir başka merkezi </a:t>
            </a:r>
            <a:r>
              <a:rPr lang="tr-TR" sz="1550" dirty="0" err="1" smtClean="0">
                <a:latin typeface="Times New Roman" pitchFamily="18" charset="0"/>
                <a:cs typeface="Times New Roman" pitchFamily="18" charset="0"/>
              </a:rPr>
              <a:t>Antwerp’ten</a:t>
            </a:r>
            <a:r>
              <a:rPr lang="tr-TR" sz="1550" dirty="0" smtClean="0">
                <a:latin typeface="Times New Roman" pitchFamily="18" charset="0"/>
                <a:cs typeface="Times New Roman" pitchFamily="18" charset="0"/>
              </a:rPr>
              <a:t> de çok sayıda tüccar Amsterdam’a geldi. İspanya’ya karşı milliyetçilik ve Katoliklik baskısına karşı Protestanlığı savunma gibi motifler Hollanda’nın itici gücü olmuştur.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15</a:t>
            </a:fld>
            <a:endParaRPr lang="e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548681"/>
            <a:ext cx="5368200" cy="57606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23528" y="548681"/>
            <a:ext cx="8568952" cy="6144683"/>
          </a:xfrm>
        </p:spPr>
        <p:txBody>
          <a:bodyPr/>
          <a:lstStyle/>
          <a:p>
            <a:pPr algn="ctr">
              <a:buFontTx/>
              <a:buChar char="-"/>
            </a:pPr>
            <a:endParaRPr lang="tr-TR" sz="1600" dirty="0" smtClean="0">
              <a:latin typeface="Times New Roman" pitchFamily="18" charset="0"/>
              <a:cs typeface="Times New Roman" pitchFamily="18" charset="0"/>
            </a:endParaRPr>
          </a:p>
          <a:p>
            <a:pPr algn="ctr">
              <a:buNone/>
            </a:pPr>
            <a:endParaRPr lang="tr-TR" sz="1600" dirty="0" smtClean="0">
              <a:latin typeface="Times New Roman" pitchFamily="18" charset="0"/>
              <a:cs typeface="Times New Roman" pitchFamily="18" charset="0"/>
            </a:endParaRPr>
          </a:p>
          <a:p>
            <a:pPr algn="ctr">
              <a:buNone/>
            </a:pPr>
            <a:r>
              <a:rPr lang="tr-TR" sz="1600" dirty="0" smtClean="0">
                <a:latin typeface="Times New Roman" pitchFamily="18" charset="0"/>
                <a:cs typeface="Times New Roman" pitchFamily="18" charset="0"/>
              </a:rPr>
              <a:t>Coğrafi Keşifler Çağı ve Merkantilizm</a:t>
            </a:r>
          </a:p>
          <a:p>
            <a:pPr algn="just">
              <a:buFontTx/>
              <a:buChar char="-"/>
            </a:pPr>
            <a:endParaRPr lang="tr-TR" sz="16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a:p>
            <a:pPr algn="just">
              <a:buFontTx/>
              <a:buChar char="-"/>
            </a:pPr>
            <a:r>
              <a:rPr lang="tr-TR" sz="1600" dirty="0" smtClean="0">
                <a:latin typeface="Times New Roman" pitchFamily="18" charset="0"/>
                <a:cs typeface="Times New Roman" pitchFamily="18" charset="0"/>
              </a:rPr>
              <a:t>Feodalizmin çözülmesi ve kilisenin toplum üzerindeki baskın gücünü yitirmeye başlaması </a:t>
            </a:r>
            <a:r>
              <a:rPr lang="tr-TR" sz="1600" i="1" dirty="0" smtClean="0">
                <a:latin typeface="Times New Roman" pitchFamily="18" charset="0"/>
                <a:cs typeface="Times New Roman" pitchFamily="18" charset="0"/>
              </a:rPr>
              <a:t>güçlü devlet</a:t>
            </a:r>
            <a:r>
              <a:rPr lang="tr-TR" sz="1600" dirty="0" smtClean="0">
                <a:latin typeface="Times New Roman" pitchFamily="18" charset="0"/>
                <a:cs typeface="Times New Roman" pitchFamily="18" charset="0"/>
              </a:rPr>
              <a:t> idealini destekleyen bir unsur oldu. Ayrıca feodalizmin çözülmeye başlaması sonucunda kendine yeterli (görece kapalı) feodal yerleşim birimlerinin yerini hızla gelişen bir mübadele ekonomisine bırakması dönemin değişen ekonomik yapısını temsil ediyordu. Merkantilist düşünce uluslararası rekabetin savaşlar ve (devlet destekli büyük şirketler tarafından sürdürülen) ticaret ile keskinleştiği bir dönemde ülkelerin iktisadi olarak güçlü olmalarına vurgu yapan, temelinde milliyetçi duyguların bulunduğu söylenebilecek bir düşünce akımıydı. </a:t>
            </a: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452670"/>
            <a:ext cx="5368200" cy="1056117"/>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23528" y="1412775"/>
            <a:ext cx="8568952" cy="5280588"/>
          </a:xfrm>
        </p:spPr>
        <p:txBody>
          <a:bodyPr/>
          <a:lstStyle/>
          <a:p>
            <a:pPr algn="ctr">
              <a:buNone/>
            </a:pPr>
            <a:endParaRPr lang="tr-TR" sz="1600" dirty="0" smtClean="0">
              <a:latin typeface="Times New Roman" pitchFamily="18" charset="0"/>
              <a:cs typeface="Times New Roman" pitchFamily="18" charset="0"/>
            </a:endParaRPr>
          </a:p>
          <a:p>
            <a:pPr algn="ctr">
              <a:buNone/>
            </a:pPr>
            <a:r>
              <a:rPr lang="tr-TR" sz="1600" dirty="0" smtClean="0">
                <a:latin typeface="Times New Roman" pitchFamily="18" charset="0"/>
                <a:cs typeface="Times New Roman" pitchFamily="18" charset="0"/>
              </a:rPr>
              <a:t>Coğrafi Keşifler Çağı ve Merkantilizm</a:t>
            </a:r>
          </a:p>
          <a:p>
            <a:pPr algn="just">
              <a:buFontTx/>
              <a:buChar char="-"/>
            </a:pPr>
            <a:endParaRPr lang="tr-TR" sz="1600" dirty="0" smtClean="0">
              <a:latin typeface="Times New Roman" pitchFamily="18" charset="0"/>
              <a:cs typeface="Times New Roman" pitchFamily="18" charset="0"/>
            </a:endParaRPr>
          </a:p>
          <a:p>
            <a:pPr algn="just">
              <a:buFontTx/>
              <a:buChar char="-"/>
            </a:pPr>
            <a:r>
              <a:rPr lang="tr-TR" sz="1600" dirty="0" smtClean="0">
                <a:latin typeface="Times New Roman" pitchFamily="18" charset="0"/>
                <a:cs typeface="Times New Roman" pitchFamily="18" charset="0"/>
              </a:rPr>
              <a:t>Merkantilizm mantık bütünlüğü ve sistematik tutarlılığı yönünden zayıf bir düşünce akımı olmakla birlikte, ortaçağlar iktisadi düşüncesinden oldukça farklılaşan nitelikleri bulunmaktadır ve belirli bir iktisadi hedefe dönük politikalar önermektedir. Merkantilizme göre ülkeler dış ticarette fazla vermeli ve ticari ilişkileri sonucu mümkün olduğunca fazla kıymetli metal (altın ve gümüş) biriktirmeli idi. Dönemin anlayışına göre bir ulusun refahı/zenginliği ve gücü sahip olduğu altın ve gümüş miktarına bağlıydı. Sahip olunan kıymetli metal miktarı savaşların ve yeni keşfedilen coğrafyalarla sürdürülen ticari ilişkilerin finansmanı için hayati önemdeydi. Ülkelerin güçlü ordulara/donanmalara ve ticaret filolarına sahip olmaları gerekliydi. Ülke kaynakları devleti politik ve ekonomik olarak güçlendirmek amacıyla kullanılmalıydı. </a:t>
            </a: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1"/>
            <a:ext cx="8064896" cy="5856652"/>
          </a:xfrm>
        </p:spPr>
        <p:txBody>
          <a:bodyPr/>
          <a:lstStyle/>
          <a:p>
            <a:pPr algn="ctr">
              <a:buNone/>
            </a:pPr>
            <a:r>
              <a:rPr lang="tr-TR" sz="1800" dirty="0" smtClean="0">
                <a:latin typeface="Times New Roman" pitchFamily="18" charset="0"/>
                <a:cs typeface="Times New Roman" pitchFamily="18" charset="0"/>
              </a:rPr>
              <a:t>Coğrafi Keşifler Çağı ve Merkantilizm </a:t>
            </a:r>
          </a:p>
          <a:p>
            <a:pPr algn="just"/>
            <a:endParaRPr lang="tr-TR" sz="1700" dirty="0" smtClean="0">
              <a:latin typeface="Times New Roman" pitchFamily="18" charset="0"/>
              <a:cs typeface="Times New Roman" pitchFamily="18" charset="0"/>
            </a:endParaRPr>
          </a:p>
          <a:p>
            <a:pPr algn="just">
              <a:buNone/>
            </a:pPr>
            <a:r>
              <a:rPr lang="tr-TR" sz="1700" dirty="0" smtClean="0">
                <a:latin typeface="Times New Roman" pitchFamily="18" charset="0"/>
                <a:cs typeface="Times New Roman" pitchFamily="18" charset="0"/>
              </a:rPr>
              <a:t>	Merkantilist düşünceye göre, kıymetli metal stokunu artırmak için ya ülke sınırları içindeki maden kaynakları işletilmeli ya da dış ticaret ilişkilerinde fazla verilmeliydi. Böylece ihracat faydalı ve teşvik edilmesi gereken bir faaliyet, ithalat ise zararlı ve mümkün olduğunca kaçınılması gereken bir faaliyet olarak görülmüştür. Merkantilizmde imalat tarımdan daha öncelikli bir sektördür. Ülkelerin özellikle </a:t>
            </a:r>
            <a:r>
              <a:rPr lang="tr-TR" sz="1700" dirty="0" err="1" smtClean="0">
                <a:latin typeface="Times New Roman" pitchFamily="18" charset="0"/>
                <a:cs typeface="Times New Roman" pitchFamily="18" charset="0"/>
              </a:rPr>
              <a:t>mamül</a:t>
            </a:r>
            <a:r>
              <a:rPr lang="tr-TR" sz="1700" dirty="0" smtClean="0">
                <a:latin typeface="Times New Roman" pitchFamily="18" charset="0"/>
                <a:cs typeface="Times New Roman" pitchFamily="18" charset="0"/>
              </a:rPr>
              <a:t> mal üretip ihraç etmesi arzulanmaktadır. Buna göre </a:t>
            </a:r>
            <a:r>
              <a:rPr lang="tr-TR" sz="1700" dirty="0" err="1" smtClean="0">
                <a:latin typeface="Times New Roman" pitchFamily="18" charset="0"/>
                <a:cs typeface="Times New Roman" pitchFamily="18" charset="0"/>
              </a:rPr>
              <a:t>mamül</a:t>
            </a:r>
            <a:r>
              <a:rPr lang="tr-TR" sz="1700" dirty="0" smtClean="0">
                <a:latin typeface="Times New Roman" pitchFamily="18" charset="0"/>
                <a:cs typeface="Times New Roman" pitchFamily="18" charset="0"/>
              </a:rPr>
              <a:t> mal ithalinin sınırlandırılması gerekir. Mümkünse sadece hammaddeler ithal edilmeli, bunlar yurt içinde işlenerek yurt dışına </a:t>
            </a:r>
            <a:r>
              <a:rPr lang="tr-TR" sz="1700" dirty="0" err="1" smtClean="0">
                <a:latin typeface="Times New Roman" pitchFamily="18" charset="0"/>
                <a:cs typeface="Times New Roman" pitchFamily="18" charset="0"/>
              </a:rPr>
              <a:t>mamül</a:t>
            </a:r>
            <a:r>
              <a:rPr lang="tr-TR" sz="1700" dirty="0" smtClean="0">
                <a:latin typeface="Times New Roman" pitchFamily="18" charset="0"/>
                <a:cs typeface="Times New Roman" pitchFamily="18" charset="0"/>
              </a:rPr>
              <a:t> mal halinde satılmalıdır. Böylece yurtiçi imalat ve istihdam teşvik edilmiş olacaktır. Yurtiçi imalat sektörünün gelişmesi ve dış ticaret fazlası verilmesi için merkantilizm iç ve dış ekonomik faaliyetlerde yoğun devlet müdahaleciliğine dayanır. Yurtiçinde üretilen </a:t>
            </a:r>
            <a:r>
              <a:rPr lang="tr-TR" sz="1700" dirty="0" err="1" smtClean="0">
                <a:latin typeface="Times New Roman" pitchFamily="18" charset="0"/>
                <a:cs typeface="Times New Roman" pitchFamily="18" charset="0"/>
              </a:rPr>
              <a:t>mamüller</a:t>
            </a:r>
            <a:r>
              <a:rPr lang="tr-TR" sz="1700" dirty="0" smtClean="0">
                <a:latin typeface="Times New Roman" pitchFamily="18" charset="0"/>
                <a:cs typeface="Times New Roman" pitchFamily="18" charset="0"/>
              </a:rPr>
              <a:t> için hem iç hem de dış piyasalar önemlidir. Dolayısıyla ülkenin kalabalık bir nüfusa sahip olması ve dışarıda pazarlara, sömürgelere sahip olması gereklidir. </a:t>
            </a:r>
          </a:p>
          <a:p>
            <a:pPr algn="just">
              <a:buFontTx/>
              <a:buChar char="-"/>
            </a:pPr>
            <a:endParaRPr lang="tr-TR" sz="1600" dirty="0" smtClean="0"/>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7"/>
            <a:ext cx="5368200" cy="86409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1"/>
            <a:ext cx="8064896" cy="5856652"/>
          </a:xfrm>
        </p:spPr>
        <p:txBody>
          <a:bodyPr/>
          <a:lstStyle/>
          <a:p>
            <a:pPr algn="ctr">
              <a:buNone/>
            </a:pPr>
            <a:r>
              <a:rPr lang="tr-TR" sz="1550" dirty="0" smtClean="0">
                <a:latin typeface="Times New Roman" pitchFamily="18" charset="0"/>
                <a:cs typeface="Times New Roman" pitchFamily="18" charset="0"/>
              </a:rPr>
              <a:t>Coğrafi Keşifler Çağı ve Merkantilizm </a:t>
            </a:r>
          </a:p>
          <a:p>
            <a:pPr algn="just">
              <a:buFontTx/>
              <a:buChar char="-"/>
            </a:pPr>
            <a:endParaRPr lang="tr-TR" sz="1550" dirty="0" smtClean="0">
              <a:latin typeface="Times New Roman" pitchFamily="18" charset="0"/>
              <a:cs typeface="Times New Roman" pitchFamily="18" charset="0"/>
            </a:endParaRPr>
          </a:p>
          <a:p>
            <a:pPr algn="just">
              <a:buNone/>
            </a:pPr>
            <a:r>
              <a:rPr lang="tr-TR" sz="1600" dirty="0" smtClean="0">
                <a:latin typeface="Times New Roman" pitchFamily="18" charset="0"/>
                <a:cs typeface="Times New Roman" pitchFamily="18" charset="0"/>
              </a:rPr>
              <a:t>	Devletin yurt içi imalatı koruyucu ve ihracatı teşvik edici tedbirleri 16. yüzyılda İngiltere’de ve 17. yüzyılda Fransa’da görülmüştür. İngiltere ile kolonileri arasında yapılacak ticarette sadece İngiliz gemilerine taşımacılık yetkisi veren </a:t>
            </a:r>
            <a:r>
              <a:rPr lang="tr-TR" sz="1600" dirty="0" err="1" smtClean="0">
                <a:latin typeface="Times New Roman" pitchFamily="18" charset="0"/>
                <a:cs typeface="Times New Roman" pitchFamily="18" charset="0"/>
              </a:rPr>
              <a:t>Navigation</a:t>
            </a:r>
            <a:r>
              <a:rPr lang="tr-TR" sz="1600" dirty="0" smtClean="0">
                <a:latin typeface="Times New Roman" pitchFamily="18" charset="0"/>
                <a:cs typeface="Times New Roman" pitchFamily="18" charset="0"/>
              </a:rPr>
              <a:t> </a:t>
            </a:r>
            <a:r>
              <a:rPr lang="tr-TR" sz="1600" dirty="0" err="1" smtClean="0">
                <a:latin typeface="Times New Roman" pitchFamily="18" charset="0"/>
                <a:cs typeface="Times New Roman" pitchFamily="18" charset="0"/>
              </a:rPr>
              <a:t>Act</a:t>
            </a:r>
            <a:r>
              <a:rPr lang="tr-TR" sz="1600" dirty="0" smtClean="0">
                <a:latin typeface="Times New Roman" pitchFamily="18" charset="0"/>
                <a:cs typeface="Times New Roman" pitchFamily="18" charset="0"/>
              </a:rPr>
              <a:t>, İngiltere’nin kendi gıdasını kendi toprağından sağlamasını öngören </a:t>
            </a:r>
            <a:r>
              <a:rPr lang="tr-TR" sz="1600" dirty="0" err="1" smtClean="0">
                <a:latin typeface="Times New Roman" pitchFamily="18" charset="0"/>
                <a:cs typeface="Times New Roman" pitchFamily="18" charset="0"/>
              </a:rPr>
              <a:t>Corn</a:t>
            </a:r>
            <a:r>
              <a:rPr lang="tr-TR" sz="1600" dirty="0" smtClean="0">
                <a:latin typeface="Times New Roman" pitchFamily="18" charset="0"/>
                <a:cs typeface="Times New Roman" pitchFamily="18" charset="0"/>
              </a:rPr>
              <a:t> </a:t>
            </a:r>
            <a:r>
              <a:rPr lang="tr-TR" sz="1600" dirty="0" err="1" smtClean="0">
                <a:latin typeface="Times New Roman" pitchFamily="18" charset="0"/>
                <a:cs typeface="Times New Roman" pitchFamily="18" charset="0"/>
              </a:rPr>
              <a:t>Laws</a:t>
            </a:r>
            <a:r>
              <a:rPr lang="tr-TR" sz="1600" dirty="0" smtClean="0">
                <a:latin typeface="Times New Roman" pitchFamily="18" charset="0"/>
                <a:cs typeface="Times New Roman" pitchFamily="18" charset="0"/>
              </a:rPr>
              <a:t> uygulamaları, Fransa’nın yurt içi imalatın maliyetini düşürmek için ücret/fiyat kontrolleri uygulaması ve yurtiçi gümrükleri kaldırması, ayrıca genel bir gümrük vergisi getirmesi, İngiltere ve Hollanda’nın dış ticarette bazı şirketlere tek satıcı (ve tek alıcı) yetkisi vererek bu şirketlerin elde ettiği yüksek kârlar ile ülkeye kıymetli metal girişini artırması gibi uygulamalar merkantilist korumacılık ve devlet müdahaleciliği politikalarına örnek gösterilebilir. 17. yüzyılın ünlü maliye bakanı Jean-</a:t>
            </a:r>
            <a:r>
              <a:rPr lang="tr-TR" sz="1600" dirty="0" err="1" smtClean="0">
                <a:latin typeface="Times New Roman" pitchFamily="18" charset="0"/>
                <a:cs typeface="Times New Roman" pitchFamily="18" charset="0"/>
              </a:rPr>
              <a:t>Baptiste</a:t>
            </a:r>
            <a:r>
              <a:rPr lang="tr-TR" sz="1600" dirty="0" smtClean="0">
                <a:latin typeface="Times New Roman" pitchFamily="18" charset="0"/>
                <a:cs typeface="Times New Roman" pitchFamily="18" charset="0"/>
              </a:rPr>
              <a:t> </a:t>
            </a:r>
            <a:r>
              <a:rPr lang="tr-TR" sz="1600" dirty="0" err="1" smtClean="0">
                <a:latin typeface="Times New Roman" pitchFamily="18" charset="0"/>
                <a:cs typeface="Times New Roman" pitchFamily="18" charset="0"/>
              </a:rPr>
              <a:t>Colbert</a:t>
            </a:r>
            <a:r>
              <a:rPr lang="tr-TR" sz="1600" dirty="0" smtClean="0">
                <a:latin typeface="Times New Roman" pitchFamily="18" charset="0"/>
                <a:cs typeface="Times New Roman" pitchFamily="18" charset="0"/>
              </a:rPr>
              <a:t> dönemindeki politikalar nedeniyle Fransa’daki merkantilizm </a:t>
            </a:r>
            <a:r>
              <a:rPr lang="tr-TR" sz="1600" i="1" dirty="0" err="1" smtClean="0">
                <a:latin typeface="Times New Roman" pitchFamily="18" charset="0"/>
                <a:cs typeface="Times New Roman" pitchFamily="18" charset="0"/>
              </a:rPr>
              <a:t>Colbertizm</a:t>
            </a:r>
            <a:r>
              <a:rPr lang="tr-TR" sz="1600" dirty="0" smtClean="0">
                <a:latin typeface="Times New Roman" pitchFamily="18" charset="0"/>
                <a:cs typeface="Times New Roman" pitchFamily="18" charset="0"/>
              </a:rPr>
              <a:t> olarak da anılmaktadır. Hazinenin zenginleştirilmesi ve devlet gelirlerini artırılması yönündeki politikalar Almanya’da da taraftar bulmuş ve kralın veya prensin hazinesi anlamına gelen “</a:t>
            </a:r>
            <a:r>
              <a:rPr lang="tr-TR" sz="1600" dirty="0" err="1" smtClean="0">
                <a:latin typeface="Times New Roman" pitchFamily="18" charset="0"/>
                <a:cs typeface="Times New Roman" pitchFamily="18" charset="0"/>
              </a:rPr>
              <a:t>Kammer</a:t>
            </a:r>
            <a:r>
              <a:rPr lang="tr-TR" sz="1600" dirty="0" smtClean="0">
                <a:latin typeface="Times New Roman" pitchFamily="18" charset="0"/>
                <a:cs typeface="Times New Roman" pitchFamily="18" charset="0"/>
              </a:rPr>
              <a:t>” kelimesinden türeyen şekilde </a:t>
            </a:r>
            <a:r>
              <a:rPr lang="tr-TR" sz="1600" i="1" dirty="0" err="1" smtClean="0">
                <a:latin typeface="Times New Roman" pitchFamily="18" charset="0"/>
                <a:cs typeface="Times New Roman" pitchFamily="18" charset="0"/>
              </a:rPr>
              <a:t>Kameralizm</a:t>
            </a:r>
            <a:r>
              <a:rPr lang="tr-TR" sz="1600" dirty="0" smtClean="0">
                <a:latin typeface="Times New Roman" pitchFamily="18" charset="0"/>
                <a:cs typeface="Times New Roman" pitchFamily="18" charset="0"/>
              </a:rPr>
              <a:t> olarak adlandırılmıştır. </a:t>
            </a:r>
          </a:p>
          <a:p>
            <a:endParaRPr lang="tr-TR" sz="1600" dirty="0" smtClean="0"/>
          </a:p>
          <a:p>
            <a:pPr algn="just">
              <a:buFontTx/>
              <a:buChar char="-"/>
            </a:pPr>
            <a:endParaRPr lang="tr-TR" sz="1600" dirty="0" smtClean="0"/>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86409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220754"/>
            <a:ext cx="8064896" cy="5472609"/>
          </a:xfrm>
        </p:spPr>
        <p:txBody>
          <a:bodyPr/>
          <a:lstStyle/>
          <a:p>
            <a:pPr algn="ctr">
              <a:buNone/>
            </a:pPr>
            <a:r>
              <a:rPr lang="tr-TR" sz="1550" dirty="0" smtClean="0">
                <a:latin typeface="Times New Roman" pitchFamily="18" charset="0"/>
                <a:cs typeface="Times New Roman" pitchFamily="18" charset="0"/>
              </a:rPr>
              <a:t>	</a:t>
            </a:r>
          </a:p>
          <a:p>
            <a:pPr algn="ctr">
              <a:buNone/>
            </a:pPr>
            <a:r>
              <a:rPr lang="tr-TR" sz="1550" dirty="0" smtClean="0">
                <a:latin typeface="Times New Roman" pitchFamily="18" charset="0"/>
                <a:cs typeface="Times New Roman" pitchFamily="18" charset="0"/>
              </a:rPr>
              <a:t>Coğrafi Keşifler Çağı ve Merkantilizm </a:t>
            </a:r>
          </a:p>
          <a:p>
            <a:pPr algn="just"/>
            <a:endParaRPr lang="tr-TR" sz="1600" dirty="0" smtClean="0">
              <a:latin typeface="Times New Roman" pitchFamily="18" charset="0"/>
              <a:cs typeface="Times New Roman" pitchFamily="18" charset="0"/>
            </a:endParaRPr>
          </a:p>
          <a:p>
            <a:pPr algn="just">
              <a:buNone/>
            </a:pPr>
            <a:r>
              <a:rPr lang="tr-TR" sz="1600" dirty="0" smtClean="0">
                <a:latin typeface="Times New Roman" pitchFamily="18" charset="0"/>
                <a:cs typeface="Times New Roman" pitchFamily="18" charset="0"/>
              </a:rPr>
              <a:t>	Merkantilistler uluslararası ticarete ve kıymetli metal stoku biriktirmeye sıfır toplamlı oyun olarak bakmışlar ve ticaretten elde edilebilecek kazançlar konusunu pek dikkate almamışlardır. Bu nedenle merkantilistlerin gözünde korumacılık (ve modern terminoloji ile </a:t>
            </a:r>
            <a:r>
              <a:rPr lang="tr-TR" sz="1600" i="1" dirty="0" smtClean="0">
                <a:latin typeface="Times New Roman" pitchFamily="18" charset="0"/>
                <a:cs typeface="Times New Roman" pitchFamily="18" charset="0"/>
              </a:rPr>
              <a:t>komşunu yoksullaştır</a:t>
            </a:r>
            <a:r>
              <a:rPr lang="tr-TR" sz="1600" dirty="0" smtClean="0">
                <a:latin typeface="Times New Roman" pitchFamily="18" charset="0"/>
                <a:cs typeface="Times New Roman" pitchFamily="18" charset="0"/>
              </a:rPr>
              <a:t>) politikaları önemli hale gelmiştir. Merkantilizme yönelik en önemli eleştiri ünlü İngiliz düşünür </a:t>
            </a:r>
            <a:r>
              <a:rPr lang="tr-TR" sz="1600" dirty="0" err="1" smtClean="0">
                <a:latin typeface="Times New Roman" pitchFamily="18" charset="0"/>
                <a:cs typeface="Times New Roman" pitchFamily="18" charset="0"/>
              </a:rPr>
              <a:t>David</a:t>
            </a:r>
            <a:r>
              <a:rPr lang="tr-TR" sz="1600" dirty="0" smtClean="0">
                <a:latin typeface="Times New Roman" pitchFamily="18" charset="0"/>
                <a:cs typeface="Times New Roman" pitchFamily="18" charset="0"/>
              </a:rPr>
              <a:t> </a:t>
            </a:r>
            <a:r>
              <a:rPr lang="tr-TR" sz="1600" dirty="0" err="1" smtClean="0">
                <a:latin typeface="Times New Roman" pitchFamily="18" charset="0"/>
                <a:cs typeface="Times New Roman" pitchFamily="18" charset="0"/>
              </a:rPr>
              <a:t>Hume</a:t>
            </a:r>
            <a:r>
              <a:rPr lang="tr-TR" sz="1600" dirty="0" smtClean="0">
                <a:latin typeface="Times New Roman" pitchFamily="18" charset="0"/>
                <a:cs typeface="Times New Roman" pitchFamily="18" charset="0"/>
              </a:rPr>
              <a:t> tarafından getirilmiştir. </a:t>
            </a:r>
          </a:p>
          <a:p>
            <a:pPr algn="just">
              <a:buFontTx/>
              <a:buChar char="-"/>
            </a:pPr>
            <a:endParaRPr lang="tr-TR" sz="1600" dirty="0" smtClean="0"/>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452669"/>
            <a:ext cx="5368200" cy="38404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179512" y="740701"/>
            <a:ext cx="8964488" cy="5952663"/>
          </a:xfrm>
        </p:spPr>
        <p:txBody>
          <a:bodyPr/>
          <a:lstStyle/>
          <a:p>
            <a:pPr algn="ctr">
              <a:buNone/>
            </a:pPr>
            <a:r>
              <a:rPr lang="tr-TR" sz="1550" dirty="0" smtClean="0">
                <a:latin typeface="Times New Roman" pitchFamily="18" charset="0"/>
                <a:cs typeface="Times New Roman" pitchFamily="18" charset="0"/>
              </a:rPr>
              <a:t>	Coğrafi Keşifler Çağı ve Merkantilizm </a:t>
            </a:r>
          </a:p>
          <a:p>
            <a:pPr algn="just">
              <a:buNone/>
            </a:pPr>
            <a:r>
              <a:rPr lang="tr-TR" sz="1500" dirty="0" smtClean="0">
                <a:latin typeface="Times New Roman" pitchFamily="18" charset="0"/>
                <a:cs typeface="Times New Roman" pitchFamily="18" charset="0"/>
              </a:rPr>
              <a:t>	</a:t>
            </a:r>
            <a:r>
              <a:rPr lang="tr-TR" sz="1500" dirty="0" err="1" smtClean="0">
                <a:latin typeface="Times New Roman" pitchFamily="18" charset="0"/>
                <a:cs typeface="Times New Roman" pitchFamily="18" charset="0"/>
              </a:rPr>
              <a:t>Hume’un</a:t>
            </a:r>
            <a:r>
              <a:rPr lang="tr-TR" sz="1500" dirty="0" smtClean="0">
                <a:latin typeface="Times New Roman" pitchFamily="18" charset="0"/>
                <a:cs typeface="Times New Roman" pitchFamily="18" charset="0"/>
              </a:rPr>
              <a:t> fiyat-madeni para akım mekanizması (</a:t>
            </a:r>
            <a:r>
              <a:rPr lang="tr-TR" sz="1500" dirty="0" err="1" smtClean="0">
                <a:latin typeface="Times New Roman" pitchFamily="18" charset="0"/>
                <a:cs typeface="Times New Roman" pitchFamily="18" charset="0"/>
              </a:rPr>
              <a:t>price</a:t>
            </a:r>
            <a:r>
              <a:rPr lang="tr-TR" sz="1500" dirty="0" smtClean="0">
                <a:latin typeface="Times New Roman" pitchFamily="18" charset="0"/>
                <a:cs typeface="Times New Roman" pitchFamily="18" charset="0"/>
              </a:rPr>
              <a:t>-</a:t>
            </a:r>
            <a:r>
              <a:rPr lang="tr-TR" sz="1500" dirty="0" err="1" smtClean="0">
                <a:latin typeface="Times New Roman" pitchFamily="18" charset="0"/>
                <a:cs typeface="Times New Roman" pitchFamily="18" charset="0"/>
              </a:rPr>
              <a:t>specie</a:t>
            </a:r>
            <a:r>
              <a:rPr lang="tr-TR" sz="1500" dirty="0" smtClean="0">
                <a:latin typeface="Times New Roman" pitchFamily="18" charset="0"/>
                <a:cs typeface="Times New Roman" pitchFamily="18" charset="0"/>
              </a:rPr>
              <a:t> </a:t>
            </a:r>
            <a:r>
              <a:rPr lang="tr-TR" sz="1500" dirty="0" err="1" smtClean="0">
                <a:latin typeface="Times New Roman" pitchFamily="18" charset="0"/>
                <a:cs typeface="Times New Roman" pitchFamily="18" charset="0"/>
              </a:rPr>
              <a:t>flow</a:t>
            </a:r>
            <a:r>
              <a:rPr lang="tr-TR" sz="1500" dirty="0" smtClean="0">
                <a:latin typeface="Times New Roman" pitchFamily="18" charset="0"/>
                <a:cs typeface="Times New Roman" pitchFamily="18" charset="0"/>
              </a:rPr>
              <a:t> </a:t>
            </a:r>
            <a:r>
              <a:rPr lang="tr-TR" sz="1500" dirty="0" err="1" smtClean="0">
                <a:latin typeface="Times New Roman" pitchFamily="18" charset="0"/>
                <a:cs typeface="Times New Roman" pitchFamily="18" charset="0"/>
              </a:rPr>
              <a:t>mechanism</a:t>
            </a:r>
            <a:r>
              <a:rPr lang="tr-TR" sz="1500" dirty="0" smtClean="0">
                <a:latin typeface="Times New Roman" pitchFamily="18" charset="0"/>
                <a:cs typeface="Times New Roman" pitchFamily="18" charset="0"/>
              </a:rPr>
              <a:t>) olarak ifade ettiği görüşüne göre bir ülkenin sürekli olarak dış ticaret fazlası vermesi ve dolayısıyla sürekli olarak kıymetli metal stoku biriktirmesi mümkün değildir. Çünkü dış ticaret fazlası veren bir ülkeye giren kıymetli metaller (altın ve gümüş), piyasadaki (altın) para miktarının artmasına yol açacak, (miktar teorisine göre) para miktarının artması yurtiçi genel fiyat seviyesini yükseltecek, içeride üretilen </a:t>
            </a:r>
            <a:r>
              <a:rPr lang="tr-TR" sz="1500" dirty="0" err="1" smtClean="0">
                <a:latin typeface="Times New Roman" pitchFamily="18" charset="0"/>
                <a:cs typeface="Times New Roman" pitchFamily="18" charset="0"/>
              </a:rPr>
              <a:t>mamüllerin</a:t>
            </a:r>
            <a:r>
              <a:rPr lang="tr-TR" sz="1500" dirty="0" smtClean="0">
                <a:latin typeface="Times New Roman" pitchFamily="18" charset="0"/>
                <a:cs typeface="Times New Roman" pitchFamily="18" charset="0"/>
              </a:rPr>
              <a:t> fiyatının artması uluslararası piyasada satış miktarını düşürerek ülke ihracatının azalmasına yol açacaktır. Yurt içi </a:t>
            </a:r>
            <a:r>
              <a:rPr lang="tr-TR" sz="1500" dirty="0" err="1" smtClean="0">
                <a:latin typeface="Times New Roman" pitchFamily="18" charset="0"/>
                <a:cs typeface="Times New Roman" pitchFamily="18" charset="0"/>
              </a:rPr>
              <a:t>mamüllerin</a:t>
            </a:r>
            <a:r>
              <a:rPr lang="tr-TR" sz="1500" dirty="0" smtClean="0">
                <a:latin typeface="Times New Roman" pitchFamily="18" charset="0"/>
                <a:cs typeface="Times New Roman" pitchFamily="18" charset="0"/>
              </a:rPr>
              <a:t> fiyatının artması eşzamanlı olarak yabancı </a:t>
            </a:r>
            <a:r>
              <a:rPr lang="tr-TR" sz="1500" dirty="0" err="1" smtClean="0">
                <a:latin typeface="Times New Roman" pitchFamily="18" charset="0"/>
                <a:cs typeface="Times New Roman" pitchFamily="18" charset="0"/>
              </a:rPr>
              <a:t>mamüllerin</a:t>
            </a:r>
            <a:r>
              <a:rPr lang="tr-TR" sz="1500" dirty="0" smtClean="0">
                <a:latin typeface="Times New Roman" pitchFamily="18" charset="0"/>
                <a:cs typeface="Times New Roman" pitchFamily="18" charset="0"/>
              </a:rPr>
              <a:t> görece ucuzlamasına ve ülke ithalatının artmasına yol açar. Böylece ülkenin dış ticaretinde başlangıçta mevcut olan fazla, ihracatın azalması ve ithalatın artması sonucunda, önce ortadan kalkar sonra da açık durumuna geçer. Dış ticaret açığı ise diğer ülkelere yapılacak ödemeler dolayısıyla ülkenin biriktirmiş olduğu kıymetli metal stokunun azalmasına yol açacaktır (bu aşamadan itibaren mekanizma ters yönde işlemeye başlayacak ve ülkeden kıymetli metal-para çıkışı dolaşımdaki para miktarını azaltarak fiyatlar genel seviyesinde düşüşe yol açacak, bu durum ithalatı pahalılaştırıp zorlaştırırken yurt içi üretimi ucuzlatıp ihracatı kolaylaştıracaktır. Bu sefer başlangıçtaki dış ticaret açığı sonunda fazlaya dönüşecektir). </a:t>
            </a:r>
            <a:r>
              <a:rPr lang="tr-TR" sz="1500" dirty="0" err="1" smtClean="0">
                <a:latin typeface="Times New Roman" pitchFamily="18" charset="0"/>
                <a:cs typeface="Times New Roman" pitchFamily="18" charset="0"/>
              </a:rPr>
              <a:t>David</a:t>
            </a:r>
            <a:r>
              <a:rPr lang="tr-TR" sz="1500" dirty="0" smtClean="0">
                <a:latin typeface="Times New Roman" pitchFamily="18" charset="0"/>
                <a:cs typeface="Times New Roman" pitchFamily="18" charset="0"/>
              </a:rPr>
              <a:t> </a:t>
            </a:r>
            <a:r>
              <a:rPr lang="tr-TR" sz="1500" dirty="0" err="1" smtClean="0">
                <a:latin typeface="Times New Roman" pitchFamily="18" charset="0"/>
                <a:cs typeface="Times New Roman" pitchFamily="18" charset="0"/>
              </a:rPr>
              <a:t>Hume’a</a:t>
            </a:r>
            <a:r>
              <a:rPr lang="tr-TR" sz="1500" dirty="0" smtClean="0">
                <a:latin typeface="Times New Roman" pitchFamily="18" charset="0"/>
                <a:cs typeface="Times New Roman" pitchFamily="18" charset="0"/>
              </a:rPr>
              <a:t> göre kendi kendini düzelten bu türden bir dış ticaret dengesi mekanizması nedeniyle bir ülkenin sürekli olarak kıymetli metal biriktirmesi mümkün değildir. Bu eleştiri merkantilizm için önemli bir darbe olmuştur.  </a:t>
            </a:r>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86409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23528" y="548681"/>
            <a:ext cx="8712968" cy="6144683"/>
          </a:xfrm>
        </p:spPr>
        <p:txBody>
          <a:bodyPr/>
          <a:lstStyle/>
          <a:p>
            <a:pPr algn="just">
              <a:buFontTx/>
              <a:buChar char="-"/>
            </a:pPr>
            <a:endParaRPr lang="tr-TR" sz="1550" dirty="0" smtClean="0">
              <a:latin typeface="Times New Roman" pitchFamily="18" charset="0"/>
              <a:cs typeface="Times New Roman" pitchFamily="18" charset="0"/>
            </a:endParaRPr>
          </a:p>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None/>
            </a:pPr>
            <a:r>
              <a:rPr lang="tr-TR" sz="1550" i="1" dirty="0" smtClean="0">
                <a:latin typeface="Times New Roman" pitchFamily="18" charset="0"/>
                <a:cs typeface="Times New Roman" pitchFamily="18" charset="0"/>
              </a:rPr>
              <a:t>	(Kaynak: John </a:t>
            </a:r>
            <a:r>
              <a:rPr lang="tr-TR" sz="1550" i="1" dirty="0" err="1" smtClean="0">
                <a:latin typeface="Times New Roman" pitchFamily="18" charset="0"/>
                <a:cs typeface="Times New Roman" pitchFamily="18" charset="0"/>
              </a:rPr>
              <a:t>Munro</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Commerce</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Changing</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Patterns</a:t>
            </a:r>
            <a:r>
              <a:rPr lang="tr-TR" sz="1550" i="1" dirty="0" smtClean="0">
                <a:latin typeface="Times New Roman" pitchFamily="18" charset="0"/>
                <a:cs typeface="Times New Roman" pitchFamily="18" charset="0"/>
              </a:rPr>
              <a:t> of </a:t>
            </a:r>
            <a:r>
              <a:rPr lang="tr-TR" sz="1550" i="1" dirty="0" err="1" smtClean="0">
                <a:latin typeface="Times New Roman" pitchFamily="18" charset="0"/>
                <a:cs typeface="Times New Roman" pitchFamily="18" charset="0"/>
              </a:rPr>
              <a:t>Regional</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and</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International</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Trade</a:t>
            </a:r>
            <a:r>
              <a:rPr lang="tr-TR" sz="1550" i="1" dirty="0" smtClean="0">
                <a:latin typeface="Times New Roman" pitchFamily="18" charset="0"/>
                <a:cs typeface="Times New Roman" pitchFamily="18" charset="0"/>
              </a:rPr>
              <a:t> in </a:t>
            </a:r>
            <a:r>
              <a:rPr lang="tr-TR" sz="1550" i="1" dirty="0" err="1" smtClean="0">
                <a:latin typeface="Times New Roman" pitchFamily="18" charset="0"/>
                <a:cs typeface="Times New Roman" pitchFamily="18" charset="0"/>
              </a:rPr>
              <a:t>Early</a:t>
            </a:r>
            <a:r>
              <a:rPr lang="tr-TR" sz="1550" i="1" dirty="0" smtClean="0">
                <a:latin typeface="Times New Roman" pitchFamily="18" charset="0"/>
                <a:cs typeface="Times New Roman" pitchFamily="18" charset="0"/>
              </a:rPr>
              <a:t>-Modern </a:t>
            </a:r>
            <a:r>
              <a:rPr lang="tr-TR" sz="1550" i="1" dirty="0" err="1" smtClean="0">
                <a:latin typeface="Times New Roman" pitchFamily="18" charset="0"/>
                <a:cs typeface="Times New Roman" pitchFamily="18" charset="0"/>
              </a:rPr>
              <a:t>Europe</a:t>
            </a:r>
            <a:r>
              <a:rPr lang="tr-TR" sz="1550" i="1" dirty="0" smtClean="0">
                <a:latin typeface="Times New Roman" pitchFamily="18" charset="0"/>
                <a:cs typeface="Times New Roman" pitchFamily="18" charset="0"/>
              </a:rPr>
              <a:t>, </a:t>
            </a:r>
            <a:r>
              <a:rPr lang="tr-TR" sz="1550" i="1" dirty="0" err="1" smtClean="0">
                <a:latin typeface="Times New Roman" pitchFamily="18" charset="0"/>
                <a:cs typeface="Times New Roman" pitchFamily="18" charset="0"/>
              </a:rPr>
              <a:t>ca</a:t>
            </a:r>
            <a:r>
              <a:rPr lang="tr-TR" sz="1550" i="1" dirty="0" smtClean="0">
                <a:latin typeface="Times New Roman" pitchFamily="18" charset="0"/>
                <a:cs typeface="Times New Roman" pitchFamily="18" charset="0"/>
              </a:rPr>
              <a:t>.1520-1750) </a:t>
            </a:r>
          </a:p>
          <a:p>
            <a:pPr algn="just">
              <a:buNone/>
            </a:pPr>
            <a:r>
              <a:rPr lang="tr-TR" sz="1550" dirty="0" smtClean="0">
                <a:latin typeface="Times New Roman" pitchFamily="18" charset="0"/>
                <a:cs typeface="Times New Roman" pitchFamily="18" charset="0"/>
              </a:rPr>
              <a:t>	Hollanda’daki tarım ilişkilerinde çiftçiler Avrupa’nın diğer bölgelerine göre daha “özgür” idi. Bu durumun, kalabalık nüfus yoğunluğuna ve önemli şehirlere sahip bir bölgede (şehirlerdeki) piyasa güçlerinin neticesi olarak ortaya çıktığı düşünülebilir. Hollanda’da tarımın ticarileşmesi (yani geçimlik tüketimin ötesinde piyasalar ve kâr elde etmek için yapılması) olgusu Hollanda’nın ticarette yükselişi ile paralel gitmiştir. </a:t>
            </a:r>
          </a:p>
          <a:p>
            <a:pPr algn="just">
              <a:buNone/>
            </a:pPr>
            <a:r>
              <a:rPr lang="tr-TR" sz="1550" dirty="0" smtClean="0">
                <a:latin typeface="Times New Roman" pitchFamily="18" charset="0"/>
                <a:cs typeface="Times New Roman" pitchFamily="18" charset="0"/>
              </a:rPr>
              <a:t>	Hollanda’nın ticari gücü 14. yüzyılın sonlarından itibaren yükselmeye başlamıştır. 15. yüzyılda Amsterdam öncülüğündeki Hollanda şehirleri Avrupa’nın kuzeyindeki ticarette Hansa Birliği’ne karşı üç alanda üstün gelmeye başladı: 1) balık ve tuz ticaretindeki kontrolü ele geçirdi; 2) Hansa Birliği’nin Baltık’taki ticaret ağını ele geçirdi (Hollanda başlıca müşteriler ile doğrudan ticarete başladı ve tahıl, kereste gibi Baltık ihracatı ile balık, tuz, yünlü dokumalar gibi  ithalat kalemlerinde üstünlük kazandı); 3) Baltık ve Kuzey Denizi ticareti için üstün gemicilik ve ticaret </a:t>
            </a:r>
            <a:r>
              <a:rPr lang="tr-TR" sz="1550" dirty="0" err="1" smtClean="0">
                <a:latin typeface="Times New Roman" pitchFamily="18" charset="0"/>
                <a:cs typeface="Times New Roman" pitchFamily="18" charset="0"/>
              </a:rPr>
              <a:t>metodları</a:t>
            </a:r>
            <a:r>
              <a:rPr lang="tr-TR" sz="1550" dirty="0" smtClean="0">
                <a:latin typeface="Times New Roman" pitchFamily="18" charset="0"/>
                <a:cs typeface="Times New Roman" pitchFamily="18" charset="0"/>
              </a:rPr>
              <a:t> geliştirdi.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356660"/>
            <a:ext cx="5368200" cy="67207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028733"/>
            <a:ext cx="8064896" cy="6144683"/>
          </a:xfrm>
        </p:spPr>
        <p:txBody>
          <a:bodyPr/>
          <a:lstStyle/>
          <a:p>
            <a:pPr algn="ctr">
              <a:buNone/>
            </a:pPr>
            <a:r>
              <a:rPr lang="tr-TR" sz="1550" dirty="0" smtClean="0">
                <a:latin typeface="Times New Roman" pitchFamily="18" charset="0"/>
                <a:cs typeface="Times New Roman" pitchFamily="18" charset="0"/>
              </a:rPr>
              <a:t>	</a:t>
            </a:r>
          </a:p>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Bu sırada Alman Hansa Birliği kuzey ticaretinde daha ciddi bir rakip olarak gördüğü İngiliz tüccar üzerine yoğunlaşınca stratejik bir hata yapmış oldu; İngilizler ile mücadele etmek isterken bu bölgedeki ticarette üstünlüğü Hollanda’ya kaptırmış oldu. </a:t>
            </a:r>
          </a:p>
          <a:p>
            <a:pPr algn="just">
              <a:buNone/>
            </a:pPr>
            <a:r>
              <a:rPr lang="tr-TR" sz="1550" dirty="0" smtClean="0">
                <a:latin typeface="Times New Roman" pitchFamily="18" charset="0"/>
                <a:cs typeface="Times New Roman" pitchFamily="18" charset="0"/>
              </a:rPr>
              <a:t>	Hollandalılar gemi inşa tekniklerinde önemli yenilikler yapmış ve örneğin 1595’te </a:t>
            </a:r>
            <a:r>
              <a:rPr lang="tr-TR" sz="1550" i="1" dirty="0" err="1" smtClean="0">
                <a:latin typeface="Times New Roman" pitchFamily="18" charset="0"/>
                <a:cs typeface="Times New Roman" pitchFamily="18" charset="0"/>
              </a:rPr>
              <a:t>fluit</a:t>
            </a:r>
            <a:r>
              <a:rPr lang="tr-TR" sz="1550" dirty="0" smtClean="0">
                <a:latin typeface="Times New Roman" pitchFamily="18" charset="0"/>
                <a:cs typeface="Times New Roman" pitchFamily="18" charset="0"/>
              </a:rPr>
              <a:t> (okunuşu </a:t>
            </a:r>
            <a:r>
              <a:rPr lang="tr-TR" sz="1550" i="1" dirty="0" err="1" smtClean="0">
                <a:latin typeface="Times New Roman" pitchFamily="18" charset="0"/>
                <a:cs typeface="Times New Roman" pitchFamily="18" charset="0"/>
              </a:rPr>
              <a:t>fluyt</a:t>
            </a:r>
            <a:r>
              <a:rPr lang="tr-TR" sz="1550" dirty="0" smtClean="0">
                <a:latin typeface="Times New Roman" pitchFamily="18" charset="0"/>
                <a:cs typeface="Times New Roman" pitchFamily="18" charset="0"/>
              </a:rPr>
              <a:t>) adlı üstün bir yük gemisi yapmışlardı. </a:t>
            </a:r>
          </a:p>
          <a:p>
            <a:pPr algn="just">
              <a:buNone/>
            </a:pPr>
            <a:r>
              <a:rPr lang="tr-TR" sz="1550" dirty="0" smtClean="0">
                <a:latin typeface="Times New Roman" pitchFamily="18" charset="0"/>
                <a:cs typeface="Times New Roman" pitchFamily="18" charset="0"/>
              </a:rPr>
              <a:t>	16-18. yüzyıllarda Hollanda uluslararası ticarette ve finansta öncü/hakim durumdaydı. Dünyanın en güçlü denizaşırı ticaret ve sömürge imparatorluğu idi. Gemi yapımı, askeri teçhizat imali gibi alanlarda üstünlüğü vardı ve pek çok ülkenin dış ticaretinde gemici ya da nakliyeci olarak hizmet veriyordu. Ticaretteki üstünlük ve buradan elde edilen kârlar bankacılık ve finans sektöründe de üstünlük sağlıyordu. Amsterdam Avrupa’nın gemicilik, ticaret ve finans başkenti niteliğinde bir şehirdi. Ancak iki yüzyıl kadar süren bu liderlik dönemi Hollanda’nın bir sanayi devrimi gerçekleştirmesini getirmemiştir. Neden?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321</Words>
  <Application>Microsoft Office PowerPoint</Application>
  <PresentationFormat>Ekran Gösterisi (4:3)</PresentationFormat>
  <Paragraphs>102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2020-05-19T19:40:58Z</dcterms:created>
  <dcterms:modified xsi:type="dcterms:W3CDTF">2020-05-19T19:41:40Z</dcterms:modified>
</cp:coreProperties>
</file>