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71" r:id="rId14"/>
    <p:sldId id="272" r:id="rId15"/>
    <p:sldId id="273" r:id="rId16"/>
    <p:sldId id="274" r:id="rId17"/>
    <p:sldId id="276" r:id="rId18"/>
    <p:sldId id="277" r:id="rId19"/>
    <p:sldId id="278" r:id="rId20"/>
    <p:sldId id="279" r:id="rId21"/>
    <p:sldId id="280" r:id="rId22"/>
    <p:sldId id="281" r:id="rId23"/>
    <p:sldId id="283"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71B920F8-AFB3-4F26-A0E5-4EEE38A2C64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1B920F8-AFB3-4F26-A0E5-4EEE38A2C64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1B920F8-AFB3-4F26-A0E5-4EEE38A2C64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1B920F8-AFB3-4F26-A0E5-4EEE38A2C64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B920F8-AFB3-4F26-A0E5-4EEE38A2C64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71B920F8-AFB3-4F26-A0E5-4EEE38A2C642}"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71B920F8-AFB3-4F26-A0E5-4EEE38A2C642}"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71B920F8-AFB3-4F26-A0E5-4EEE38A2C642}"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B920F8-AFB3-4F26-A0E5-4EEE38A2C642}"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B920F8-AFB3-4F26-A0E5-4EEE38A2C642}"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B920F8-AFB3-4F26-A0E5-4EEE38A2C642}"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7D99F58-B9D2-4C63-B63C-FD25E7E3045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B920F8-AFB3-4F26-A0E5-4EEE38A2C642}"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99F58-B9D2-4C63-B63C-FD25E7E3045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MAKRO İKTİSAT</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3. HAFTA</a:t>
            </a:r>
          </a:p>
          <a:p>
            <a:r>
              <a:rPr lang="tr-TR" dirty="0" smtClean="0"/>
              <a:t>TOPLAM PLANLANAN HARCAMA BASİT KEYNESYEN MODEL </a:t>
            </a:r>
          </a:p>
          <a:p>
            <a:r>
              <a:rPr lang="tr-TR" dirty="0" smtClean="0"/>
              <a:t>HASILA İLE HARCAMA İLİŞKİSİ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6. Analiz, kısa dönemli statik bir analiz olduğundan marjinal tüketim eğilimi sabit kabul edilmiştir. Bu nedenle tüketim fonksiyonu pozitif eğimli düz bir doğru şeklindedir.</a:t>
            </a:r>
          </a:p>
          <a:p>
            <a:r>
              <a:rPr lang="tr-TR" dirty="0" smtClean="0"/>
              <a:t> 7. Otonom tüketimin artması, tüketim fonksiyonunu paralel sola kaydırır, azalması paralel sağa kaydırır.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ÜKETİM FONK.png"/>
          <p:cNvPicPr>
            <a:picLocks noGrp="1" noChangeAspect="1"/>
          </p:cNvPicPr>
          <p:nvPr isPhoto="1"/>
        </p:nvPicPr>
        <p:blipFill>
          <a:blip r:embed="rId2">
            <a:lum/>
          </a:blip>
          <a:stretch>
            <a:fillRect/>
          </a:stretch>
        </p:blipFill>
        <p:spPr>
          <a:xfrm>
            <a:off x="0" y="588963"/>
            <a:ext cx="9144000" cy="5678487"/>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TASARRUF</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Kullanılabilir gelirin tüketin harcamaları sonrası kalan kısmı tasarruf olarak adlandırılır. </a:t>
            </a:r>
          </a:p>
          <a:p>
            <a:r>
              <a:rPr lang="tr-TR" dirty="0" smtClean="0"/>
              <a:t>Tıpkı tüketim gibi tasarruflar da gelirin doğru yönlü bir fonksiyonudur. </a:t>
            </a:r>
          </a:p>
          <a:p>
            <a:r>
              <a:rPr lang="tr-TR" dirty="0" smtClean="0"/>
              <a:t>Tasarruf, gelirin tüketilmeyen kısmıdır. Gelir, ya tüketilecek ya tasarruf edilecektir Tasarruf fonksiyonu; S = -C0 + s Yd   S = Y-C  S=f (Y)  </a:t>
            </a:r>
          </a:p>
          <a:p>
            <a:r>
              <a:rPr lang="tr-TR" dirty="0" smtClean="0"/>
              <a:t>-C0 = Otonom tasarruf ya da otonom tüketim harcamalarına giden tasarruf </a:t>
            </a:r>
          </a:p>
          <a:p>
            <a:r>
              <a:rPr lang="tr-TR" dirty="0" smtClean="0"/>
              <a:t>s = Marjinal tasarruf eğilimi sYd = Gelire bağlı tasarruf</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TASARRUF</a:t>
            </a:r>
            <a:endParaRPr lang="tr-TR" dirty="0"/>
          </a:p>
        </p:txBody>
      </p:sp>
      <p:sp>
        <p:nvSpPr>
          <p:cNvPr id="3" name="Content Placeholder 2"/>
          <p:cNvSpPr>
            <a:spLocks noGrp="1"/>
          </p:cNvSpPr>
          <p:nvPr>
            <p:ph idx="1"/>
          </p:nvPr>
        </p:nvSpPr>
        <p:spPr/>
        <p:txBody>
          <a:bodyPr/>
          <a:lstStyle/>
          <a:p>
            <a:r>
              <a:rPr lang="tr-TR" dirty="0" smtClean="0"/>
              <a:t>Ortalama tasarruf eğilimi ( 𝐒 𝐘𝐝 ); Herhangi bir gelir düzeyinde yapılmış tasarrufları ifade eder. Mevcut tasarrufun gelir düzeyine bölünmesiyle bulunur.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TASARRUF</a:t>
            </a:r>
            <a:endParaRPr lang="tr-TR" dirty="0"/>
          </a:p>
        </p:txBody>
      </p:sp>
      <p:sp>
        <p:nvSpPr>
          <p:cNvPr id="3" name="Content Placeholder 2"/>
          <p:cNvSpPr>
            <a:spLocks noGrp="1"/>
          </p:cNvSpPr>
          <p:nvPr>
            <p:ph idx="1"/>
          </p:nvPr>
        </p:nvSpPr>
        <p:spPr/>
        <p:txBody>
          <a:bodyPr/>
          <a:lstStyle/>
          <a:p>
            <a:r>
              <a:rPr lang="tr-TR" dirty="0" smtClean="0"/>
              <a:t>Marjinal tasarruf eğilimi (s= ∆𝐒 ∆𝐘𝐝 ); Gelirdeki bir birimlik artışın ne kadarlık kısmının tasarruflara gideceğini gösterir.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Yatırım Fonksiyonu</a:t>
            </a:r>
            <a:endParaRPr lang="tr-TR" dirty="0"/>
          </a:p>
        </p:txBody>
      </p:sp>
      <p:sp>
        <p:nvSpPr>
          <p:cNvPr id="3" name="Content Placeholder 2"/>
          <p:cNvSpPr>
            <a:spLocks noGrp="1"/>
          </p:cNvSpPr>
          <p:nvPr>
            <p:ph idx="1"/>
          </p:nvPr>
        </p:nvSpPr>
        <p:spPr/>
        <p:txBody>
          <a:bodyPr/>
          <a:lstStyle/>
          <a:p>
            <a:endParaRPr lang="tr-TR" dirty="0"/>
          </a:p>
          <a:p>
            <a:r>
              <a:rPr lang="tr-TR" dirty="0" smtClean="0"/>
              <a:t>Makro ekonomi açısından bir harcamanın yatırım harcaması olarak kabul edilebilmesi için o harcamanın üretime dönüşmesi gerekir ve bu üretimin de istihdam yaratması ve çalışanlar için gelir yaratması gerekmektedir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YATIRIM</a:t>
            </a:r>
            <a:endParaRPr lang="tr-TR" dirty="0"/>
          </a:p>
        </p:txBody>
      </p:sp>
      <p:sp>
        <p:nvSpPr>
          <p:cNvPr id="3" name="Content Placeholder 2"/>
          <p:cNvSpPr>
            <a:spLocks noGrp="1"/>
          </p:cNvSpPr>
          <p:nvPr>
            <p:ph idx="1"/>
          </p:nvPr>
        </p:nvSpPr>
        <p:spPr/>
        <p:txBody>
          <a:bodyPr/>
          <a:lstStyle/>
          <a:p>
            <a:r>
              <a:rPr lang="tr-TR" dirty="0" smtClean="0"/>
              <a:t>Yatırım fonksiyonu; I= Io + eY Yatırım fonksiyonu; yatırım harcamaları ile reel milli gelir arasındaki doğru yönlü ilişikiyi gösterir.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qatırım.jpg"/>
          <p:cNvPicPr>
            <a:picLocks noGrp="1" noChangeAspect="1"/>
          </p:cNvPicPr>
          <p:nvPr isPhoto="1"/>
        </p:nvPicPr>
        <p:blipFill>
          <a:blip r:embed="rId2">
            <a:lum/>
          </a:blip>
          <a:stretch>
            <a:fillRect/>
          </a:stretch>
        </p:blipFill>
        <p:spPr>
          <a:xfrm>
            <a:off x="0" y="0"/>
            <a:ext cx="9144000" cy="68580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t>Devletin Olmadığı Dışa Kapalı Bir Ekonomide Denge Gelir Düzeyinin Belirlenmesi</a:t>
            </a:r>
            <a:endParaRPr lang="tr-TR" sz="3200" dirty="0"/>
          </a:p>
        </p:txBody>
      </p:sp>
      <p:sp>
        <p:nvSpPr>
          <p:cNvPr id="3" name="Content Placeholder 2"/>
          <p:cNvSpPr>
            <a:spLocks noGrp="1"/>
          </p:cNvSpPr>
          <p:nvPr>
            <p:ph idx="1"/>
          </p:nvPr>
        </p:nvSpPr>
        <p:spPr/>
        <p:txBody>
          <a:bodyPr>
            <a:normAutofit fontScale="92500" lnSpcReduction="10000"/>
          </a:bodyPr>
          <a:lstStyle/>
          <a:p>
            <a:r>
              <a:rPr lang="tr-TR" dirty="0" smtClean="0"/>
              <a:t>Devletin olmadığı dışa kapalı bu modelde; Kamu harcamaları (𝐺), Toplam Vergiler (𝑇𝐴), Transfer ödemeleri (𝑇𝑅) ve net ihracat (𝑁𝑋) sıfıra eşit olacaktır.</a:t>
            </a:r>
          </a:p>
          <a:p>
            <a:r>
              <a:rPr lang="tr-TR" dirty="0" smtClean="0"/>
              <a:t>Toplam harcamalar, kamu harcamaları ve net ihracat sıfır varsayıldığından, tüketim ve özel yatırım harcamalarının toplamıdır: AE = C + I AE = Co + cY + Io Toplam harcama fonksiyonu Co=Otonom tüketim </a:t>
            </a:r>
          </a:p>
          <a:p>
            <a:r>
              <a:rPr lang="tr-TR" dirty="0" smtClean="0"/>
              <a:t>Io=Otonom Yatırım harcamaları</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Devletin Olmadığı Dışa Kapalı Bir Ekonomide Denge Gelir Düzeyinin Belirlenmesi</a:t>
            </a:r>
            <a:endParaRPr lang="tr-TR" dirty="0"/>
          </a:p>
        </p:txBody>
      </p:sp>
      <p:sp>
        <p:nvSpPr>
          <p:cNvPr id="3" name="Content Placeholder 2"/>
          <p:cNvSpPr>
            <a:spLocks noGrp="1"/>
          </p:cNvSpPr>
          <p:nvPr>
            <p:ph idx="1"/>
          </p:nvPr>
        </p:nvSpPr>
        <p:spPr/>
        <p:txBody>
          <a:bodyPr/>
          <a:lstStyle/>
          <a:p>
            <a:r>
              <a:rPr lang="pt-BR" dirty="0" smtClean="0"/>
              <a:t>AE = Ao + cY </a:t>
            </a:r>
            <a:r>
              <a:rPr lang="pt-BR" dirty="0" smtClean="0">
                <a:solidFill>
                  <a:srgbClr val="FF0000"/>
                </a:solidFill>
              </a:rPr>
              <a:t>Toplam harcama fonksiyonu</a:t>
            </a:r>
            <a:endParaRPr lang="tr-TR"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BASİT KEYNESYEN MODEL</a:t>
            </a:r>
            <a:endParaRPr lang="tr-TR" dirty="0"/>
          </a:p>
        </p:txBody>
      </p:sp>
      <p:sp>
        <p:nvSpPr>
          <p:cNvPr id="3" name="Content Placeholder 2"/>
          <p:cNvSpPr>
            <a:spLocks noGrp="1"/>
          </p:cNvSpPr>
          <p:nvPr>
            <p:ph idx="1"/>
          </p:nvPr>
        </p:nvSpPr>
        <p:spPr/>
        <p:txBody>
          <a:bodyPr>
            <a:normAutofit lnSpcReduction="10000"/>
          </a:bodyPr>
          <a:lstStyle/>
          <a:p>
            <a:r>
              <a:rPr lang="tr-TR" dirty="0" smtClean="0"/>
              <a:t>Bu modelde temel ilgi ,toplama harcama düzeyi ile gelir arasındaki ilişki üzerine toplanmıştır.</a:t>
            </a:r>
          </a:p>
          <a:p>
            <a:r>
              <a:rPr lang="tr-TR" dirty="0" smtClean="0"/>
              <a:t>Mal piyasası dengesi, planlanan harcamalar ile gerçekleşen harcamaların eşit olmasıdır.</a:t>
            </a:r>
          </a:p>
          <a:p>
            <a:r>
              <a:rPr lang="tr-TR" dirty="0" smtClean="0"/>
              <a:t>Keynesyen modelde tüketim ve devlet alımlarının gerçekleşeni ile planlananı eşittir.</a:t>
            </a:r>
          </a:p>
          <a:p>
            <a:r>
              <a:rPr lang="tr-TR" dirty="0" smtClean="0"/>
              <a:t>Sadece yatırımın planlananı ile gerçekleşeni eşit olmayabilir.</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İki Sektörlü Modelde Denge Hasıla Düzeyinin Değişmesi: Basit Çarpan Süreci</a:t>
            </a:r>
            <a:endParaRPr lang="tr-TR" dirty="0"/>
          </a:p>
        </p:txBody>
      </p:sp>
      <p:sp>
        <p:nvSpPr>
          <p:cNvPr id="3" name="Content Placeholder 2"/>
          <p:cNvSpPr>
            <a:spLocks noGrp="1"/>
          </p:cNvSpPr>
          <p:nvPr>
            <p:ph idx="1"/>
          </p:nvPr>
        </p:nvSpPr>
        <p:spPr/>
        <p:txBody>
          <a:bodyPr/>
          <a:lstStyle/>
          <a:p>
            <a:r>
              <a:rPr lang="tr-TR" dirty="0" smtClean="0"/>
              <a:t>Çarpan katsayısı, otonom harcamalarda meydana gelen değişimlerin milli gelirin denge seviyesi üzerinde yol açtığı etkileri göstermesi bakımından oldukça önemlidir. Toplam planlanan harcamalar doğrusunun konumu değiştiğinde, milli gelirin denge seviyesi de değişecektir. </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Çarpan/çoğaltan katsayısı daima birden büyüktür. k= 1/ 1−𝑐  &gt;1 </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dirty="0" smtClean="0"/>
              <a:t>.Devletin Olduğu Dışa Kapalı Bir Ekonomide Denge Gelir Düzeyinin Belirlenmesi Ve Çarpan İşleyişi</a:t>
            </a:r>
            <a:endParaRPr lang="tr-TR" sz="3200" dirty="0"/>
          </a:p>
        </p:txBody>
      </p:sp>
      <p:sp>
        <p:nvSpPr>
          <p:cNvPr id="3" name="Content Placeholder 2"/>
          <p:cNvSpPr>
            <a:spLocks noGrp="1"/>
          </p:cNvSpPr>
          <p:nvPr>
            <p:ph idx="1"/>
          </p:nvPr>
        </p:nvSpPr>
        <p:spPr/>
        <p:txBody>
          <a:bodyPr/>
          <a:lstStyle/>
          <a:p>
            <a:r>
              <a:rPr lang="tr-TR" dirty="0" smtClean="0"/>
              <a:t>AE= C + I0 + G0 denkleminde tüketim fonksiyonu yerine konursa </a:t>
            </a:r>
          </a:p>
          <a:p>
            <a:r>
              <a:rPr lang="tr-TR" dirty="0" smtClean="0"/>
              <a:t>AEo = Co + cTRo + Io + Go</a:t>
            </a:r>
          </a:p>
          <a:p>
            <a:r>
              <a:rPr lang="tr-TR" dirty="0" smtClean="0"/>
              <a:t> AE= (Co + cTRo) + c (1-t)Y + Io + Go olur. </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nflationary gap.png"/>
          <p:cNvPicPr>
            <a:picLocks noGrp="1" noChangeAspect="1"/>
          </p:cNvPicPr>
          <p:nvPr isPhoto="1"/>
        </p:nvPicPr>
        <p:blipFill>
          <a:blip r:embed="rId2">
            <a:lum/>
          </a:blip>
          <a:stretch>
            <a:fillRect/>
          </a:stretch>
        </p:blipFill>
        <p:spPr>
          <a:xfrm>
            <a:off x="76200" y="0"/>
            <a:ext cx="8991600" cy="6858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Yatırımdaki bu durum ekonomilerin dalgalanmasına yol açar.</a:t>
            </a:r>
          </a:p>
          <a:p>
            <a:r>
              <a:rPr lang="tr-TR" dirty="0" smtClean="0"/>
              <a:t>Dışa kapalı bir ekonomi için toplam harcama, tüketim, yatırım ve devlet alımlarından oluşur.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TÜKETİM</a:t>
            </a:r>
            <a:endParaRPr lang="tr-TR" dirty="0"/>
          </a:p>
        </p:txBody>
      </p:sp>
      <p:sp>
        <p:nvSpPr>
          <p:cNvPr id="3" name="Content Placeholder 2"/>
          <p:cNvSpPr>
            <a:spLocks noGrp="1"/>
          </p:cNvSpPr>
          <p:nvPr>
            <p:ph idx="1"/>
          </p:nvPr>
        </p:nvSpPr>
        <p:spPr/>
        <p:txBody>
          <a:bodyPr/>
          <a:lstStyle/>
          <a:p>
            <a:r>
              <a:rPr lang="tr-TR" dirty="0" smtClean="0"/>
              <a:t>Keynes, tüketimi, harcanabilir gelirin bir fonksiyonu olarak tanımlamıştır.</a:t>
            </a:r>
          </a:p>
          <a:p>
            <a:r>
              <a:rPr lang="tr-TR" dirty="0" smtClean="0"/>
              <a:t>Harcanabilir gelir, gelire transfer ödemelerinin ilave edilmesi ve vergilerin bulunan tutardan düşmesi ile elde edilir.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TÜKETİM FONKSİYONU</a:t>
            </a:r>
            <a:br>
              <a:rPr lang="tr-TR" dirty="0" smtClean="0"/>
            </a:br>
            <a:endParaRPr lang="tr-TR" dirty="0"/>
          </a:p>
        </p:txBody>
      </p:sp>
      <p:sp>
        <p:nvSpPr>
          <p:cNvPr id="3" name="Content Placeholder 2"/>
          <p:cNvSpPr>
            <a:spLocks noGrp="1"/>
          </p:cNvSpPr>
          <p:nvPr>
            <p:ph idx="1"/>
          </p:nvPr>
        </p:nvSpPr>
        <p:spPr/>
        <p:txBody>
          <a:bodyPr/>
          <a:lstStyle/>
          <a:p>
            <a:r>
              <a:rPr lang="tr-TR" dirty="0" smtClean="0"/>
              <a:t>TÜKETİM FONKSİYONU</a:t>
            </a:r>
          </a:p>
          <a:p>
            <a:r>
              <a:rPr lang="tr-TR" dirty="0" smtClean="0"/>
              <a:t>C = C0 + c Yd</a:t>
            </a:r>
          </a:p>
          <a:p>
            <a:r>
              <a:rPr lang="tr-TR" dirty="0" smtClean="0"/>
              <a:t>C0 = Otonom tüketim; gelirden bağımsız tüketim ( Yd=0 iken borçlanılarak yapılan tüketim)</a:t>
            </a:r>
          </a:p>
          <a:p>
            <a:r>
              <a:rPr lang="tr-TR" dirty="0" smtClean="0"/>
              <a:t> c= Marjinal tüketim eğilimi </a:t>
            </a:r>
          </a:p>
          <a:p>
            <a:r>
              <a:rPr lang="tr-TR" dirty="0" smtClean="0"/>
              <a:t>cYd = Uyarılmış tüketim: Harcanabilir gelire bağlı olan tüketim harcamalarını ifade eder.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TÜKETİM FONKSİYONU</a:t>
            </a:r>
            <a:br>
              <a:rPr lang="tr-TR" dirty="0" smtClean="0"/>
            </a:br>
            <a:endParaRPr lang="tr-TR" dirty="0"/>
          </a:p>
        </p:txBody>
      </p:sp>
      <p:sp>
        <p:nvSpPr>
          <p:cNvPr id="3" name="Content Placeholder 2"/>
          <p:cNvSpPr>
            <a:spLocks noGrp="1"/>
          </p:cNvSpPr>
          <p:nvPr>
            <p:ph idx="1"/>
          </p:nvPr>
        </p:nvSpPr>
        <p:spPr/>
        <p:txBody>
          <a:bodyPr/>
          <a:lstStyle/>
          <a:p>
            <a:r>
              <a:rPr lang="tr-TR" dirty="0" smtClean="0"/>
              <a:t>Ortalama tüketim eğilimi ( 𝐂 /𝐘𝐝 );</a:t>
            </a:r>
          </a:p>
          <a:p>
            <a:r>
              <a:rPr lang="tr-TR" dirty="0" smtClean="0"/>
              <a:t> Belirli bir gelir düzeyinin tüketim harcamalarına giden kısmın ifade eder. Tüketim miktarının harcanabilir gelire bölünmesiyle bulunur.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TÜKETİM FONKSİYONU</a:t>
            </a:r>
            <a:br>
              <a:rPr lang="tr-TR" dirty="0" smtClean="0"/>
            </a:br>
            <a:endParaRPr lang="tr-TR" dirty="0"/>
          </a:p>
        </p:txBody>
      </p:sp>
      <p:sp>
        <p:nvSpPr>
          <p:cNvPr id="3" name="Content Placeholder 2"/>
          <p:cNvSpPr>
            <a:spLocks noGrp="1"/>
          </p:cNvSpPr>
          <p:nvPr>
            <p:ph idx="1"/>
          </p:nvPr>
        </p:nvSpPr>
        <p:spPr/>
        <p:txBody>
          <a:bodyPr/>
          <a:lstStyle/>
          <a:p>
            <a:r>
              <a:rPr lang="tr-TR" dirty="0" smtClean="0"/>
              <a:t>Marjinal tüketim eğilimi (c= ∆𝐂 ∆𝐘𝐝 ); Gelirde meydana gelen bir birimlik artışın ne kadarının tüketim harcamalarına gittiğini gösterir.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Tüketim Fonksiyonuna İlişkin Bazı Bilgiler </a:t>
            </a:r>
            <a:br>
              <a:rPr lang="tr-TR" dirty="0" smtClean="0"/>
            </a:br>
            <a:endParaRPr lang="tr-TR" dirty="0"/>
          </a:p>
        </p:txBody>
      </p:sp>
      <p:sp>
        <p:nvSpPr>
          <p:cNvPr id="3" name="Content Placeholder 2"/>
          <p:cNvSpPr>
            <a:spLocks noGrp="1"/>
          </p:cNvSpPr>
          <p:nvPr>
            <p:ph idx="1"/>
          </p:nvPr>
        </p:nvSpPr>
        <p:spPr/>
        <p:txBody>
          <a:bodyPr/>
          <a:lstStyle/>
          <a:p>
            <a:r>
              <a:rPr lang="tr-TR" dirty="0" smtClean="0"/>
              <a:t>1. Tüketim harcamaların reel gelirin kısa dönemli bir fonksiyondur.</a:t>
            </a:r>
          </a:p>
          <a:p>
            <a:r>
              <a:rPr lang="tr-TR" dirty="0" smtClean="0"/>
              <a:t> 2. Marjinal tüketim eğilimi sıfırla–bir arasında değer alır. (0&lt;c</a:t>
            </a:r>
            <a:r>
              <a:rPr lang="tr-TR" dirty="0" smtClean="0"/>
              <a:t>&lt;1)</a:t>
            </a:r>
          </a:p>
          <a:p>
            <a:r>
              <a:rPr lang="tr-TR" dirty="0" smtClean="0"/>
              <a:t>3. Marjinal tüketim eğilimi daima ortalama tüketim eğiliminden düşüktür.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Tüketim Fonksiyonuna İlişkin Bazı Bilgiler </a:t>
            </a:r>
            <a:br>
              <a:rPr lang="tr-TR" dirty="0" smtClean="0"/>
            </a:br>
            <a:endParaRPr lang="tr-TR" dirty="0"/>
          </a:p>
        </p:txBody>
      </p:sp>
      <p:sp>
        <p:nvSpPr>
          <p:cNvPr id="3" name="Content Placeholder 2"/>
          <p:cNvSpPr>
            <a:spLocks noGrp="1"/>
          </p:cNvSpPr>
          <p:nvPr>
            <p:ph idx="1"/>
          </p:nvPr>
        </p:nvSpPr>
        <p:spPr/>
        <p:txBody>
          <a:bodyPr>
            <a:normAutofit lnSpcReduction="10000"/>
          </a:bodyPr>
          <a:lstStyle/>
          <a:p>
            <a:r>
              <a:rPr lang="tr-TR" dirty="0" smtClean="0"/>
              <a:t>4. Gelir arttıkça marjinal tüketim eğilimi azalır, marjinal tasarruf eğilimi artar. Bu durum </a:t>
            </a:r>
            <a:r>
              <a:rPr lang="tr-TR" dirty="0" smtClean="0">
                <a:solidFill>
                  <a:srgbClr val="FF0000"/>
                </a:solidFill>
              </a:rPr>
              <a:t>“Temel Psikilojik Yasa” </a:t>
            </a:r>
            <a:r>
              <a:rPr lang="tr-TR" dirty="0" smtClean="0"/>
              <a:t>olarak adlandırılır. </a:t>
            </a:r>
          </a:p>
          <a:p>
            <a:r>
              <a:rPr lang="tr-TR" dirty="0" smtClean="0"/>
              <a:t>5. Tüketim fonksiyonun eğimi, marjinal tüketim eğilimi tarafından belirlenir.</a:t>
            </a:r>
          </a:p>
          <a:p>
            <a:r>
              <a:rPr lang="tr-TR" dirty="0" smtClean="0"/>
              <a:t> Marjinal tüketim eğilimi arttıkça fonksiyonunun eğimi de artar yani daha dik hale gelir. Bu durum aynı gelir düzeyinde daha fazla tüketim yapıldığını ifade eder.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760</Words>
  <Application>Microsoft Office PowerPoint</Application>
  <PresentationFormat>On-screen Show (4:3)</PresentationFormat>
  <Paragraphs>63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MAKRO İKTİSAT</vt:lpstr>
      <vt:lpstr>BASİT KEYNESYEN MODEL</vt:lpstr>
      <vt:lpstr>Slide 3</vt:lpstr>
      <vt:lpstr>TÜKETİM</vt:lpstr>
      <vt:lpstr>TÜKETİM FONKSİYONU </vt:lpstr>
      <vt:lpstr>TÜKETİM FONKSİYONU </vt:lpstr>
      <vt:lpstr>TÜKETİM FONKSİYONU </vt:lpstr>
      <vt:lpstr>Tüketim Fonksiyonuna İlişkin Bazı Bilgiler  </vt:lpstr>
      <vt:lpstr>Tüketim Fonksiyonuna İlişkin Bazı Bilgiler  </vt:lpstr>
      <vt:lpstr>Slide 10</vt:lpstr>
      <vt:lpstr>Slide 11</vt:lpstr>
      <vt:lpstr>TASARRUF</vt:lpstr>
      <vt:lpstr>TASARRUF</vt:lpstr>
      <vt:lpstr>TASARRUF</vt:lpstr>
      <vt:lpstr>Yatırım Fonksiyonu</vt:lpstr>
      <vt:lpstr>YATIRIM</vt:lpstr>
      <vt:lpstr>Slide 17</vt:lpstr>
      <vt:lpstr>Devletin Olmadığı Dışa Kapalı Bir Ekonomide Denge Gelir Düzeyinin Belirlenmesi</vt:lpstr>
      <vt:lpstr>Devletin Olmadığı Dışa Kapalı Bir Ekonomide Denge Gelir Düzeyinin Belirlenmesi</vt:lpstr>
      <vt:lpstr>İki Sektörlü Modelde Denge Hasıla Düzeyinin Değişmesi: Basit Çarpan Süreci</vt:lpstr>
      <vt:lpstr>Slide 21</vt:lpstr>
      <vt:lpstr>.Devletin Olduğu Dışa Kapalı Bir Ekonomide Denge Gelir Düzeyinin Belirlenmesi Ve Çarpan İşleyişi</vt:lpstr>
      <vt:lpstr>Slide 23</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MAKRO İKTİSAT</dc:title>
  <dc:creator>Tuğba&amp;Cihan</dc:creator>
  <cp:lastModifiedBy>Tuğba&amp;Cihan</cp:lastModifiedBy>
  <cp:revision>2</cp:revision>
  <dcterms:created xsi:type="dcterms:W3CDTF">2020-05-08T12:32:28Z</dcterms:created>
  <dcterms:modified xsi:type="dcterms:W3CDTF">2020-05-08T14:36:19Z</dcterms:modified>
</cp:coreProperties>
</file>