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4"/>
  </p:handoutMasterIdLst>
  <p:sldIdLst>
    <p:sldId id="256" r:id="rId2"/>
    <p:sldId id="258" r:id="rId3"/>
    <p:sldId id="259" r:id="rId4"/>
    <p:sldId id="332" r:id="rId5"/>
    <p:sldId id="353" r:id="rId6"/>
    <p:sldId id="334" r:id="rId7"/>
    <p:sldId id="335" r:id="rId8"/>
    <p:sldId id="338" r:id="rId9"/>
    <p:sldId id="341" r:id="rId10"/>
    <p:sldId id="343" r:id="rId11"/>
    <p:sldId id="344" r:id="rId12"/>
    <p:sldId id="348" r:id="rId13"/>
    <p:sldId id="349" r:id="rId14"/>
    <p:sldId id="350" r:id="rId15"/>
    <p:sldId id="265" r:id="rId16"/>
    <p:sldId id="264" r:id="rId17"/>
    <p:sldId id="266" r:id="rId18"/>
    <p:sldId id="271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800" u="sng" kern="1200">
        <a:solidFill>
          <a:schemeClr val="tx1"/>
        </a:solidFill>
        <a:latin typeface="Verdana" pitchFamily="34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00"/>
    <a:srgbClr val="33CCCC"/>
    <a:srgbClr val="009999"/>
    <a:srgbClr val="9999FF"/>
    <a:srgbClr val="00CC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98" d="100"/>
          <a:sy n="98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17200-49E0-41E2-9C88-E26BE13A083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798B294-8C09-458D-8CAD-E964A81E19F1}">
      <dgm:prSet phldrT="[Metin]"/>
      <dgm:spPr/>
      <dgm:t>
        <a:bodyPr/>
        <a:lstStyle/>
        <a:p>
          <a:pPr algn="ctr"/>
          <a:r>
            <a:rPr lang="tr-TR" dirty="0" smtClean="0"/>
            <a:t>Buzdolabı</a:t>
          </a:r>
          <a:endParaRPr lang="tr-TR" dirty="0"/>
        </a:p>
      </dgm:t>
    </dgm:pt>
    <dgm:pt modelId="{4BFC85D5-9FD1-4CDC-8FB0-017B17156D00}" type="parTrans" cxnId="{5D7A994A-4982-491F-8DA5-7B234FE2735D}">
      <dgm:prSet/>
      <dgm:spPr/>
      <dgm:t>
        <a:bodyPr/>
        <a:lstStyle/>
        <a:p>
          <a:endParaRPr lang="tr-TR"/>
        </a:p>
      </dgm:t>
    </dgm:pt>
    <dgm:pt modelId="{524D8039-1056-47C1-B829-F3A80FAA1F1A}" type="sibTrans" cxnId="{5D7A994A-4982-491F-8DA5-7B234FE2735D}">
      <dgm:prSet/>
      <dgm:spPr/>
      <dgm:t>
        <a:bodyPr/>
        <a:lstStyle/>
        <a:p>
          <a:endParaRPr lang="tr-TR"/>
        </a:p>
      </dgm:t>
    </dgm:pt>
    <dgm:pt modelId="{F1847F6C-A757-4B75-8446-43ED4D3EA16D}">
      <dgm:prSet phldrT="[Metin]"/>
      <dgm:spPr/>
      <dgm:t>
        <a:bodyPr/>
        <a:lstStyle/>
        <a:p>
          <a:pPr algn="ctr"/>
          <a:r>
            <a:rPr lang="tr-TR" dirty="0" smtClean="0"/>
            <a:t>Soğuk depolar</a:t>
          </a:r>
          <a:endParaRPr lang="tr-TR" dirty="0"/>
        </a:p>
      </dgm:t>
    </dgm:pt>
    <dgm:pt modelId="{935BA10D-9A71-4B95-B79C-A3C61FF7A79B}" type="parTrans" cxnId="{38B3CF88-43D4-4583-9230-79EF5A69735E}">
      <dgm:prSet/>
      <dgm:spPr/>
      <dgm:t>
        <a:bodyPr/>
        <a:lstStyle/>
        <a:p>
          <a:endParaRPr lang="tr-TR"/>
        </a:p>
      </dgm:t>
    </dgm:pt>
    <dgm:pt modelId="{CF671BAE-5888-4A33-8CE2-B81C310E6E04}" type="sibTrans" cxnId="{38B3CF88-43D4-4583-9230-79EF5A69735E}">
      <dgm:prSet/>
      <dgm:spPr/>
      <dgm:t>
        <a:bodyPr/>
        <a:lstStyle/>
        <a:p>
          <a:endParaRPr lang="tr-TR"/>
        </a:p>
      </dgm:t>
    </dgm:pt>
    <dgm:pt modelId="{E8BAC35F-BE57-4D49-927F-978F00EB66D0}">
      <dgm:prSet phldrT="[Metin]"/>
      <dgm:spPr/>
      <dgm:t>
        <a:bodyPr/>
        <a:lstStyle/>
        <a:p>
          <a:pPr algn="ctr"/>
          <a:r>
            <a:rPr lang="tr-TR" dirty="0" smtClean="0"/>
            <a:t>Derin dondurucu</a:t>
          </a:r>
          <a:endParaRPr lang="tr-TR" dirty="0"/>
        </a:p>
      </dgm:t>
    </dgm:pt>
    <dgm:pt modelId="{7EF341DA-C9EB-4D6A-9319-E0C025570EE9}" type="parTrans" cxnId="{96BE9980-1907-4A53-AA5C-5B5F1293718A}">
      <dgm:prSet/>
      <dgm:spPr/>
      <dgm:t>
        <a:bodyPr/>
        <a:lstStyle/>
        <a:p>
          <a:endParaRPr lang="tr-TR"/>
        </a:p>
      </dgm:t>
    </dgm:pt>
    <dgm:pt modelId="{811E33DA-74F6-4D66-A227-4EDDBCFA1EE5}" type="sibTrans" cxnId="{96BE9980-1907-4A53-AA5C-5B5F1293718A}">
      <dgm:prSet/>
      <dgm:spPr/>
      <dgm:t>
        <a:bodyPr/>
        <a:lstStyle/>
        <a:p>
          <a:endParaRPr lang="tr-TR"/>
        </a:p>
      </dgm:t>
    </dgm:pt>
    <dgm:pt modelId="{B577F0AE-B2ED-446A-9284-4FDBAF9224DF}">
      <dgm:prSet phldrT="[Metin]"/>
      <dgm:spPr/>
      <dgm:t>
        <a:bodyPr/>
        <a:lstStyle/>
        <a:p>
          <a:pPr algn="ctr"/>
          <a:r>
            <a:rPr lang="tr-TR" dirty="0" smtClean="0"/>
            <a:t>Kuru depolar</a:t>
          </a:r>
          <a:endParaRPr lang="tr-TR" dirty="0"/>
        </a:p>
      </dgm:t>
    </dgm:pt>
    <dgm:pt modelId="{32AC71B5-3462-4D7F-B3C8-24A9CDBF676D}" type="parTrans" cxnId="{BE0091ED-8C15-4811-AD21-A91F178F30D1}">
      <dgm:prSet/>
      <dgm:spPr/>
      <dgm:t>
        <a:bodyPr/>
        <a:lstStyle/>
        <a:p>
          <a:endParaRPr lang="tr-TR"/>
        </a:p>
      </dgm:t>
    </dgm:pt>
    <dgm:pt modelId="{4BBF3D4A-0D56-49B7-ACE2-791AF9996D4E}" type="sibTrans" cxnId="{BE0091ED-8C15-4811-AD21-A91F178F30D1}">
      <dgm:prSet/>
      <dgm:spPr/>
      <dgm:t>
        <a:bodyPr/>
        <a:lstStyle/>
        <a:p>
          <a:endParaRPr lang="tr-TR"/>
        </a:p>
      </dgm:t>
    </dgm:pt>
    <dgm:pt modelId="{D0CEBDBA-90A3-4A3D-AB51-8EC997D7B68D}" type="pres">
      <dgm:prSet presAssocID="{A0017200-49E0-41E2-9C88-E26BE13A0839}" presName="CompostProcess" presStyleCnt="0">
        <dgm:presLayoutVars>
          <dgm:dir/>
          <dgm:resizeHandles val="exact"/>
        </dgm:presLayoutVars>
      </dgm:prSet>
      <dgm:spPr/>
    </dgm:pt>
    <dgm:pt modelId="{8B1C6565-EB8F-47FE-A8DE-4F8986F1AA26}" type="pres">
      <dgm:prSet presAssocID="{A0017200-49E0-41E2-9C88-E26BE13A0839}" presName="arrow" presStyleLbl="bgShp" presStyleIdx="0" presStyleCnt="1"/>
      <dgm:spPr/>
    </dgm:pt>
    <dgm:pt modelId="{718AE78D-8FD6-4E05-BBEC-5EDC01933D18}" type="pres">
      <dgm:prSet presAssocID="{A0017200-49E0-41E2-9C88-E26BE13A0839}" presName="linearProcess" presStyleCnt="0"/>
      <dgm:spPr/>
    </dgm:pt>
    <dgm:pt modelId="{AE02C626-88B2-4546-8BFE-53D7DF38E4D5}" type="pres">
      <dgm:prSet presAssocID="{5798B294-8C09-458D-8CAD-E964A81E19F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3CB994-5F6D-4B86-97F4-4C88A479E5BE}" type="pres">
      <dgm:prSet presAssocID="{524D8039-1056-47C1-B829-F3A80FAA1F1A}" presName="sibTrans" presStyleCnt="0"/>
      <dgm:spPr/>
    </dgm:pt>
    <dgm:pt modelId="{B38FC5D4-45A0-45B2-BBF5-1F8A82681DA9}" type="pres">
      <dgm:prSet presAssocID="{F1847F6C-A757-4B75-8446-43ED4D3EA16D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9D6A3C-04F7-4324-BE42-428F07C7CF04}" type="pres">
      <dgm:prSet presAssocID="{CF671BAE-5888-4A33-8CE2-B81C310E6E04}" presName="sibTrans" presStyleCnt="0"/>
      <dgm:spPr/>
    </dgm:pt>
    <dgm:pt modelId="{8AFAB5FE-4D0D-4F5D-AC65-032CBBCE2BF2}" type="pres">
      <dgm:prSet presAssocID="{E8BAC35F-BE57-4D49-927F-978F00EB66D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7D9B78-E3D4-45B1-97B3-9F9742BE0E94}" type="pres">
      <dgm:prSet presAssocID="{811E33DA-74F6-4D66-A227-4EDDBCFA1EE5}" presName="sibTrans" presStyleCnt="0"/>
      <dgm:spPr/>
    </dgm:pt>
    <dgm:pt modelId="{60A3D4DF-C247-43D1-93E1-70925F3DF7B9}" type="pres">
      <dgm:prSet presAssocID="{B577F0AE-B2ED-446A-9284-4FDBAF9224D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EECE632-790F-433A-A22F-C6129D5F781A}" type="presOf" srcId="{F1847F6C-A757-4B75-8446-43ED4D3EA16D}" destId="{B38FC5D4-45A0-45B2-BBF5-1F8A82681DA9}" srcOrd="0" destOrd="0" presId="urn:microsoft.com/office/officeart/2005/8/layout/hProcess9"/>
    <dgm:cxn modelId="{4F31881A-FE14-4133-A224-F36314F49B19}" type="presOf" srcId="{A0017200-49E0-41E2-9C88-E26BE13A0839}" destId="{D0CEBDBA-90A3-4A3D-AB51-8EC997D7B68D}" srcOrd="0" destOrd="0" presId="urn:microsoft.com/office/officeart/2005/8/layout/hProcess9"/>
    <dgm:cxn modelId="{BE0091ED-8C15-4811-AD21-A91F178F30D1}" srcId="{A0017200-49E0-41E2-9C88-E26BE13A0839}" destId="{B577F0AE-B2ED-446A-9284-4FDBAF9224DF}" srcOrd="3" destOrd="0" parTransId="{32AC71B5-3462-4D7F-B3C8-24A9CDBF676D}" sibTransId="{4BBF3D4A-0D56-49B7-ACE2-791AF9996D4E}"/>
    <dgm:cxn modelId="{96BE9980-1907-4A53-AA5C-5B5F1293718A}" srcId="{A0017200-49E0-41E2-9C88-E26BE13A0839}" destId="{E8BAC35F-BE57-4D49-927F-978F00EB66D0}" srcOrd="2" destOrd="0" parTransId="{7EF341DA-C9EB-4D6A-9319-E0C025570EE9}" sibTransId="{811E33DA-74F6-4D66-A227-4EDDBCFA1EE5}"/>
    <dgm:cxn modelId="{5D7A994A-4982-491F-8DA5-7B234FE2735D}" srcId="{A0017200-49E0-41E2-9C88-E26BE13A0839}" destId="{5798B294-8C09-458D-8CAD-E964A81E19F1}" srcOrd="0" destOrd="0" parTransId="{4BFC85D5-9FD1-4CDC-8FB0-017B17156D00}" sibTransId="{524D8039-1056-47C1-B829-F3A80FAA1F1A}"/>
    <dgm:cxn modelId="{90C32A8E-5E98-4822-AFEC-295975816FFD}" type="presOf" srcId="{5798B294-8C09-458D-8CAD-E964A81E19F1}" destId="{AE02C626-88B2-4546-8BFE-53D7DF38E4D5}" srcOrd="0" destOrd="0" presId="urn:microsoft.com/office/officeart/2005/8/layout/hProcess9"/>
    <dgm:cxn modelId="{28E308E9-929E-4EB0-A516-BCE4399966B8}" type="presOf" srcId="{B577F0AE-B2ED-446A-9284-4FDBAF9224DF}" destId="{60A3D4DF-C247-43D1-93E1-70925F3DF7B9}" srcOrd="0" destOrd="0" presId="urn:microsoft.com/office/officeart/2005/8/layout/hProcess9"/>
    <dgm:cxn modelId="{38B3CF88-43D4-4583-9230-79EF5A69735E}" srcId="{A0017200-49E0-41E2-9C88-E26BE13A0839}" destId="{F1847F6C-A757-4B75-8446-43ED4D3EA16D}" srcOrd="1" destOrd="0" parTransId="{935BA10D-9A71-4B95-B79C-A3C61FF7A79B}" sibTransId="{CF671BAE-5888-4A33-8CE2-B81C310E6E04}"/>
    <dgm:cxn modelId="{FC62844D-9ADC-43AE-A65F-57951109641B}" type="presOf" srcId="{E8BAC35F-BE57-4D49-927F-978F00EB66D0}" destId="{8AFAB5FE-4D0D-4F5D-AC65-032CBBCE2BF2}" srcOrd="0" destOrd="0" presId="urn:microsoft.com/office/officeart/2005/8/layout/hProcess9"/>
    <dgm:cxn modelId="{B109361D-2EA3-4337-98F1-2F2CE7BEA2D8}" type="presParOf" srcId="{D0CEBDBA-90A3-4A3D-AB51-8EC997D7B68D}" destId="{8B1C6565-EB8F-47FE-A8DE-4F8986F1AA26}" srcOrd="0" destOrd="0" presId="urn:microsoft.com/office/officeart/2005/8/layout/hProcess9"/>
    <dgm:cxn modelId="{8B9F4116-D72E-449A-A79E-B627FBA00A70}" type="presParOf" srcId="{D0CEBDBA-90A3-4A3D-AB51-8EC997D7B68D}" destId="{718AE78D-8FD6-4E05-BBEC-5EDC01933D18}" srcOrd="1" destOrd="0" presId="urn:microsoft.com/office/officeart/2005/8/layout/hProcess9"/>
    <dgm:cxn modelId="{C17E5CAB-F2AA-4C10-BDE3-77F4B4822B96}" type="presParOf" srcId="{718AE78D-8FD6-4E05-BBEC-5EDC01933D18}" destId="{AE02C626-88B2-4546-8BFE-53D7DF38E4D5}" srcOrd="0" destOrd="0" presId="urn:microsoft.com/office/officeart/2005/8/layout/hProcess9"/>
    <dgm:cxn modelId="{B0785967-6B0F-4EC2-A030-5B6D50108FFC}" type="presParOf" srcId="{718AE78D-8FD6-4E05-BBEC-5EDC01933D18}" destId="{683CB994-5F6D-4B86-97F4-4C88A479E5BE}" srcOrd="1" destOrd="0" presId="urn:microsoft.com/office/officeart/2005/8/layout/hProcess9"/>
    <dgm:cxn modelId="{54B4E932-7CA3-4B95-A289-142201C8EE31}" type="presParOf" srcId="{718AE78D-8FD6-4E05-BBEC-5EDC01933D18}" destId="{B38FC5D4-45A0-45B2-BBF5-1F8A82681DA9}" srcOrd="2" destOrd="0" presId="urn:microsoft.com/office/officeart/2005/8/layout/hProcess9"/>
    <dgm:cxn modelId="{CE7AEA6B-2A13-4466-A58D-F00D990503DC}" type="presParOf" srcId="{718AE78D-8FD6-4E05-BBEC-5EDC01933D18}" destId="{9B9D6A3C-04F7-4324-BE42-428F07C7CF04}" srcOrd="3" destOrd="0" presId="urn:microsoft.com/office/officeart/2005/8/layout/hProcess9"/>
    <dgm:cxn modelId="{39396C12-D8EB-45C1-80AE-228D547B7DC7}" type="presParOf" srcId="{718AE78D-8FD6-4E05-BBEC-5EDC01933D18}" destId="{8AFAB5FE-4D0D-4F5D-AC65-032CBBCE2BF2}" srcOrd="4" destOrd="0" presId="urn:microsoft.com/office/officeart/2005/8/layout/hProcess9"/>
    <dgm:cxn modelId="{9754CC36-DC27-4ABE-B0DA-5E3574513026}" type="presParOf" srcId="{718AE78D-8FD6-4E05-BBEC-5EDC01933D18}" destId="{797D9B78-E3D4-45B1-97B3-9F9742BE0E94}" srcOrd="5" destOrd="0" presId="urn:microsoft.com/office/officeart/2005/8/layout/hProcess9"/>
    <dgm:cxn modelId="{A44F879A-DDB3-4901-B7CE-6A9FCBE9069A}" type="presParOf" srcId="{718AE78D-8FD6-4E05-BBEC-5EDC01933D18}" destId="{60A3D4DF-C247-43D1-93E1-70925F3DF7B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C6565-EB8F-47FE-A8DE-4F8986F1AA26}">
      <dsp:nvSpPr>
        <dsp:cNvPr id="0" name=""/>
        <dsp:cNvSpPr/>
      </dsp:nvSpPr>
      <dsp:spPr>
        <a:xfrm>
          <a:off x="514831" y="0"/>
          <a:ext cx="583476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2C626-88B2-4546-8BFE-53D7DF38E4D5}">
      <dsp:nvSpPr>
        <dsp:cNvPr id="0" name=""/>
        <dsp:cNvSpPr/>
      </dsp:nvSpPr>
      <dsp:spPr>
        <a:xfrm>
          <a:off x="3435" y="1219199"/>
          <a:ext cx="1652422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Buzdolabı</a:t>
          </a:r>
          <a:endParaRPr lang="tr-TR" sz="1900" kern="1200" dirty="0"/>
        </a:p>
      </dsp:txBody>
      <dsp:txXfrm>
        <a:off x="82790" y="1298554"/>
        <a:ext cx="1493712" cy="1466890"/>
      </dsp:txXfrm>
    </dsp:sp>
    <dsp:sp modelId="{B38FC5D4-45A0-45B2-BBF5-1F8A82681DA9}">
      <dsp:nvSpPr>
        <dsp:cNvPr id="0" name=""/>
        <dsp:cNvSpPr/>
      </dsp:nvSpPr>
      <dsp:spPr>
        <a:xfrm>
          <a:off x="1738479" y="1219199"/>
          <a:ext cx="1652422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Soğuk depolar</a:t>
          </a:r>
          <a:endParaRPr lang="tr-TR" sz="1900" kern="1200" dirty="0"/>
        </a:p>
      </dsp:txBody>
      <dsp:txXfrm>
        <a:off x="1817834" y="1298554"/>
        <a:ext cx="1493712" cy="1466890"/>
      </dsp:txXfrm>
    </dsp:sp>
    <dsp:sp modelId="{8AFAB5FE-4D0D-4F5D-AC65-032CBBCE2BF2}">
      <dsp:nvSpPr>
        <dsp:cNvPr id="0" name=""/>
        <dsp:cNvSpPr/>
      </dsp:nvSpPr>
      <dsp:spPr>
        <a:xfrm>
          <a:off x="3473522" y="1219199"/>
          <a:ext cx="1652422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Derin dondurucu</a:t>
          </a:r>
          <a:endParaRPr lang="tr-TR" sz="1900" kern="1200" dirty="0"/>
        </a:p>
      </dsp:txBody>
      <dsp:txXfrm>
        <a:off x="3552877" y="1298554"/>
        <a:ext cx="1493712" cy="1466890"/>
      </dsp:txXfrm>
    </dsp:sp>
    <dsp:sp modelId="{60A3D4DF-C247-43D1-93E1-70925F3DF7B9}">
      <dsp:nvSpPr>
        <dsp:cNvPr id="0" name=""/>
        <dsp:cNvSpPr/>
      </dsp:nvSpPr>
      <dsp:spPr>
        <a:xfrm>
          <a:off x="5208566" y="1219199"/>
          <a:ext cx="1652422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Kuru depolar</a:t>
          </a:r>
          <a:endParaRPr lang="tr-TR" sz="1900" kern="1200" dirty="0"/>
        </a:p>
      </dsp:txBody>
      <dsp:txXfrm>
        <a:off x="5287921" y="1298554"/>
        <a:ext cx="1493712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charset="0"/>
              </a:defRPr>
            </a:lvl1pPr>
          </a:lstStyle>
          <a:p>
            <a:fld id="{0B2A3DB9-6C2D-4555-9EE0-5478CE23FBF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78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819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8196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197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198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199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00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01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02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8203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04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05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06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07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08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8209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8210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1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2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8214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5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6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17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8218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9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0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21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8222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3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4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25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8226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7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8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8229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0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1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2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3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4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235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8236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23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23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6AF2520-5116-42BB-B348-8A0119733F86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823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824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C8637-BD6D-49EC-967D-3A5B7044646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DFCA8-4BBC-470D-B424-AD07715135E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C44F6-0F33-40BF-9F16-A9103E129C3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B2C02-2764-4EAA-AFCC-00A6A2A6734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C50AD9-A3A2-49E1-A01D-ED70D0C8E59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F0010-9A83-4974-8AAF-1E8B586850F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66B9E-531A-4D6A-BC8C-5A840B7D4CA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2992E-EC72-4488-86CA-B652B0298E8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4AFC3-629F-464F-BF70-82126631840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7432B-3F0B-42BF-A7E3-C723A8ACCAF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717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grpSp>
          <p:nvGrpSpPr>
            <p:cNvPr id="7172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717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7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7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717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grpSp>
          <p:nvGrpSpPr>
            <p:cNvPr id="717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717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7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8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8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8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718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718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18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18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7187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7188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89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719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719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7195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719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19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719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0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1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1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1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21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721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721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endParaRPr lang="tr-TR"/>
          </a:p>
        </p:txBody>
      </p:sp>
      <p:sp>
        <p:nvSpPr>
          <p:cNvPr id="721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endParaRPr lang="tr-TR"/>
          </a:p>
        </p:txBody>
      </p:sp>
      <p:sp>
        <p:nvSpPr>
          <p:cNvPr id="721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fld id="{2C134982-397C-4C23-B64F-2BEF5B1A0AF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1557338"/>
            <a:ext cx="7057082" cy="3167806"/>
          </a:xfrm>
        </p:spPr>
        <p:txBody>
          <a:bodyPr/>
          <a:lstStyle/>
          <a:p>
            <a:r>
              <a:rPr lang="tr-TR" sz="4800" b="0" dirty="0" smtClean="0">
                <a:solidFill>
                  <a:srgbClr val="0066FF"/>
                </a:solidFill>
                <a:effectLst/>
                <a:latin typeface="Comic Sans MS" pitchFamily="66" charset="0"/>
              </a:rPr>
              <a:t>TBS’DE MUTFAK VE YEMEKHANE</a:t>
            </a:r>
            <a:endParaRPr lang="tr-TR" sz="4800" b="0" dirty="0">
              <a:solidFill>
                <a:srgbClr val="0066FF"/>
              </a:solidFill>
              <a:effectLst/>
              <a:latin typeface="Comic Sans MS" pitchFamily="66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5720523" cy="3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rgbClr val="0070C0"/>
                </a:solidFill>
                <a:effectLst/>
              </a:rPr>
              <a:t>   Toplam alan saptanmamışsa</a:t>
            </a:r>
            <a:endParaRPr lang="tr-TR" sz="4000" dirty="0">
              <a:solidFill>
                <a:srgbClr val="0070C0"/>
              </a:solidFill>
              <a:effectLst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 bwMode="auto">
          <a:xfrm>
            <a:off x="323528" y="1412776"/>
            <a:ext cx="8568952" cy="4643537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Times New Roman" pitchFamily="18" charset="0"/>
              </a:rPr>
              <a:t>#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Times New Roman" pitchFamily="18" charset="0"/>
              </a:rPr>
              <a:t>Öğrenci yurtlarında her yatak başına 0.5m²</a:t>
            </a:r>
            <a:endParaRPr kumimoji="0" lang="tr-TR" sz="22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cs typeface="Times New Roman" pitchFamily="18" charset="0"/>
            </a:endParaRPr>
          </a:p>
          <a:p>
            <a:pPr algn="just">
              <a:buNone/>
            </a:pPr>
            <a:r>
              <a:rPr lang="tr-TR" sz="2200" dirty="0" smtClean="0">
                <a:solidFill>
                  <a:srgbClr val="FF0000"/>
                </a:solidFill>
                <a:cs typeface="Times New Roman" pitchFamily="18" charset="0"/>
              </a:rPr>
              <a:t># </a:t>
            </a:r>
            <a:r>
              <a:rPr lang="nn-NO" sz="2200" dirty="0" smtClean="0">
                <a:solidFill>
                  <a:schemeClr val="bg1"/>
                </a:solidFill>
              </a:rPr>
              <a:t>Hastanelerde</a:t>
            </a:r>
            <a:r>
              <a:rPr lang="tr-TR" sz="2200" dirty="0" smtClean="0">
                <a:solidFill>
                  <a:schemeClr val="bg1"/>
                </a:solidFill>
              </a:rPr>
              <a:t> k</a:t>
            </a:r>
            <a:r>
              <a:rPr lang="it-IT" sz="2200" dirty="0" smtClean="0">
                <a:solidFill>
                  <a:schemeClr val="bg1"/>
                </a:solidFill>
              </a:rPr>
              <a:t>i</a:t>
            </a:r>
            <a:r>
              <a:rPr lang="tr-TR" sz="2200" dirty="0" smtClean="0">
                <a:solidFill>
                  <a:schemeClr val="bg1"/>
                </a:solidFill>
              </a:rPr>
              <a:t>ş</a:t>
            </a:r>
            <a:r>
              <a:rPr lang="it-IT" sz="2200" dirty="0" smtClean="0">
                <a:solidFill>
                  <a:schemeClr val="bg1"/>
                </a:solidFill>
              </a:rPr>
              <a:t>i say</a:t>
            </a:r>
            <a:r>
              <a:rPr lang="tr-TR" sz="2200" dirty="0" smtClean="0">
                <a:solidFill>
                  <a:schemeClr val="bg1"/>
                </a:solidFill>
              </a:rPr>
              <a:t>ı</a:t>
            </a:r>
            <a:r>
              <a:rPr lang="it-IT" sz="2200" dirty="0" smtClean="0">
                <a:solidFill>
                  <a:schemeClr val="bg1"/>
                </a:solidFill>
              </a:rPr>
              <a:t>s</a:t>
            </a:r>
            <a:r>
              <a:rPr lang="tr-TR" sz="2200" dirty="0" smtClean="0">
                <a:solidFill>
                  <a:schemeClr val="bg1"/>
                </a:solidFill>
              </a:rPr>
              <a:t>ı</a:t>
            </a:r>
            <a:r>
              <a:rPr lang="it-IT" sz="2200" dirty="0" smtClean="0">
                <a:solidFill>
                  <a:schemeClr val="bg1"/>
                </a:solidFill>
              </a:rPr>
              <a:t> ya da sandalye</a:t>
            </a:r>
            <a:endParaRPr lang="tr-TR" sz="22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tr-TR" sz="2200" dirty="0" smtClean="0">
                <a:solidFill>
                  <a:schemeClr val="bg1"/>
                </a:solidFill>
              </a:rPr>
              <a:t>başına </a:t>
            </a:r>
            <a:r>
              <a:rPr lang="nn-NO" sz="2200" dirty="0" smtClean="0">
                <a:solidFill>
                  <a:schemeClr val="bg1"/>
                </a:solidFill>
              </a:rPr>
              <a:t>yakla</a:t>
            </a:r>
            <a:r>
              <a:rPr lang="tr-TR" sz="2200" dirty="0" smtClean="0">
                <a:solidFill>
                  <a:schemeClr val="bg1"/>
                </a:solidFill>
              </a:rPr>
              <a:t>şık</a:t>
            </a:r>
            <a:r>
              <a:rPr lang="nn-NO" sz="2200" dirty="0" smtClean="0">
                <a:solidFill>
                  <a:schemeClr val="bg1"/>
                </a:solidFill>
              </a:rPr>
              <a:t> olarak</a:t>
            </a:r>
            <a:r>
              <a:rPr lang="tr-TR" sz="2200" dirty="0" smtClean="0">
                <a:solidFill>
                  <a:schemeClr val="bg1"/>
                </a:solidFill>
              </a:rPr>
              <a:t> 1,8</a:t>
            </a:r>
            <a:r>
              <a:rPr lang="tr-TR" sz="2200" dirty="0" smtClean="0">
                <a:solidFill>
                  <a:schemeClr val="bg1"/>
                </a:solidFill>
                <a:cs typeface="Times New Roman" pitchFamily="18" charset="0"/>
              </a:rPr>
              <a:t> m²</a:t>
            </a:r>
            <a:r>
              <a:rPr lang="tr-TR" sz="2200" dirty="0" smtClean="0">
                <a:solidFill>
                  <a:schemeClr val="bg1"/>
                </a:solidFill>
              </a:rPr>
              <a:t> </a:t>
            </a:r>
          </a:p>
          <a:p>
            <a:pPr algn="just">
              <a:buNone/>
            </a:pPr>
            <a:r>
              <a:rPr lang="tr-TR" sz="2200" dirty="0" smtClean="0">
                <a:solidFill>
                  <a:srgbClr val="FF0000"/>
                </a:solidFill>
                <a:cs typeface="Times New Roman" pitchFamily="18" charset="0"/>
              </a:rPr>
              <a:t># </a:t>
            </a:r>
            <a:r>
              <a:rPr lang="tr-TR" sz="2200" dirty="0" smtClean="0">
                <a:solidFill>
                  <a:schemeClr val="bg1"/>
                </a:solidFill>
              </a:rPr>
              <a:t>Otellerde müşteri başına mutfak alanı ;</a:t>
            </a:r>
          </a:p>
          <a:p>
            <a:pPr algn="just">
              <a:buNone/>
            </a:pPr>
            <a:r>
              <a:rPr lang="tr-TR" sz="2200" dirty="0" smtClean="0">
                <a:solidFill>
                  <a:schemeClr val="bg1"/>
                </a:solidFill>
              </a:rPr>
              <a:t>- ana mutfak için 0,6</a:t>
            </a:r>
            <a:r>
              <a:rPr lang="tr-TR" sz="2200" dirty="0" smtClean="0">
                <a:solidFill>
                  <a:schemeClr val="bg1"/>
                </a:solidFill>
                <a:cs typeface="Times New Roman" pitchFamily="18" charset="0"/>
              </a:rPr>
              <a:t> m²</a:t>
            </a:r>
            <a:endParaRPr lang="tr-TR" sz="22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fi-FI" sz="2200" dirty="0" smtClean="0">
                <a:solidFill>
                  <a:schemeClr val="bg1"/>
                </a:solidFill>
              </a:rPr>
              <a:t>- kahvalt</a:t>
            </a:r>
            <a:r>
              <a:rPr lang="tr-TR" sz="2200" dirty="0" smtClean="0">
                <a:solidFill>
                  <a:schemeClr val="bg1"/>
                </a:solidFill>
              </a:rPr>
              <a:t>ı</a:t>
            </a:r>
            <a:r>
              <a:rPr lang="fi-FI" sz="2200" dirty="0" smtClean="0">
                <a:solidFill>
                  <a:schemeClr val="bg1"/>
                </a:solidFill>
              </a:rPr>
              <a:t> mutfa</a:t>
            </a:r>
            <a:r>
              <a:rPr lang="tr-TR" sz="2200" dirty="0" err="1" smtClean="0">
                <a:solidFill>
                  <a:schemeClr val="bg1"/>
                </a:solidFill>
              </a:rPr>
              <a:t>ğı</a:t>
            </a:r>
            <a:r>
              <a:rPr lang="tr-TR" sz="2200" dirty="0" smtClean="0">
                <a:solidFill>
                  <a:schemeClr val="bg1"/>
                </a:solidFill>
              </a:rPr>
              <a:t> iç</a:t>
            </a:r>
            <a:r>
              <a:rPr lang="fi-FI" sz="2200" dirty="0" smtClean="0">
                <a:solidFill>
                  <a:schemeClr val="bg1"/>
                </a:solidFill>
              </a:rPr>
              <a:t>in 0</a:t>
            </a:r>
            <a:r>
              <a:rPr lang="tr-TR" sz="2200" dirty="0" smtClean="0">
                <a:solidFill>
                  <a:schemeClr val="bg1"/>
                </a:solidFill>
              </a:rPr>
              <a:t>,</a:t>
            </a:r>
            <a:r>
              <a:rPr lang="fi-FI" sz="2200" dirty="0" smtClean="0">
                <a:solidFill>
                  <a:schemeClr val="bg1"/>
                </a:solidFill>
              </a:rPr>
              <a:t>4 </a:t>
            </a:r>
            <a:r>
              <a:rPr lang="tr-TR" sz="2200" dirty="0" smtClean="0">
                <a:solidFill>
                  <a:schemeClr val="bg1"/>
                </a:solidFill>
                <a:cs typeface="Times New Roman" pitchFamily="18" charset="0"/>
              </a:rPr>
              <a:t>m²</a:t>
            </a:r>
            <a:r>
              <a:rPr lang="tr-TR" sz="2200" dirty="0" smtClean="0">
                <a:solidFill>
                  <a:schemeClr val="bg1"/>
                </a:solidFill>
              </a:rPr>
              <a:t> olmak üzere, toplam 1 </a:t>
            </a:r>
            <a:r>
              <a:rPr lang="tr-TR" sz="2200" dirty="0" smtClean="0">
                <a:solidFill>
                  <a:schemeClr val="bg1"/>
                </a:solidFill>
                <a:cs typeface="Times New Roman" pitchFamily="18" charset="0"/>
              </a:rPr>
              <a:t>m² mutfak alanı hesaplanır.</a:t>
            </a:r>
          </a:p>
          <a:p>
            <a:pPr algn="just">
              <a:buNone/>
            </a:pPr>
            <a:endParaRPr lang="tr-TR" sz="22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kumimoji="0" lang="tr-TR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908720"/>
            <a:ext cx="6840760" cy="5147593"/>
          </a:xfrm>
        </p:spPr>
        <p:txBody>
          <a:bodyPr/>
          <a:lstStyle/>
          <a:p>
            <a:pPr algn="ctr">
              <a:buNone/>
            </a:pPr>
            <a:r>
              <a:rPr lang="tr-TR" dirty="0" smtClean="0">
                <a:solidFill>
                  <a:srgbClr val="0066FF"/>
                </a:solidFill>
              </a:rPr>
              <a:t>Yemekhane alan hesabı;    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>
                <a:solidFill>
                  <a:srgbClr val="000000"/>
                </a:solidFill>
              </a:rPr>
              <a:t> Bir seferde yemek yiyen kişi sayı ile sandalye başına düşen alan (</a:t>
            </a:r>
            <a:r>
              <a:rPr lang="tr-TR" dirty="0" smtClean="0">
                <a:solidFill>
                  <a:srgbClr val="000000"/>
                </a:solidFill>
                <a:cs typeface="Times New Roman" pitchFamily="18" charset="0"/>
              </a:rPr>
              <a:t>m²</a:t>
            </a:r>
            <a:r>
              <a:rPr lang="tr-TR" dirty="0" smtClean="0">
                <a:solidFill>
                  <a:srgbClr val="000000"/>
                </a:solidFill>
              </a:rPr>
              <a:t> cinsinden) çarpılarak yapılır.</a:t>
            </a:r>
            <a:endParaRPr lang="tr-T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effectLst/>
              </a:rPr>
              <a:t> </a:t>
            </a:r>
            <a:r>
              <a:rPr lang="tr-TR" sz="4000" b="1" dirty="0" smtClean="0">
                <a:effectLst/>
              </a:rPr>
              <a:t>MUTFAK BÖLÜMLERİ</a:t>
            </a: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63688" y="1772816"/>
            <a:ext cx="5760640" cy="3672408"/>
          </a:xfrm>
        </p:spPr>
        <p:txBody>
          <a:bodyPr/>
          <a:lstStyle/>
          <a:p>
            <a:pPr marL="0" indent="0" algn="just">
              <a:buNone/>
            </a:pPr>
            <a:r>
              <a:rPr lang="tr-TR" sz="3000" dirty="0" smtClean="0"/>
              <a:t>Toplam mutfak alanı     belirlendikten sonra;</a:t>
            </a:r>
          </a:p>
          <a:p>
            <a:pPr algn="just"/>
            <a:r>
              <a:rPr lang="tr-TR" sz="3000" dirty="0" smtClean="0"/>
              <a:t>İş akışı doğrultusunda</a:t>
            </a:r>
          </a:p>
          <a:p>
            <a:pPr algn="just">
              <a:buNone/>
            </a:pPr>
            <a:r>
              <a:rPr lang="tr-TR" sz="3000" dirty="0" smtClean="0"/>
              <a:t>mutfak bölümlerine ayrılacak</a:t>
            </a:r>
          </a:p>
          <a:p>
            <a:pPr algn="just">
              <a:buNone/>
            </a:pPr>
            <a:r>
              <a:rPr lang="tr-TR" sz="3000" dirty="0" smtClean="0"/>
              <a:t>alanlar hesaplanır ve</a:t>
            </a:r>
          </a:p>
          <a:p>
            <a:pPr algn="just">
              <a:buNone/>
            </a:pPr>
            <a:r>
              <a:rPr lang="tr-TR" sz="3000" dirty="0" smtClean="0"/>
              <a:t>mutfağın planlanması yapılır.</a:t>
            </a:r>
            <a:endParaRPr lang="tr-TR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 </a:t>
            </a:r>
            <a:br>
              <a:rPr lang="tr-TR" sz="4000" dirty="0" smtClean="0">
                <a:solidFill>
                  <a:srgbClr val="0070C0"/>
                </a:solidFill>
                <a:effectLst/>
                <a:latin typeface="Comic Sans MS" pitchFamily="66" charset="0"/>
              </a:rPr>
            </a:br>
            <a:r>
              <a:rPr lang="tr-TR" sz="4000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     </a:t>
            </a:r>
            <a:r>
              <a:rPr lang="tr-TR" sz="3600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TBS’ de mutfak için ayrılan toplam alanın bölümlere göre dağılımı </a:t>
            </a:r>
            <a:endParaRPr lang="tr-TR" sz="36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BÖLÜM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ALAN %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Satın alma –kalite kontrol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Kuru depo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Günlük</a:t>
                      </a:r>
                      <a:r>
                        <a:rPr lang="tr-TR" sz="2000" baseline="0" dirty="0" smtClean="0"/>
                        <a:t> depo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Soğuk depo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Sebze hazırlama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Et hazırlama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Pasta hazırlama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Pişirme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15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Servis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Yönetici odaları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Personel için alan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</a:t>
                      </a:r>
                      <a:endParaRPr lang="tr-TR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effectLst/>
              </a:rPr>
              <a:t>Mutfaklar yapılan işlerin</a:t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organizasyonuna göre de;</a:t>
            </a:r>
            <a:endParaRPr lang="tr-TR" sz="36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600200"/>
            <a:ext cx="6984776" cy="4456113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1. Hazırlık ve bitiş aşamaları ayrı olan mutfaklar,</a:t>
            </a:r>
          </a:p>
          <a:p>
            <a:pPr algn="just">
              <a:buNone/>
            </a:pPr>
            <a:r>
              <a:rPr lang="tr-TR" dirty="0" smtClean="0"/>
              <a:t>2. Hazırlık ve bitiş aşamaları ortak olan mutfaklar </a:t>
            </a:r>
          </a:p>
          <a:p>
            <a:pPr algn="just">
              <a:buNone/>
            </a:pPr>
            <a:r>
              <a:rPr lang="tr-TR" dirty="0" smtClean="0"/>
              <a:t>      şeklinde planlanabilir.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solidFill>
                  <a:srgbClr val="0070C0"/>
                </a:solidFill>
                <a:effectLst/>
              </a:rPr>
              <a:t>      Mutfak </a:t>
            </a:r>
            <a:r>
              <a:rPr lang="tr-TR" sz="2800" dirty="0">
                <a:solidFill>
                  <a:srgbClr val="0070C0"/>
                </a:solidFill>
                <a:effectLst/>
              </a:rPr>
              <a:t>Bölümleri ve </a:t>
            </a:r>
            <a:r>
              <a:rPr lang="tr-TR" sz="2800" dirty="0" smtClean="0">
                <a:solidFill>
                  <a:srgbClr val="0070C0"/>
                </a:solidFill>
                <a:effectLst/>
              </a:rPr>
              <a:t>Kullanılan Bazı Araç-gereçler</a:t>
            </a:r>
            <a:r>
              <a:rPr lang="tr-TR" sz="2800" b="1" dirty="0">
                <a:solidFill>
                  <a:srgbClr val="0070C0"/>
                </a:solidFill>
              </a:rPr>
              <a:t/>
            </a:r>
            <a:br>
              <a:rPr lang="tr-TR" sz="2800" b="1" dirty="0">
                <a:solidFill>
                  <a:srgbClr val="0070C0"/>
                </a:solidFill>
              </a:rPr>
            </a:br>
            <a:endParaRPr lang="tr-TR" sz="2800" b="1" dirty="0">
              <a:solidFill>
                <a:srgbClr val="0070C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1125538"/>
            <a:ext cx="6696744" cy="49307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tr-TR" sz="2400" b="1" i="1" u="sng" dirty="0" smtClean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Bir mutfakta hangi malzemelere ihtiyaç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duyulduğunu </a:t>
            </a:r>
            <a:r>
              <a:rPr lang="tr-TR" sz="2400" b="1" i="1" u="sng" dirty="0" smtClean="0">
                <a:solidFill>
                  <a:srgbClr val="000000"/>
                </a:solidFill>
              </a:rPr>
              <a:t>menünün türü, üretilecek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b="1" i="1" u="sng" dirty="0" smtClean="0">
                <a:solidFill>
                  <a:srgbClr val="000000"/>
                </a:solidFill>
              </a:rPr>
              <a:t>yemeğin miktarı</a:t>
            </a:r>
            <a:r>
              <a:rPr lang="tr-TR" sz="2400" u="sng" dirty="0" smtClean="0">
                <a:solidFill>
                  <a:srgbClr val="000000"/>
                </a:solidFill>
              </a:rPr>
              <a:t> </a:t>
            </a:r>
            <a:r>
              <a:rPr lang="tr-TR" sz="2400" dirty="0" smtClean="0">
                <a:solidFill>
                  <a:srgbClr val="000000"/>
                </a:solidFill>
              </a:rPr>
              <a:t>belirler.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tr-TR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tr-TR" sz="1800" b="1" i="1" u="sng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tr-TR" sz="2800" b="1" dirty="0" smtClean="0">
                <a:solidFill>
                  <a:srgbClr val="0070C0"/>
                </a:solidFill>
              </a:rPr>
              <a:t>A.Satın </a:t>
            </a:r>
            <a:r>
              <a:rPr lang="tr-TR" sz="2800" b="1" dirty="0">
                <a:solidFill>
                  <a:srgbClr val="0070C0"/>
                </a:solidFill>
              </a:rPr>
              <a:t>Alma ve Kontrol </a:t>
            </a:r>
            <a:r>
              <a:rPr lang="tr-TR" sz="2800" b="1" dirty="0" smtClean="0">
                <a:solidFill>
                  <a:srgbClr val="0070C0"/>
                </a:solidFill>
              </a:rPr>
              <a:t>Bölümü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Personel </a:t>
            </a:r>
            <a:r>
              <a:rPr lang="tr-TR" sz="2800" dirty="0">
                <a:solidFill>
                  <a:srgbClr val="000000"/>
                </a:solidFill>
              </a:rPr>
              <a:t>girişinden, </a:t>
            </a:r>
            <a:r>
              <a:rPr lang="tr-TR" sz="2800" dirty="0" smtClean="0">
                <a:solidFill>
                  <a:srgbClr val="000000"/>
                </a:solidFill>
              </a:rPr>
              <a:t>yiyecek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hazırlama </a:t>
            </a:r>
            <a:r>
              <a:rPr lang="tr-TR" sz="2800" dirty="0">
                <a:solidFill>
                  <a:srgbClr val="000000"/>
                </a:solidFill>
              </a:rPr>
              <a:t>ve </a:t>
            </a:r>
            <a:r>
              <a:rPr lang="tr-TR" sz="2800" dirty="0" smtClean="0">
                <a:solidFill>
                  <a:srgbClr val="000000"/>
                </a:solidFill>
              </a:rPr>
              <a:t>pişirme alanından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tr-TR" sz="2800" dirty="0" smtClean="0"/>
              <a:t>geçmeyecek </a:t>
            </a:r>
            <a:r>
              <a:rPr lang="tr-TR" sz="2800" dirty="0"/>
              <a:t>şekilde ayrı olmalıdır</a:t>
            </a:r>
            <a:r>
              <a:rPr lang="tr-TR" sz="2800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tr-TR" sz="28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tr-TR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763688" y="620688"/>
            <a:ext cx="6840760" cy="597696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Bölümde bulunması gereken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araç –gereçler;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tr-TR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kantar, terazi vb.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Malzeme dolabı,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Bıçak, kaşık, çatal vb.,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Numune çubuğu,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Kutu açacakları,</a:t>
            </a:r>
          </a:p>
          <a:p>
            <a:pPr algn="just">
              <a:lnSpc>
                <a:spcPct val="80000"/>
              </a:lnSpc>
            </a:pPr>
            <a:r>
              <a:rPr lang="tr-TR" sz="2400" dirty="0" err="1" smtClean="0">
                <a:solidFill>
                  <a:srgbClr val="000000"/>
                </a:solidFill>
              </a:rPr>
              <a:t>Probetermometre</a:t>
            </a:r>
            <a:endParaRPr lang="tr-TR" sz="2400" dirty="0" smtClean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Yumurta kontrol aracı (ışıklı kutu),</a:t>
            </a:r>
          </a:p>
          <a:p>
            <a:pPr algn="just">
              <a:lnSpc>
                <a:spcPct val="80000"/>
              </a:lnSpc>
            </a:pPr>
            <a:r>
              <a:rPr lang="tr-TR" sz="2400" dirty="0" err="1" smtClean="0">
                <a:solidFill>
                  <a:srgbClr val="000000"/>
                </a:solidFill>
              </a:rPr>
              <a:t>Laktodansimetre</a:t>
            </a:r>
            <a:r>
              <a:rPr lang="tr-TR" sz="2400" dirty="0" smtClean="0">
                <a:solidFill>
                  <a:srgbClr val="000000"/>
                </a:solidFill>
              </a:rPr>
              <a:t> vb.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tr-TR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48680"/>
            <a:ext cx="8243887" cy="868958"/>
          </a:xfrm>
        </p:spPr>
        <p:txBody>
          <a:bodyPr/>
          <a:lstStyle/>
          <a:p>
            <a:r>
              <a:rPr lang="tr-TR" sz="3600" b="1" dirty="0">
                <a:solidFill>
                  <a:srgbClr val="0070C0"/>
                </a:solidFill>
                <a:effectLst/>
              </a:rPr>
              <a:t>B.Depolama </a:t>
            </a:r>
            <a:r>
              <a:rPr lang="tr-TR" sz="3600" b="1" dirty="0" smtClean="0">
                <a:solidFill>
                  <a:srgbClr val="0070C0"/>
                </a:solidFill>
                <a:effectLst/>
              </a:rPr>
              <a:t>Bölümü</a:t>
            </a:r>
            <a:endParaRPr lang="tr-TR" sz="3600" b="1" dirty="0">
              <a:solidFill>
                <a:srgbClr val="0070C0"/>
              </a:solidFill>
              <a:effectLst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1600200"/>
            <a:ext cx="7200800" cy="4456113"/>
          </a:xfrm>
        </p:spPr>
        <p:txBody>
          <a:bodyPr/>
          <a:lstStyle/>
          <a:p>
            <a:pPr>
              <a:buFontTx/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                </a:t>
            </a:r>
            <a:endParaRPr lang="tr-TR" sz="2800" b="1" dirty="0" smtClean="0">
              <a:solidFill>
                <a:srgbClr val="000000"/>
              </a:solidFill>
            </a:endParaRPr>
          </a:p>
          <a:p>
            <a:pPr algn="just"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  </a:t>
            </a:r>
            <a:endParaRPr lang="tr-TR" sz="2800" b="1" dirty="0" smtClean="0">
              <a:solidFill>
                <a:srgbClr val="000000"/>
              </a:solidFill>
            </a:endParaRPr>
          </a:p>
          <a:p>
            <a:pPr algn="just">
              <a:buFontTx/>
              <a:buNone/>
            </a:pPr>
            <a:endParaRPr lang="tr-TR" sz="2800" b="1" dirty="0">
              <a:solidFill>
                <a:srgbClr val="000000"/>
              </a:solidFill>
            </a:endParaRPr>
          </a:p>
          <a:p>
            <a:pPr algn="just">
              <a:buNone/>
            </a:pPr>
            <a:endParaRPr lang="tr-TR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1397000"/>
          <a:ext cx="68644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107505" y="4509120"/>
            <a:ext cx="2348880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692696"/>
            <a:ext cx="6696744" cy="529059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tr-TR" sz="2400" b="1" dirty="0">
                <a:solidFill>
                  <a:srgbClr val="0066FF"/>
                </a:solidFill>
              </a:rPr>
              <a:t>C.Hazırlama </a:t>
            </a:r>
            <a:r>
              <a:rPr lang="tr-TR" sz="2400" b="1" dirty="0" smtClean="0">
                <a:solidFill>
                  <a:srgbClr val="0066FF"/>
                </a:solidFill>
              </a:rPr>
              <a:t>Bölümü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tr-TR" sz="2400" b="1" dirty="0" smtClean="0">
              <a:solidFill>
                <a:srgbClr val="0066FF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   Satın </a:t>
            </a:r>
            <a:r>
              <a:rPr lang="tr-TR" sz="2400" dirty="0">
                <a:solidFill>
                  <a:srgbClr val="000000"/>
                </a:solidFill>
              </a:rPr>
              <a:t>alınan yiyeceklerin pişirilmeye hazır hale getirildiği bölümlerdir.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tr-TR" sz="2400" b="1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>
                <a:solidFill>
                  <a:srgbClr val="0066FF"/>
                </a:solidFill>
              </a:rPr>
              <a:t>1.Et hazırlama </a:t>
            </a:r>
            <a:r>
              <a:rPr lang="tr-TR" sz="2400" dirty="0" smtClean="0">
                <a:solidFill>
                  <a:srgbClr val="0066FF"/>
                </a:solidFill>
              </a:rPr>
              <a:t>bölümü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 smtClean="0">
                <a:solidFill>
                  <a:srgbClr val="0066FF"/>
                </a:solidFill>
              </a:rPr>
              <a:t>2.Sebze </a:t>
            </a:r>
            <a:r>
              <a:rPr lang="tr-TR" sz="2400" dirty="0">
                <a:solidFill>
                  <a:srgbClr val="0066FF"/>
                </a:solidFill>
              </a:rPr>
              <a:t>hazırlama bölümü </a:t>
            </a:r>
            <a:endParaRPr lang="tr-TR" sz="2400" dirty="0" smtClean="0">
              <a:solidFill>
                <a:srgbClr val="0066FF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sz="2400" dirty="0">
                <a:solidFill>
                  <a:srgbClr val="0066FF"/>
                </a:solidFill>
              </a:rPr>
              <a:t>3.Hamur/ pasta/ tatlı </a:t>
            </a:r>
            <a:r>
              <a:rPr lang="tr-TR" sz="2400" dirty="0" smtClean="0">
                <a:solidFill>
                  <a:srgbClr val="0066FF"/>
                </a:solidFill>
              </a:rPr>
              <a:t>hazırlama bölümü </a:t>
            </a:r>
            <a:endParaRPr lang="tr-TR" sz="2400" dirty="0">
              <a:solidFill>
                <a:srgbClr val="0066FF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tr-TR" sz="24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124744"/>
            <a:ext cx="8208912" cy="3024336"/>
          </a:xfrm>
        </p:spPr>
        <p:txBody>
          <a:bodyPr/>
          <a:lstStyle/>
          <a:p>
            <a:pPr algn="ctr">
              <a:lnSpc>
                <a:spcPct val="80000"/>
              </a:lnSpc>
              <a:buNone/>
            </a:pPr>
            <a:r>
              <a:rPr lang="tr-TR" sz="2800" b="1" dirty="0">
                <a:solidFill>
                  <a:srgbClr val="0066FF"/>
                </a:solidFill>
              </a:rPr>
              <a:t>D.Pişirme </a:t>
            </a:r>
            <a:r>
              <a:rPr lang="tr-TR" sz="2800" b="1" dirty="0" smtClean="0">
                <a:solidFill>
                  <a:srgbClr val="0066FF"/>
                </a:solidFill>
              </a:rPr>
              <a:t>Bölümü</a:t>
            </a:r>
          </a:p>
          <a:p>
            <a:pPr algn="ctr">
              <a:lnSpc>
                <a:spcPct val="80000"/>
              </a:lnSpc>
              <a:buNone/>
            </a:pPr>
            <a:r>
              <a:rPr lang="tr-TR" sz="2800" b="1" dirty="0" smtClean="0">
                <a:solidFill>
                  <a:srgbClr val="0066FF"/>
                </a:solidFill>
              </a:rPr>
              <a:t>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Yemeklerin </a:t>
            </a:r>
            <a:r>
              <a:rPr lang="tr-TR" sz="2800" dirty="0">
                <a:solidFill>
                  <a:srgbClr val="000000"/>
                </a:solidFill>
              </a:rPr>
              <a:t>pişirilerek servise hazır </a:t>
            </a:r>
            <a:r>
              <a:rPr lang="tr-TR" sz="2800" dirty="0" smtClean="0">
                <a:solidFill>
                  <a:srgbClr val="000000"/>
                </a:solidFill>
              </a:rPr>
              <a:t>hale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getirildiği </a:t>
            </a:r>
            <a:r>
              <a:rPr lang="tr-TR" sz="2800" dirty="0">
                <a:solidFill>
                  <a:srgbClr val="000000"/>
                </a:solidFill>
              </a:rPr>
              <a:t>bölümdür. </a:t>
            </a:r>
            <a:r>
              <a:rPr lang="tr-TR" sz="2800" dirty="0"/>
              <a:t>hazırlama </a:t>
            </a:r>
            <a:r>
              <a:rPr lang="tr-TR" sz="2800" dirty="0" smtClean="0"/>
              <a:t>bölümü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800" dirty="0" smtClean="0"/>
              <a:t>ile </a:t>
            </a:r>
            <a:r>
              <a:rPr lang="tr-TR" sz="2800" dirty="0"/>
              <a:t>servis alanı arasında olmalıdır. </a:t>
            </a:r>
          </a:p>
        </p:txBody>
      </p:sp>
      <p:pic>
        <p:nvPicPr>
          <p:cNvPr id="4" name="Picture 2" descr="C:\Users\pc\Desktop\Images\Fotoğraf-00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17032"/>
            <a:ext cx="4499992" cy="31409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1340767"/>
            <a:ext cx="6624736" cy="471554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70C0"/>
                </a:solidFill>
              </a:rPr>
              <a:t>   Toplu beslenme yapılan kuruluşlarda mutfak </a:t>
            </a:r>
            <a:r>
              <a:rPr lang="tr-TR" dirty="0">
                <a:solidFill>
                  <a:srgbClr val="0070C0"/>
                </a:solidFill>
              </a:rPr>
              <a:t>ve yemekhane planlaması,</a:t>
            </a:r>
          </a:p>
          <a:p>
            <a:pPr marL="0" indent="0" algn="just">
              <a:buFontTx/>
              <a:buNone/>
            </a:pP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</a:rPr>
              <a:t>   İşlerin </a:t>
            </a:r>
            <a:r>
              <a:rPr lang="tr-TR" dirty="0">
                <a:solidFill>
                  <a:srgbClr val="000000"/>
                </a:solidFill>
              </a:rPr>
              <a:t>beklenen kalite ve </a:t>
            </a:r>
            <a:r>
              <a:rPr lang="tr-TR" dirty="0" smtClean="0">
                <a:solidFill>
                  <a:srgbClr val="000000"/>
                </a:solidFill>
              </a:rPr>
              <a:t>hızda yürütülmesinde </a:t>
            </a:r>
            <a:r>
              <a:rPr lang="tr-TR" dirty="0">
                <a:solidFill>
                  <a:srgbClr val="000000"/>
                </a:solidFill>
              </a:rPr>
              <a:t>büyük önem taşır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</a:p>
          <a:p>
            <a:pPr algn="just">
              <a:buFontTx/>
              <a:buNone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FontTx/>
              <a:buNone/>
            </a:pPr>
            <a:r>
              <a:rPr lang="tr-TR" dirty="0" smtClean="0">
                <a:solidFill>
                  <a:srgbClr val="000000"/>
                </a:solidFill>
              </a:rPr>
              <a:t>   </a:t>
            </a:r>
            <a:endParaRPr lang="tr-T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704856" cy="511242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tr-TR" sz="2800" b="1" dirty="0">
                <a:solidFill>
                  <a:srgbClr val="0066FF"/>
                </a:solidFill>
              </a:rPr>
              <a:t>E.Kazan Bulaşıkhanesi </a:t>
            </a:r>
            <a:r>
              <a:rPr lang="tr-TR" sz="2800" b="1" dirty="0" smtClean="0">
                <a:solidFill>
                  <a:srgbClr val="0066FF"/>
                </a:solidFill>
              </a:rPr>
              <a:t>Bölümü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tr-TR" sz="2800" b="1" dirty="0">
              <a:solidFill>
                <a:srgbClr val="0066FF"/>
              </a:solidFill>
            </a:endParaRP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sz="2400" dirty="0"/>
              <a:t>P</a:t>
            </a:r>
            <a:r>
              <a:rPr lang="tr-TR" sz="2400" dirty="0" smtClean="0"/>
              <a:t>işirme </a:t>
            </a:r>
            <a:r>
              <a:rPr lang="tr-TR" sz="2400" dirty="0"/>
              <a:t>bölümüne yakın bir </a:t>
            </a:r>
            <a:r>
              <a:rPr lang="tr-TR" sz="2400" dirty="0" smtClean="0"/>
              <a:t>yerde olmalıdır</a:t>
            </a:r>
            <a:r>
              <a:rPr lang="tr-TR" sz="2400" dirty="0" smtClean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Bulaşık </a:t>
            </a:r>
            <a:r>
              <a:rPr lang="tr-TR" sz="2400" dirty="0">
                <a:solidFill>
                  <a:srgbClr val="000000"/>
                </a:solidFill>
              </a:rPr>
              <a:t>yıkama </a:t>
            </a:r>
            <a:r>
              <a:rPr lang="tr-TR" sz="2400" dirty="0" smtClean="0">
                <a:solidFill>
                  <a:srgbClr val="000000"/>
                </a:solidFill>
              </a:rPr>
              <a:t>bölümünde </a:t>
            </a:r>
            <a:r>
              <a:rPr lang="tr-TR" sz="2400" dirty="0" smtClean="0">
                <a:solidFill>
                  <a:srgbClr val="000000"/>
                </a:solidFill>
              </a:rPr>
              <a:t>k</a:t>
            </a:r>
            <a:r>
              <a:rPr lang="tr-TR" sz="2400" dirty="0" smtClean="0">
                <a:solidFill>
                  <a:srgbClr val="000000"/>
                </a:solidFill>
              </a:rPr>
              <a:t>azanların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sığabileceği </a:t>
            </a:r>
            <a:r>
              <a:rPr lang="tr-TR" sz="2400" dirty="0">
                <a:solidFill>
                  <a:srgbClr val="000000"/>
                </a:solidFill>
              </a:rPr>
              <a:t>kapasitede </a:t>
            </a:r>
            <a:r>
              <a:rPr lang="tr-TR" sz="2400" dirty="0" smtClean="0">
                <a:solidFill>
                  <a:srgbClr val="000000"/>
                </a:solidFill>
              </a:rPr>
              <a:t>üç gözlü, ızgaralı,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dayanıklı</a:t>
            </a:r>
            <a:r>
              <a:rPr lang="tr-TR" sz="2400" dirty="0">
                <a:solidFill>
                  <a:srgbClr val="000000"/>
                </a:solidFill>
              </a:rPr>
              <a:t>, </a:t>
            </a:r>
            <a:r>
              <a:rPr lang="tr-TR" sz="2400" dirty="0" smtClean="0">
                <a:solidFill>
                  <a:srgbClr val="000000"/>
                </a:solidFill>
              </a:rPr>
              <a:t>paslanmaz metalden </a:t>
            </a:r>
            <a:r>
              <a:rPr lang="tr-TR" sz="2400" dirty="0" smtClean="0">
                <a:solidFill>
                  <a:srgbClr val="000000"/>
                </a:solidFill>
              </a:rPr>
              <a:t>bulaşık </a:t>
            </a:r>
            <a:r>
              <a:rPr lang="tr-TR" sz="2400" dirty="0" smtClean="0">
                <a:solidFill>
                  <a:srgbClr val="000000"/>
                </a:solidFill>
              </a:rPr>
              <a:t>yıkama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tr-TR" sz="2400" dirty="0" smtClean="0">
                <a:solidFill>
                  <a:srgbClr val="000000"/>
                </a:solidFill>
              </a:rPr>
              <a:t>Hazneleri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tr-TR" sz="2400" dirty="0" smtClean="0">
                <a:solidFill>
                  <a:srgbClr val="000000"/>
                </a:solidFill>
              </a:rPr>
              <a:t>bulunmalıdır</a:t>
            </a:r>
            <a:r>
              <a:rPr lang="tr-TR" sz="2400" dirty="0">
                <a:solidFill>
                  <a:srgbClr val="000000"/>
                </a:solidFill>
              </a:rPr>
              <a:t>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44208" y="4941168"/>
            <a:ext cx="2476191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907704" y="476251"/>
            <a:ext cx="6336704" cy="5112990"/>
          </a:xfrm>
        </p:spPr>
        <p:txBody>
          <a:bodyPr/>
          <a:lstStyle/>
          <a:p>
            <a:pPr algn="ctr">
              <a:buNone/>
            </a:pPr>
            <a:r>
              <a:rPr lang="tr-TR" b="1" dirty="0">
                <a:solidFill>
                  <a:srgbClr val="0066FF"/>
                </a:solidFill>
              </a:rPr>
              <a:t>F.Servis </a:t>
            </a:r>
            <a:r>
              <a:rPr lang="tr-TR" b="1" dirty="0" smtClean="0">
                <a:solidFill>
                  <a:srgbClr val="0066FF"/>
                </a:solidFill>
              </a:rPr>
              <a:t>Bölümü</a:t>
            </a:r>
          </a:p>
          <a:p>
            <a:pPr algn="just"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Pişen </a:t>
            </a:r>
            <a:r>
              <a:rPr lang="tr-TR" sz="3000" dirty="0">
                <a:solidFill>
                  <a:srgbClr val="000000"/>
                </a:solidFill>
              </a:rPr>
              <a:t>yemeklerin </a:t>
            </a:r>
            <a:r>
              <a:rPr lang="tr-TR" sz="3000" dirty="0" smtClean="0">
                <a:solidFill>
                  <a:srgbClr val="000000"/>
                </a:solidFill>
              </a:rPr>
              <a:t>servis</a:t>
            </a:r>
          </a:p>
          <a:p>
            <a:pPr marL="0" indent="0" algn="just"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edildiği bölümdür. </a:t>
            </a:r>
            <a:endParaRPr lang="tr-TR" sz="3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Servis </a:t>
            </a:r>
            <a:r>
              <a:rPr lang="tr-TR" sz="3000" dirty="0">
                <a:solidFill>
                  <a:srgbClr val="000000"/>
                </a:solidFill>
              </a:rPr>
              <a:t>alanı; pişirme alanının </a:t>
            </a:r>
            <a:r>
              <a:rPr lang="tr-TR" sz="3000" dirty="0" smtClean="0">
                <a:solidFill>
                  <a:srgbClr val="000000"/>
                </a:solidFill>
              </a:rPr>
              <a:t>bir ucunda </a:t>
            </a:r>
            <a:r>
              <a:rPr lang="tr-TR" sz="3000" dirty="0">
                <a:solidFill>
                  <a:srgbClr val="000000"/>
                </a:solidFill>
              </a:rPr>
              <a:t>bulunur. </a:t>
            </a:r>
            <a:endParaRPr lang="tr-TR" sz="3000" dirty="0" smtClean="0">
              <a:solidFill>
                <a:srgbClr val="000000"/>
              </a:solidFill>
            </a:endParaRPr>
          </a:p>
          <a:p>
            <a:pPr algn="just">
              <a:buFontTx/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Sıcak </a:t>
            </a:r>
            <a:r>
              <a:rPr lang="tr-TR" sz="3000" dirty="0">
                <a:solidFill>
                  <a:srgbClr val="000000"/>
                </a:solidFill>
              </a:rPr>
              <a:t>– soğuk </a:t>
            </a:r>
            <a:r>
              <a:rPr lang="tr-TR" sz="3000" dirty="0" smtClean="0">
                <a:solidFill>
                  <a:srgbClr val="000000"/>
                </a:solidFill>
              </a:rPr>
              <a:t>servis bankoları</a:t>
            </a:r>
          </a:p>
          <a:p>
            <a:pPr algn="just">
              <a:buFontTx/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bulunur.</a:t>
            </a:r>
            <a:endParaRPr lang="tr-TR" sz="3000" dirty="0">
              <a:solidFill>
                <a:srgbClr val="000000"/>
              </a:solidFill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149080"/>
            <a:ext cx="5508104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2348880"/>
            <a:ext cx="6768752" cy="4320208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b="1" dirty="0" smtClean="0">
                <a:solidFill>
                  <a:srgbClr val="0066FF"/>
                </a:solidFill>
              </a:rPr>
              <a:t>G. Yemekhane</a:t>
            </a:r>
            <a:r>
              <a:rPr lang="tr-TR" b="1" dirty="0" smtClean="0">
                <a:solidFill>
                  <a:srgbClr val="000000"/>
                </a:solidFill>
              </a:rPr>
              <a:t> </a:t>
            </a:r>
            <a:endParaRPr lang="tr-TR" b="1" dirty="0">
              <a:solidFill>
                <a:srgbClr val="000000"/>
              </a:solidFill>
            </a:endParaRPr>
          </a:p>
          <a:p>
            <a:pPr algn="just">
              <a:buFontTx/>
              <a:buNone/>
            </a:pPr>
            <a:r>
              <a:rPr lang="tr-TR" sz="2800" dirty="0">
                <a:solidFill>
                  <a:srgbClr val="000000"/>
                </a:solidFill>
              </a:rPr>
              <a:t>Yemek servisinin yapıldığı bölümdür. </a:t>
            </a:r>
          </a:p>
          <a:p>
            <a:pPr algn="just">
              <a:buFontTx/>
              <a:buNone/>
            </a:pPr>
            <a:r>
              <a:rPr lang="tr-TR" sz="2800" dirty="0">
                <a:solidFill>
                  <a:srgbClr val="000000"/>
                </a:solidFill>
              </a:rPr>
              <a:t>Genellikle mutfağa yakın planlanır. </a:t>
            </a:r>
          </a:p>
          <a:p>
            <a:pPr algn="just">
              <a:buFontTx/>
              <a:buNone/>
            </a:pPr>
            <a:r>
              <a:rPr lang="tr-TR" sz="2800" dirty="0">
                <a:solidFill>
                  <a:srgbClr val="000000"/>
                </a:solidFill>
              </a:rPr>
              <a:t>Mutfak uzaksa bağlantılı </a:t>
            </a:r>
            <a:r>
              <a:rPr lang="tr-TR" sz="2800" dirty="0" smtClean="0">
                <a:solidFill>
                  <a:srgbClr val="000000"/>
                </a:solidFill>
              </a:rPr>
              <a:t>asansörler</a:t>
            </a:r>
          </a:p>
          <a:p>
            <a:pPr algn="just">
              <a:buFontTx/>
              <a:buNone/>
            </a:pPr>
            <a:r>
              <a:rPr lang="tr-TR" sz="2800" dirty="0">
                <a:solidFill>
                  <a:srgbClr val="000000"/>
                </a:solidFill>
              </a:rPr>
              <a:t>v</a:t>
            </a:r>
            <a:r>
              <a:rPr lang="tr-TR" sz="2800" dirty="0" smtClean="0">
                <a:solidFill>
                  <a:srgbClr val="000000"/>
                </a:solidFill>
              </a:rPr>
              <a:t>eya </a:t>
            </a:r>
            <a:r>
              <a:rPr lang="tr-TR" sz="2800" dirty="0" smtClean="0">
                <a:solidFill>
                  <a:srgbClr val="000000"/>
                </a:solidFill>
              </a:rPr>
              <a:t>sıcak-soğuk </a:t>
            </a:r>
            <a:r>
              <a:rPr lang="tr-TR" sz="2800" dirty="0">
                <a:solidFill>
                  <a:srgbClr val="000000"/>
                </a:solidFill>
              </a:rPr>
              <a:t>yemek </a:t>
            </a:r>
            <a:r>
              <a:rPr lang="tr-TR" sz="2800" dirty="0" smtClean="0">
                <a:solidFill>
                  <a:srgbClr val="000000"/>
                </a:solidFill>
              </a:rPr>
              <a:t>taşıma</a:t>
            </a:r>
          </a:p>
          <a:p>
            <a:pPr algn="just">
              <a:buFontTx/>
              <a:buNone/>
            </a:pPr>
            <a:r>
              <a:rPr lang="tr-TR" sz="2800" dirty="0">
                <a:solidFill>
                  <a:srgbClr val="000000"/>
                </a:solidFill>
              </a:rPr>
              <a:t>a</a:t>
            </a:r>
            <a:r>
              <a:rPr lang="tr-TR" sz="2800" dirty="0" smtClean="0">
                <a:solidFill>
                  <a:srgbClr val="000000"/>
                </a:solidFill>
              </a:rPr>
              <a:t>raçları </a:t>
            </a:r>
            <a:r>
              <a:rPr lang="tr-TR" sz="2800" dirty="0" smtClean="0">
                <a:solidFill>
                  <a:srgbClr val="000000"/>
                </a:solidFill>
              </a:rPr>
              <a:t>kullanılır</a:t>
            </a:r>
            <a:r>
              <a:rPr lang="tr-TR" sz="2800" dirty="0">
                <a:solidFill>
                  <a:srgbClr val="000000"/>
                </a:solidFill>
              </a:rPr>
              <a:t>.</a:t>
            </a:r>
          </a:p>
          <a:p>
            <a:pPr algn="just">
              <a:buFontTx/>
              <a:buNone/>
            </a:pPr>
            <a:endParaRPr lang="tr-T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43887" cy="1512168"/>
          </a:xfrm>
        </p:spPr>
        <p:txBody>
          <a:bodyPr/>
          <a:lstStyle/>
          <a:p>
            <a:r>
              <a:rPr lang="tr-TR" sz="3200" b="1" dirty="0" smtClean="0">
                <a:solidFill>
                  <a:srgbClr val="0070C0"/>
                </a:solidFill>
                <a:effectLst/>
              </a:rPr>
              <a:t>    Mutfak ve Yemekhane Planlamayı Etkileyen Etmenler</a:t>
            </a:r>
            <a:endParaRPr lang="tr-TR" sz="3200" b="1" dirty="0">
              <a:solidFill>
                <a:srgbClr val="0070C0"/>
              </a:solidFill>
              <a:effectLst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848872" cy="4824536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tr-TR" sz="2400" b="1" i="1" u="sng" dirty="0">
              <a:solidFill>
                <a:srgbClr val="000000"/>
              </a:solidFill>
            </a:endParaRPr>
          </a:p>
          <a:p>
            <a:pPr marL="628650" indent="-628650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Hizmet verilecek kurumun özelliği</a:t>
            </a:r>
            <a:endParaRPr lang="tr-TR" sz="3000" dirty="0">
              <a:solidFill>
                <a:srgbClr val="000000"/>
              </a:solidFill>
            </a:endParaRPr>
          </a:p>
          <a:p>
            <a:pPr marL="628650" indent="-628650">
              <a:lnSpc>
                <a:spcPct val="90000"/>
              </a:lnSpc>
            </a:pPr>
            <a:r>
              <a:rPr lang="tr-TR" sz="3000" dirty="0">
                <a:solidFill>
                  <a:srgbClr val="000000"/>
                </a:solidFill>
              </a:rPr>
              <a:t>Yemek servisi </a:t>
            </a:r>
            <a:r>
              <a:rPr lang="tr-TR" sz="3000" dirty="0" smtClean="0">
                <a:solidFill>
                  <a:srgbClr val="000000"/>
                </a:solidFill>
              </a:rPr>
              <a:t>yapılacak tüketicilerin sayısı</a:t>
            </a:r>
            <a:r>
              <a:rPr lang="tr-TR" sz="3000" dirty="0">
                <a:solidFill>
                  <a:srgbClr val="000000"/>
                </a:solidFill>
              </a:rPr>
              <a:t>,</a:t>
            </a:r>
          </a:p>
          <a:p>
            <a:pPr marL="628650" indent="-628650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Servis </a:t>
            </a:r>
            <a:r>
              <a:rPr lang="tr-TR" sz="3000" dirty="0">
                <a:solidFill>
                  <a:srgbClr val="000000"/>
                </a:solidFill>
              </a:rPr>
              <a:t>saati, </a:t>
            </a:r>
            <a:endParaRPr lang="tr-TR" sz="3000" dirty="0" smtClean="0">
              <a:solidFill>
                <a:srgbClr val="000000"/>
              </a:solidFill>
            </a:endParaRPr>
          </a:p>
          <a:p>
            <a:pPr marL="628650" indent="-628650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Öğün </a:t>
            </a:r>
            <a:r>
              <a:rPr lang="tr-TR" sz="3000" dirty="0">
                <a:solidFill>
                  <a:srgbClr val="000000"/>
                </a:solidFill>
              </a:rPr>
              <a:t>sayısı,</a:t>
            </a:r>
          </a:p>
          <a:p>
            <a:pPr marL="628650" indent="-628650">
              <a:lnSpc>
                <a:spcPct val="90000"/>
              </a:lnSpc>
            </a:pPr>
            <a:r>
              <a:rPr lang="tr-TR" sz="3000" dirty="0">
                <a:solidFill>
                  <a:srgbClr val="000000"/>
                </a:solidFill>
              </a:rPr>
              <a:t>Menünün </a:t>
            </a:r>
            <a:r>
              <a:rPr lang="tr-TR" sz="3000" dirty="0" smtClean="0">
                <a:solidFill>
                  <a:srgbClr val="000000"/>
                </a:solidFill>
              </a:rPr>
              <a:t>şekli</a:t>
            </a:r>
          </a:p>
          <a:p>
            <a:pPr>
              <a:lnSpc>
                <a:spcPct val="90000"/>
              </a:lnSpc>
              <a:buNone/>
            </a:pPr>
            <a:r>
              <a:rPr lang="tr-TR" sz="3000" dirty="0" smtClean="0">
                <a:solidFill>
                  <a:srgbClr val="000000"/>
                </a:solidFill>
              </a:rPr>
              <a:t>       </a:t>
            </a:r>
            <a:endParaRPr lang="tr-T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052736"/>
            <a:ext cx="6840760" cy="5003577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Yiyeceklerin satın alma ve depolama yöntemleri</a:t>
            </a: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Yiyecek üretim sisteminin tipi ve kullanılacak araçlar-gereç sayısı, kapasitesi</a:t>
            </a: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Çalışan personel sayısı (oda, duş, tuvalet vb.)</a:t>
            </a:r>
          </a:p>
          <a:p>
            <a:pPr algn="just">
              <a:lnSpc>
                <a:spcPct val="90000"/>
              </a:lnSpc>
            </a:pPr>
            <a:r>
              <a:rPr lang="tr-TR" sz="3000" dirty="0" smtClean="0">
                <a:solidFill>
                  <a:srgbClr val="000000"/>
                </a:solidFill>
              </a:rPr>
              <a:t>Kurumun TBS’ ye ayırdığı bütçe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456113"/>
          </a:xfrm>
        </p:spPr>
        <p:txBody>
          <a:bodyPr/>
          <a:lstStyle/>
          <a:p>
            <a:r>
              <a:rPr lang="tr-TR" dirty="0" smtClean="0"/>
              <a:t> Mutfak planlanırken daha proje </a:t>
            </a:r>
            <a:r>
              <a:rPr lang="tr-TR" dirty="0"/>
              <a:t>aşamasında </a:t>
            </a:r>
            <a:r>
              <a:rPr lang="tr-TR" dirty="0" smtClean="0"/>
              <a:t>birçok konuya dikkat edilmelidir.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(mutfakta bulunması gereken tüm tesisatlar, çalışma bölümleri </a:t>
            </a:r>
            <a:r>
              <a:rPr lang="tr-TR" dirty="0" err="1" smtClean="0"/>
              <a:t>vb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9428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solidFill>
                  <a:srgbClr val="0070C0"/>
                </a:solidFill>
                <a:effectLst/>
              </a:rPr>
              <a:t>   Mutfak ve Yemekhanenin Binada Konumu</a:t>
            </a:r>
            <a:endParaRPr lang="tr-TR" sz="3200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700808"/>
            <a:ext cx="7560840" cy="4355505"/>
          </a:xfrm>
        </p:spPr>
        <p:txBody>
          <a:bodyPr/>
          <a:lstStyle/>
          <a:p>
            <a:pPr algn="just"/>
            <a:r>
              <a:rPr lang="tr-TR" sz="3000" dirty="0" smtClean="0">
                <a:solidFill>
                  <a:srgbClr val="000000"/>
                </a:solidFill>
              </a:rPr>
              <a:t>Mutfak </a:t>
            </a:r>
            <a:r>
              <a:rPr lang="tr-TR" sz="3000" b="1" i="1" dirty="0" smtClean="0">
                <a:solidFill>
                  <a:srgbClr val="000000"/>
                </a:solidFill>
              </a:rPr>
              <a:t>binanın alt katında, üst katında veya binanın dışında</a:t>
            </a:r>
            <a:r>
              <a:rPr lang="tr-TR" sz="3000" dirty="0" smtClean="0">
                <a:solidFill>
                  <a:srgbClr val="000000"/>
                </a:solidFill>
              </a:rPr>
              <a:t> olabilir.              </a:t>
            </a:r>
            <a:endParaRPr lang="tr-TR" sz="3000" b="1" i="1" u="sng" dirty="0" smtClean="0">
              <a:solidFill>
                <a:srgbClr val="000000"/>
              </a:solidFill>
            </a:endParaRPr>
          </a:p>
          <a:p>
            <a:pPr algn="just"/>
            <a:r>
              <a:rPr lang="tr-TR" sz="3000" dirty="0" smtClean="0">
                <a:solidFill>
                  <a:srgbClr val="000000"/>
                </a:solidFill>
              </a:rPr>
              <a:t>Konumun belirlenmesinde mutfak için gerekli tesisatlar önemli rol oynar.(Su tesisatı; sıcak – soğuk - kirli su; Elektrik tesisatı, Buhar tesisatı,Doğalgaz tesisatı, Çöp tesisatı, Havalandırma tesisatı)</a:t>
            </a:r>
          </a:p>
          <a:p>
            <a:endParaRPr lang="tr-TR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1115616" y="1412776"/>
            <a:ext cx="7715200" cy="3514402"/>
          </a:xfrm>
        </p:spPr>
        <p:txBody>
          <a:bodyPr/>
          <a:lstStyle/>
          <a:p>
            <a:r>
              <a:rPr lang="tr-TR" sz="4000" b="1" i="1" dirty="0" smtClean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 smtClean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 smtClean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 smtClean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 smtClean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 smtClean="0">
                <a:solidFill>
                  <a:srgbClr val="0070C0"/>
                </a:solidFill>
                <a:effectLst/>
              </a:rPr>
              <a:t>   </a:t>
            </a:r>
            <a:br>
              <a:rPr lang="tr-TR" sz="4000" b="1" i="1" dirty="0" smtClean="0">
                <a:solidFill>
                  <a:srgbClr val="0070C0"/>
                </a:solidFill>
                <a:effectLst/>
              </a:rPr>
            </a:br>
            <a:r>
              <a:rPr lang="tr-TR" sz="4000" b="1" i="1" dirty="0">
                <a:solidFill>
                  <a:srgbClr val="0070C0"/>
                </a:solidFill>
                <a:effectLst/>
              </a:rPr>
              <a:t/>
            </a:r>
            <a:br>
              <a:rPr lang="tr-TR" sz="4000" b="1" i="1" dirty="0">
                <a:solidFill>
                  <a:srgbClr val="0070C0"/>
                </a:solidFill>
                <a:effectLst/>
              </a:rPr>
            </a:br>
            <a:r>
              <a:rPr lang="tr-TR" sz="4000" dirty="0" smtClean="0">
                <a:solidFill>
                  <a:srgbClr val="0070C0"/>
                </a:solidFill>
                <a:effectLst/>
              </a:rPr>
              <a:t>Mutfağın binadaki konumuna göre avantaj ve dezavantajları bulunmaktadır.</a:t>
            </a:r>
            <a:endParaRPr lang="tr-TR" sz="4000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442913" y="548680"/>
            <a:ext cx="8243887" cy="868958"/>
          </a:xfrm>
        </p:spPr>
        <p:txBody>
          <a:bodyPr/>
          <a:lstStyle/>
          <a:p>
            <a:r>
              <a:rPr lang="tr-TR" sz="3200" dirty="0" smtClean="0">
                <a:solidFill>
                  <a:srgbClr val="0070C0"/>
                </a:solidFill>
                <a:effectLst/>
              </a:rPr>
              <a:t>   Alan Hesabında Dikkat Edilecekler</a:t>
            </a:r>
            <a:endParaRPr lang="tr-TR" sz="3200" dirty="0">
              <a:solidFill>
                <a:srgbClr val="0070C0"/>
              </a:solidFill>
              <a:effectLst/>
            </a:endParaRPr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1115616" y="1600200"/>
            <a:ext cx="7704856" cy="445611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>
                <a:solidFill>
                  <a:srgbClr val="000000"/>
                </a:solidFill>
              </a:rPr>
              <a:t>Yemek hazırlayan her bir personelin</a:t>
            </a:r>
          </a:p>
          <a:p>
            <a:pPr marL="0" indent="0" algn="just">
              <a:buNone/>
            </a:pPr>
            <a:r>
              <a:rPr lang="tr-TR" sz="2800" dirty="0" smtClean="0">
                <a:solidFill>
                  <a:srgbClr val="000000"/>
                </a:solidFill>
              </a:rPr>
              <a:t>gidiş gelişleri </a:t>
            </a:r>
            <a:endParaRPr lang="tr-TR" sz="2800" dirty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>
                <a:solidFill>
                  <a:srgbClr val="000000"/>
                </a:solidFill>
              </a:rPr>
              <a:t>  Fırın sayısı</a:t>
            </a:r>
            <a:endParaRPr lang="tr-TR" sz="2800" dirty="0" smtClean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>
                <a:solidFill>
                  <a:srgbClr val="000000"/>
                </a:solidFill>
              </a:rPr>
              <a:t>T</a:t>
            </a:r>
            <a:r>
              <a:rPr lang="tr-TR" sz="2800" dirty="0" smtClean="0">
                <a:solidFill>
                  <a:srgbClr val="000000"/>
                </a:solidFill>
              </a:rPr>
              <a:t>ezgahın </a:t>
            </a:r>
            <a:r>
              <a:rPr lang="tr-TR" sz="2800" dirty="0" smtClean="0">
                <a:solidFill>
                  <a:srgbClr val="000000"/>
                </a:solidFill>
              </a:rPr>
              <a:t>karşılıklı </a:t>
            </a:r>
            <a:r>
              <a:rPr lang="tr-TR" sz="2800" dirty="0" smtClean="0">
                <a:solidFill>
                  <a:srgbClr val="000000"/>
                </a:solidFill>
              </a:rPr>
              <a:t>kullanılması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>
                <a:solidFill>
                  <a:srgbClr val="000000"/>
                </a:solidFill>
              </a:rPr>
              <a:t>Tezgahlar arasındaki </a:t>
            </a:r>
            <a:r>
              <a:rPr lang="tr-TR" sz="2800" dirty="0" smtClean="0">
                <a:solidFill>
                  <a:srgbClr val="000000"/>
                </a:solidFill>
              </a:rPr>
              <a:t>uzaklık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>
                <a:solidFill>
                  <a:srgbClr val="000000"/>
                </a:solidFill>
              </a:rPr>
              <a:t>Çalışma masaları ve </a:t>
            </a:r>
            <a:r>
              <a:rPr lang="tr-TR" sz="2800" dirty="0" smtClean="0">
                <a:solidFill>
                  <a:srgbClr val="000000"/>
                </a:solidFill>
              </a:rPr>
              <a:t>araçlar arasındaki </a:t>
            </a:r>
            <a:r>
              <a:rPr lang="tr-TR" sz="2800" dirty="0">
                <a:solidFill>
                  <a:srgbClr val="000000"/>
                </a:solidFill>
              </a:rPr>
              <a:t>uzaklık </a:t>
            </a:r>
            <a:endParaRPr lang="tr-TR" sz="2800" dirty="0" smtClean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>
                <a:solidFill>
                  <a:srgbClr val="000000"/>
                </a:solidFill>
              </a:rPr>
              <a:t>Fırınların önlerindeki </a:t>
            </a:r>
            <a:r>
              <a:rPr lang="tr-TR" sz="2800" dirty="0">
                <a:solidFill>
                  <a:srgbClr val="000000"/>
                </a:solidFill>
              </a:rPr>
              <a:t>boşluk </a:t>
            </a:r>
            <a:endParaRPr lang="tr-TR" sz="2800" dirty="0" smtClean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tr-TR" sz="2800" dirty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tr-TR" sz="2800" dirty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tr-TR" sz="28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124745"/>
            <a:ext cx="7056784" cy="4320480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000000"/>
                </a:solidFill>
              </a:rPr>
              <a:t>Mutfak ve yemekhane için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0000"/>
                </a:solidFill>
              </a:rPr>
              <a:t>ayrılan toplam alan saptanmışsa 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0000"/>
                </a:solidFill>
              </a:rPr>
              <a:t>genellikle yemekhane için %65,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0000"/>
                </a:solidFill>
              </a:rPr>
              <a:t>mutfak için %35 alan ayrılır.</a:t>
            </a:r>
          </a:p>
          <a:p>
            <a:pPr algn="just"/>
            <a:r>
              <a:rPr lang="tr-TR" dirty="0" smtClean="0">
                <a:solidFill>
                  <a:srgbClr val="000000"/>
                </a:solidFill>
              </a:rPr>
              <a:t>Kuruluşun tipine göre bu oran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0000"/>
                </a:solidFill>
              </a:rPr>
              <a:t>bir miktar değişir. </a:t>
            </a:r>
            <a:endParaRPr lang="tr-T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onlar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lonla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Balonlar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lar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lar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</TotalTime>
  <Words>604</Words>
  <Application>Microsoft Office PowerPoint</Application>
  <PresentationFormat>Ekran Gösterisi (4:3)</PresentationFormat>
  <Paragraphs>144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Comic Sans MS</vt:lpstr>
      <vt:lpstr>Times New Roman</vt:lpstr>
      <vt:lpstr>Verdana</vt:lpstr>
      <vt:lpstr>Wingdings</vt:lpstr>
      <vt:lpstr>Balonlar</vt:lpstr>
      <vt:lpstr>TBS’DE MUTFAK VE YEMEKHANE</vt:lpstr>
      <vt:lpstr>PowerPoint Sunusu</vt:lpstr>
      <vt:lpstr>    Mutfak ve Yemekhane Planlamayı Etkileyen Etmenler</vt:lpstr>
      <vt:lpstr>PowerPoint Sunusu</vt:lpstr>
      <vt:lpstr>PowerPoint Sunusu</vt:lpstr>
      <vt:lpstr>   Mutfak ve Yemekhanenin Binada Konumu</vt:lpstr>
      <vt:lpstr>          Mutfağın binadaki konumuna göre avantaj ve dezavantajları bulunmaktadır.</vt:lpstr>
      <vt:lpstr>   Alan Hesabında Dikkat Edilecekler</vt:lpstr>
      <vt:lpstr>PowerPoint Sunusu</vt:lpstr>
      <vt:lpstr>   Toplam alan saptanmamışsa</vt:lpstr>
      <vt:lpstr>PowerPoint Sunusu</vt:lpstr>
      <vt:lpstr> MUTFAK BÖLÜMLERİ</vt:lpstr>
      <vt:lpstr>       TBS’ de mutfak için ayrılan toplam alanın bölümlere göre dağılımı </vt:lpstr>
      <vt:lpstr>Mutfaklar yapılan işlerin organizasyonuna göre de;</vt:lpstr>
      <vt:lpstr>      Mutfak Bölümleri ve Kullanılan Bazı Araç-gereçler </vt:lpstr>
      <vt:lpstr>PowerPoint Sunusu</vt:lpstr>
      <vt:lpstr>B.Depolama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Figen&amp;Ferda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SİSTEMLERİNDE FİZİKİ KOŞULLAR; MUTFAK DİZAYNI ve ARAÇ - GEREÇLER</dc:title>
  <dc:creator>Figen&amp;Ferda</dc:creator>
  <cp:lastModifiedBy>exper</cp:lastModifiedBy>
  <cp:revision>151</cp:revision>
  <dcterms:created xsi:type="dcterms:W3CDTF">2007-07-29T20:27:57Z</dcterms:created>
  <dcterms:modified xsi:type="dcterms:W3CDTF">2017-01-27T12:02:23Z</dcterms:modified>
</cp:coreProperties>
</file>