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307" r:id="rId4"/>
    <p:sldId id="308" r:id="rId5"/>
    <p:sldId id="309" r:id="rId6"/>
    <p:sldId id="310" r:id="rId7"/>
    <p:sldId id="311" r:id="rId8"/>
    <p:sldId id="312" r:id="rId9"/>
    <p:sldId id="314" r:id="rId10"/>
    <p:sldId id="258" r:id="rId11"/>
    <p:sldId id="259" r:id="rId12"/>
    <p:sldId id="263" r:id="rId13"/>
    <p:sldId id="264" r:id="rId14"/>
    <p:sldId id="305" r:id="rId15"/>
    <p:sldId id="267" r:id="rId16"/>
    <p:sldId id="268" r:id="rId17"/>
    <p:sldId id="322" r:id="rId18"/>
    <p:sldId id="323" r:id="rId19"/>
    <p:sldId id="269" r:id="rId20"/>
    <p:sldId id="306" r:id="rId21"/>
    <p:sldId id="273" r:id="rId22"/>
    <p:sldId id="316" r:id="rId23"/>
    <p:sldId id="317" r:id="rId24"/>
    <p:sldId id="318" r:id="rId25"/>
    <p:sldId id="319" r:id="rId26"/>
    <p:sldId id="278" r:id="rId27"/>
    <p:sldId id="279" r:id="rId28"/>
    <p:sldId id="280" r:id="rId29"/>
    <p:sldId id="281" r:id="rId30"/>
    <p:sldId id="282" r:id="rId31"/>
    <p:sldId id="283" r:id="rId32"/>
    <p:sldId id="284" r:id="rId33"/>
    <p:sldId id="285" r:id="rId34"/>
    <p:sldId id="320" r:id="rId35"/>
    <p:sldId id="286" r:id="rId36"/>
    <p:sldId id="287" r:id="rId37"/>
    <p:sldId id="288" r:id="rId38"/>
    <p:sldId id="289" r:id="rId39"/>
    <p:sldId id="290" r:id="rId40"/>
    <p:sldId id="291" r:id="rId41"/>
    <p:sldId id="321" r:id="rId42"/>
    <p:sldId id="292" r:id="rId43"/>
    <p:sldId id="293" r:id="rId44"/>
    <p:sldId id="294" r:id="rId45"/>
    <p:sldId id="295" r:id="rId46"/>
    <p:sldId id="296" r:id="rId47"/>
    <p:sldId id="260" r:id="rId48"/>
    <p:sldId id="304" r:id="rId49"/>
    <p:sldId id="261" r:id="rId50"/>
  </p:sldIdLst>
  <p:sldSz cx="9144000" cy="6858000" type="screen4x3"/>
  <p:notesSz cx="6858000" cy="9144000"/>
  <p:defaultTextStyle>
    <a:defPPr>
      <a:defRPr lang="tr-TR"/>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4" d="100"/>
          <a:sy n="64" d="100"/>
        </p:scale>
        <p:origin x="-150" y="1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5964"/>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lvl1pPr>
              <a:defRPr/>
            </a:lvl1pPr>
          </a:lstStyle>
          <a:p>
            <a:pPr>
              <a:defRPr/>
            </a:pPr>
            <a:fld id="{3DF39603-9678-48F6-8DEB-9DF0399461AE}" type="datetimeFigureOut">
              <a:rPr lang="tr-TR"/>
              <a:pPr>
                <a:defRPr/>
              </a:pPr>
              <a:t>28/08/2018</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fld id="{F625499E-0969-4200-BAAA-1719A6692FA0}" type="slidenum">
              <a:rPr lang="tr-TR" altLang="tr-TR"/>
              <a:pPr/>
              <a:t>‹#›</a:t>
            </a:fld>
            <a:endParaRPr lang="tr-TR" altLang="tr-TR"/>
          </a:p>
        </p:txBody>
      </p:sp>
    </p:spTree>
    <p:extLst>
      <p:ext uri="{BB962C8B-B14F-4D97-AF65-F5344CB8AC3E}">
        <p14:creationId xmlns:p14="http://schemas.microsoft.com/office/powerpoint/2010/main" val="30371831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pPr>
              <a:defRPr/>
            </a:pPr>
            <a:fld id="{27E4F644-3C7A-421F-93FC-E36C78D47874}" type="datetimeFigureOut">
              <a:rPr lang="tr-TR"/>
              <a:pPr>
                <a:defRPr/>
              </a:pPr>
              <a:t>28/08/2018</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fld id="{9BFBA505-9456-452E-8B26-B5D755D4AD25}" type="slidenum">
              <a:rPr lang="tr-TR" altLang="tr-TR"/>
              <a:pPr/>
              <a:t>‹#›</a:t>
            </a:fld>
            <a:endParaRPr lang="tr-TR" altLang="tr-TR"/>
          </a:p>
        </p:txBody>
      </p:sp>
    </p:spTree>
    <p:extLst>
      <p:ext uri="{BB962C8B-B14F-4D97-AF65-F5344CB8AC3E}">
        <p14:creationId xmlns:p14="http://schemas.microsoft.com/office/powerpoint/2010/main" val="18434898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pPr>
              <a:defRPr/>
            </a:pPr>
            <a:fld id="{25C2E062-3561-42DE-96F4-252B8BDA73E8}" type="datetimeFigureOut">
              <a:rPr lang="tr-TR"/>
              <a:pPr>
                <a:defRPr/>
              </a:pPr>
              <a:t>28/08/2018</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fld id="{B868B590-7D8E-4091-8E6E-EC1C0766D5C2}" type="slidenum">
              <a:rPr lang="tr-TR" altLang="tr-TR"/>
              <a:pPr/>
              <a:t>‹#›</a:t>
            </a:fld>
            <a:endParaRPr lang="tr-TR" altLang="tr-TR"/>
          </a:p>
        </p:txBody>
      </p:sp>
    </p:spTree>
    <p:extLst>
      <p:ext uri="{BB962C8B-B14F-4D97-AF65-F5344CB8AC3E}">
        <p14:creationId xmlns:p14="http://schemas.microsoft.com/office/powerpoint/2010/main" val="18295292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pPr>
              <a:defRPr/>
            </a:pPr>
            <a:fld id="{712AC07D-59F7-4A9F-BCCA-B2A1F0CF7939}" type="datetimeFigureOut">
              <a:rPr lang="tr-TR"/>
              <a:pPr>
                <a:defRPr/>
              </a:pPr>
              <a:t>28/08/2018</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fld id="{A3CA073E-5A95-4DC2-9A58-709BCF20989A}" type="slidenum">
              <a:rPr lang="tr-TR" altLang="tr-TR"/>
              <a:pPr/>
              <a:t>‹#›</a:t>
            </a:fld>
            <a:endParaRPr lang="tr-TR" altLang="tr-TR"/>
          </a:p>
        </p:txBody>
      </p:sp>
    </p:spTree>
    <p:extLst>
      <p:ext uri="{BB962C8B-B14F-4D97-AF65-F5344CB8AC3E}">
        <p14:creationId xmlns:p14="http://schemas.microsoft.com/office/powerpoint/2010/main" val="33264472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lvl1pPr>
              <a:defRPr/>
            </a:lvl1pPr>
          </a:lstStyle>
          <a:p>
            <a:pPr>
              <a:defRPr/>
            </a:pPr>
            <a:fld id="{591919F8-2418-4933-B554-1099AE14B5D8}" type="datetimeFigureOut">
              <a:rPr lang="tr-TR"/>
              <a:pPr>
                <a:defRPr/>
              </a:pPr>
              <a:t>28/08/2018</a:t>
            </a:fld>
            <a:endParaRPr lang="tr-TR"/>
          </a:p>
        </p:txBody>
      </p:sp>
      <p:sp>
        <p:nvSpPr>
          <p:cNvPr id="5" name="4 Altbilgi Yer Tutucusu"/>
          <p:cNvSpPr>
            <a:spLocks noGrp="1"/>
          </p:cNvSpPr>
          <p:nvPr>
            <p:ph type="ftr" sz="quarter" idx="11"/>
          </p:nvPr>
        </p:nvSpPr>
        <p:spPr/>
        <p:txBody>
          <a:bodyPr/>
          <a:lstStyle>
            <a:lvl1pPr>
              <a:defRPr/>
            </a:lvl1pPr>
          </a:lstStyle>
          <a:p>
            <a:pPr>
              <a:defRPr/>
            </a:pPr>
            <a:endParaRPr lang="tr-TR"/>
          </a:p>
        </p:txBody>
      </p:sp>
      <p:sp>
        <p:nvSpPr>
          <p:cNvPr id="6" name="5 Slayt Numarası Yer Tutucusu"/>
          <p:cNvSpPr>
            <a:spLocks noGrp="1"/>
          </p:cNvSpPr>
          <p:nvPr>
            <p:ph type="sldNum" sz="quarter" idx="12"/>
          </p:nvPr>
        </p:nvSpPr>
        <p:spPr/>
        <p:txBody>
          <a:bodyPr/>
          <a:lstStyle>
            <a:lvl1pPr>
              <a:defRPr/>
            </a:lvl1pPr>
          </a:lstStyle>
          <a:p>
            <a:fld id="{CF402221-E9EC-441D-BCE4-49947BAE39EC}" type="slidenum">
              <a:rPr lang="tr-TR" altLang="tr-TR"/>
              <a:pPr/>
              <a:t>‹#›</a:t>
            </a:fld>
            <a:endParaRPr lang="tr-TR" altLang="tr-TR"/>
          </a:p>
        </p:txBody>
      </p:sp>
    </p:spTree>
    <p:extLst>
      <p:ext uri="{BB962C8B-B14F-4D97-AF65-F5344CB8AC3E}">
        <p14:creationId xmlns:p14="http://schemas.microsoft.com/office/powerpoint/2010/main" val="31715214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3 Veri Yer Tutucusu"/>
          <p:cNvSpPr>
            <a:spLocks noGrp="1"/>
          </p:cNvSpPr>
          <p:nvPr>
            <p:ph type="dt" sz="half" idx="10"/>
          </p:nvPr>
        </p:nvSpPr>
        <p:spPr/>
        <p:txBody>
          <a:bodyPr/>
          <a:lstStyle>
            <a:lvl1pPr>
              <a:defRPr/>
            </a:lvl1pPr>
          </a:lstStyle>
          <a:p>
            <a:pPr>
              <a:defRPr/>
            </a:pPr>
            <a:fld id="{13BA3BE6-4217-4B24-9F2F-631AD892BAB8}" type="datetimeFigureOut">
              <a:rPr lang="tr-TR"/>
              <a:pPr>
                <a:defRPr/>
              </a:pPr>
              <a:t>28/08/2018</a:t>
            </a:fld>
            <a:endParaRPr lang="tr-TR"/>
          </a:p>
        </p:txBody>
      </p:sp>
      <p:sp>
        <p:nvSpPr>
          <p:cNvPr id="6" name="4 Altbilgi Yer Tutucusu"/>
          <p:cNvSpPr>
            <a:spLocks noGrp="1"/>
          </p:cNvSpPr>
          <p:nvPr>
            <p:ph type="ftr" sz="quarter" idx="11"/>
          </p:nvPr>
        </p:nvSpPr>
        <p:spPr/>
        <p:txBody>
          <a:bodyPr/>
          <a:lstStyle>
            <a:lvl1pPr>
              <a:defRPr/>
            </a:lvl1pPr>
          </a:lstStyle>
          <a:p>
            <a:pPr>
              <a:defRPr/>
            </a:pPr>
            <a:endParaRPr lang="tr-TR"/>
          </a:p>
        </p:txBody>
      </p:sp>
      <p:sp>
        <p:nvSpPr>
          <p:cNvPr id="7" name="5 Slayt Numarası Yer Tutucusu"/>
          <p:cNvSpPr>
            <a:spLocks noGrp="1"/>
          </p:cNvSpPr>
          <p:nvPr>
            <p:ph type="sldNum" sz="quarter" idx="12"/>
          </p:nvPr>
        </p:nvSpPr>
        <p:spPr/>
        <p:txBody>
          <a:bodyPr/>
          <a:lstStyle>
            <a:lvl1pPr>
              <a:defRPr/>
            </a:lvl1pPr>
          </a:lstStyle>
          <a:p>
            <a:fld id="{1F448FE9-7D26-4BFC-B5B8-0EB9B23CE3FF}" type="slidenum">
              <a:rPr lang="tr-TR" altLang="tr-TR"/>
              <a:pPr/>
              <a:t>‹#›</a:t>
            </a:fld>
            <a:endParaRPr lang="tr-TR" altLang="tr-TR"/>
          </a:p>
        </p:txBody>
      </p:sp>
    </p:spTree>
    <p:extLst>
      <p:ext uri="{BB962C8B-B14F-4D97-AF65-F5344CB8AC3E}">
        <p14:creationId xmlns:p14="http://schemas.microsoft.com/office/powerpoint/2010/main" val="2847428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3 Veri Yer Tutucusu"/>
          <p:cNvSpPr>
            <a:spLocks noGrp="1"/>
          </p:cNvSpPr>
          <p:nvPr>
            <p:ph type="dt" sz="half" idx="10"/>
          </p:nvPr>
        </p:nvSpPr>
        <p:spPr/>
        <p:txBody>
          <a:bodyPr/>
          <a:lstStyle>
            <a:lvl1pPr>
              <a:defRPr/>
            </a:lvl1pPr>
          </a:lstStyle>
          <a:p>
            <a:pPr>
              <a:defRPr/>
            </a:pPr>
            <a:fld id="{0E03B6C2-4205-4EB0-9869-36A1AE409FE9}" type="datetimeFigureOut">
              <a:rPr lang="tr-TR"/>
              <a:pPr>
                <a:defRPr/>
              </a:pPr>
              <a:t>28/08/2018</a:t>
            </a:fld>
            <a:endParaRPr lang="tr-TR"/>
          </a:p>
        </p:txBody>
      </p:sp>
      <p:sp>
        <p:nvSpPr>
          <p:cNvPr id="8" name="4 Altbilgi Yer Tutucusu"/>
          <p:cNvSpPr>
            <a:spLocks noGrp="1"/>
          </p:cNvSpPr>
          <p:nvPr>
            <p:ph type="ftr" sz="quarter" idx="11"/>
          </p:nvPr>
        </p:nvSpPr>
        <p:spPr/>
        <p:txBody>
          <a:bodyPr/>
          <a:lstStyle>
            <a:lvl1pPr>
              <a:defRPr/>
            </a:lvl1pPr>
          </a:lstStyle>
          <a:p>
            <a:pPr>
              <a:defRPr/>
            </a:pPr>
            <a:endParaRPr lang="tr-TR"/>
          </a:p>
        </p:txBody>
      </p:sp>
      <p:sp>
        <p:nvSpPr>
          <p:cNvPr id="9" name="5 Slayt Numarası Yer Tutucusu"/>
          <p:cNvSpPr>
            <a:spLocks noGrp="1"/>
          </p:cNvSpPr>
          <p:nvPr>
            <p:ph type="sldNum" sz="quarter" idx="12"/>
          </p:nvPr>
        </p:nvSpPr>
        <p:spPr/>
        <p:txBody>
          <a:bodyPr/>
          <a:lstStyle>
            <a:lvl1pPr>
              <a:defRPr/>
            </a:lvl1pPr>
          </a:lstStyle>
          <a:p>
            <a:fld id="{9D33669B-471E-4705-9B13-2BE62E190BB0}" type="slidenum">
              <a:rPr lang="tr-TR" altLang="tr-TR"/>
              <a:pPr/>
              <a:t>‹#›</a:t>
            </a:fld>
            <a:endParaRPr lang="tr-TR" altLang="tr-TR"/>
          </a:p>
        </p:txBody>
      </p:sp>
    </p:spTree>
    <p:extLst>
      <p:ext uri="{BB962C8B-B14F-4D97-AF65-F5344CB8AC3E}">
        <p14:creationId xmlns:p14="http://schemas.microsoft.com/office/powerpoint/2010/main" val="32467256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3 Veri Yer Tutucusu"/>
          <p:cNvSpPr>
            <a:spLocks noGrp="1"/>
          </p:cNvSpPr>
          <p:nvPr>
            <p:ph type="dt" sz="half" idx="10"/>
          </p:nvPr>
        </p:nvSpPr>
        <p:spPr/>
        <p:txBody>
          <a:bodyPr/>
          <a:lstStyle>
            <a:lvl1pPr>
              <a:defRPr/>
            </a:lvl1pPr>
          </a:lstStyle>
          <a:p>
            <a:pPr>
              <a:defRPr/>
            </a:pPr>
            <a:fld id="{243628C0-65B2-458F-A5EE-9D0456A47D6C}" type="datetimeFigureOut">
              <a:rPr lang="tr-TR"/>
              <a:pPr>
                <a:defRPr/>
              </a:pPr>
              <a:t>28/08/2018</a:t>
            </a:fld>
            <a:endParaRPr lang="tr-TR"/>
          </a:p>
        </p:txBody>
      </p:sp>
      <p:sp>
        <p:nvSpPr>
          <p:cNvPr id="4" name="4 Altbilgi Yer Tutucusu"/>
          <p:cNvSpPr>
            <a:spLocks noGrp="1"/>
          </p:cNvSpPr>
          <p:nvPr>
            <p:ph type="ftr" sz="quarter" idx="11"/>
          </p:nvPr>
        </p:nvSpPr>
        <p:spPr/>
        <p:txBody>
          <a:bodyPr/>
          <a:lstStyle>
            <a:lvl1pPr>
              <a:defRPr/>
            </a:lvl1pPr>
          </a:lstStyle>
          <a:p>
            <a:pPr>
              <a:defRPr/>
            </a:pPr>
            <a:endParaRPr lang="tr-TR"/>
          </a:p>
        </p:txBody>
      </p:sp>
      <p:sp>
        <p:nvSpPr>
          <p:cNvPr id="5" name="5 Slayt Numarası Yer Tutucusu"/>
          <p:cNvSpPr>
            <a:spLocks noGrp="1"/>
          </p:cNvSpPr>
          <p:nvPr>
            <p:ph type="sldNum" sz="quarter" idx="12"/>
          </p:nvPr>
        </p:nvSpPr>
        <p:spPr/>
        <p:txBody>
          <a:bodyPr/>
          <a:lstStyle>
            <a:lvl1pPr>
              <a:defRPr/>
            </a:lvl1pPr>
          </a:lstStyle>
          <a:p>
            <a:fld id="{452E6DBF-8FC4-43A8-82DA-0AFEBDE75DC7}" type="slidenum">
              <a:rPr lang="tr-TR" altLang="tr-TR"/>
              <a:pPr/>
              <a:t>‹#›</a:t>
            </a:fld>
            <a:endParaRPr lang="tr-TR" altLang="tr-TR"/>
          </a:p>
        </p:txBody>
      </p:sp>
    </p:spTree>
    <p:extLst>
      <p:ext uri="{BB962C8B-B14F-4D97-AF65-F5344CB8AC3E}">
        <p14:creationId xmlns:p14="http://schemas.microsoft.com/office/powerpoint/2010/main" val="3854067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3 Veri Yer Tutucusu"/>
          <p:cNvSpPr>
            <a:spLocks noGrp="1"/>
          </p:cNvSpPr>
          <p:nvPr>
            <p:ph type="dt" sz="half" idx="10"/>
          </p:nvPr>
        </p:nvSpPr>
        <p:spPr/>
        <p:txBody>
          <a:bodyPr/>
          <a:lstStyle>
            <a:lvl1pPr>
              <a:defRPr/>
            </a:lvl1pPr>
          </a:lstStyle>
          <a:p>
            <a:pPr>
              <a:defRPr/>
            </a:pPr>
            <a:fld id="{D47A439A-405B-4A2A-96BF-12F3F4AE902F}" type="datetimeFigureOut">
              <a:rPr lang="tr-TR"/>
              <a:pPr>
                <a:defRPr/>
              </a:pPr>
              <a:t>28/08/2018</a:t>
            </a:fld>
            <a:endParaRPr lang="tr-TR"/>
          </a:p>
        </p:txBody>
      </p:sp>
      <p:sp>
        <p:nvSpPr>
          <p:cNvPr id="3" name="4 Altbilgi Yer Tutucusu"/>
          <p:cNvSpPr>
            <a:spLocks noGrp="1"/>
          </p:cNvSpPr>
          <p:nvPr>
            <p:ph type="ftr" sz="quarter" idx="11"/>
          </p:nvPr>
        </p:nvSpPr>
        <p:spPr/>
        <p:txBody>
          <a:bodyPr/>
          <a:lstStyle>
            <a:lvl1pPr>
              <a:defRPr/>
            </a:lvl1pPr>
          </a:lstStyle>
          <a:p>
            <a:pPr>
              <a:defRPr/>
            </a:pPr>
            <a:endParaRPr lang="tr-TR"/>
          </a:p>
        </p:txBody>
      </p:sp>
      <p:sp>
        <p:nvSpPr>
          <p:cNvPr id="4" name="5 Slayt Numarası Yer Tutucusu"/>
          <p:cNvSpPr>
            <a:spLocks noGrp="1"/>
          </p:cNvSpPr>
          <p:nvPr>
            <p:ph type="sldNum" sz="quarter" idx="12"/>
          </p:nvPr>
        </p:nvSpPr>
        <p:spPr/>
        <p:txBody>
          <a:bodyPr/>
          <a:lstStyle>
            <a:lvl1pPr>
              <a:defRPr/>
            </a:lvl1pPr>
          </a:lstStyle>
          <a:p>
            <a:fld id="{89B705BD-B470-4EA8-BC0A-CE1129B0E72E}" type="slidenum">
              <a:rPr lang="tr-TR" altLang="tr-TR"/>
              <a:pPr/>
              <a:t>‹#›</a:t>
            </a:fld>
            <a:endParaRPr lang="tr-TR" altLang="tr-TR"/>
          </a:p>
        </p:txBody>
      </p:sp>
    </p:spTree>
    <p:extLst>
      <p:ext uri="{BB962C8B-B14F-4D97-AF65-F5344CB8AC3E}">
        <p14:creationId xmlns:p14="http://schemas.microsoft.com/office/powerpoint/2010/main" val="33490352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3 Veri Yer Tutucusu"/>
          <p:cNvSpPr>
            <a:spLocks noGrp="1"/>
          </p:cNvSpPr>
          <p:nvPr>
            <p:ph type="dt" sz="half" idx="10"/>
          </p:nvPr>
        </p:nvSpPr>
        <p:spPr/>
        <p:txBody>
          <a:bodyPr/>
          <a:lstStyle>
            <a:lvl1pPr>
              <a:defRPr/>
            </a:lvl1pPr>
          </a:lstStyle>
          <a:p>
            <a:pPr>
              <a:defRPr/>
            </a:pPr>
            <a:fld id="{26ABD75C-48A9-4C39-B1BC-D15A752D6514}" type="datetimeFigureOut">
              <a:rPr lang="tr-TR"/>
              <a:pPr>
                <a:defRPr/>
              </a:pPr>
              <a:t>28/08/2018</a:t>
            </a:fld>
            <a:endParaRPr lang="tr-TR"/>
          </a:p>
        </p:txBody>
      </p:sp>
      <p:sp>
        <p:nvSpPr>
          <p:cNvPr id="6" name="4 Altbilgi Yer Tutucusu"/>
          <p:cNvSpPr>
            <a:spLocks noGrp="1"/>
          </p:cNvSpPr>
          <p:nvPr>
            <p:ph type="ftr" sz="quarter" idx="11"/>
          </p:nvPr>
        </p:nvSpPr>
        <p:spPr/>
        <p:txBody>
          <a:bodyPr/>
          <a:lstStyle>
            <a:lvl1pPr>
              <a:defRPr/>
            </a:lvl1pPr>
          </a:lstStyle>
          <a:p>
            <a:pPr>
              <a:defRPr/>
            </a:pPr>
            <a:endParaRPr lang="tr-TR"/>
          </a:p>
        </p:txBody>
      </p:sp>
      <p:sp>
        <p:nvSpPr>
          <p:cNvPr id="7" name="5 Slayt Numarası Yer Tutucusu"/>
          <p:cNvSpPr>
            <a:spLocks noGrp="1"/>
          </p:cNvSpPr>
          <p:nvPr>
            <p:ph type="sldNum" sz="quarter" idx="12"/>
          </p:nvPr>
        </p:nvSpPr>
        <p:spPr/>
        <p:txBody>
          <a:bodyPr/>
          <a:lstStyle>
            <a:lvl1pPr>
              <a:defRPr/>
            </a:lvl1pPr>
          </a:lstStyle>
          <a:p>
            <a:fld id="{AA6ECC4E-458E-4ADE-942D-B244D3AD061A}" type="slidenum">
              <a:rPr lang="tr-TR" altLang="tr-TR"/>
              <a:pPr/>
              <a:t>‹#›</a:t>
            </a:fld>
            <a:endParaRPr lang="tr-TR" altLang="tr-TR"/>
          </a:p>
        </p:txBody>
      </p:sp>
    </p:spTree>
    <p:extLst>
      <p:ext uri="{BB962C8B-B14F-4D97-AF65-F5344CB8AC3E}">
        <p14:creationId xmlns:p14="http://schemas.microsoft.com/office/powerpoint/2010/main" val="24401515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3 Veri Yer Tutucusu"/>
          <p:cNvSpPr>
            <a:spLocks noGrp="1"/>
          </p:cNvSpPr>
          <p:nvPr>
            <p:ph type="dt" sz="half" idx="10"/>
          </p:nvPr>
        </p:nvSpPr>
        <p:spPr/>
        <p:txBody>
          <a:bodyPr/>
          <a:lstStyle>
            <a:lvl1pPr>
              <a:defRPr/>
            </a:lvl1pPr>
          </a:lstStyle>
          <a:p>
            <a:pPr>
              <a:defRPr/>
            </a:pPr>
            <a:fld id="{5BA941E6-0776-4760-93E9-9D91105DD7E0}" type="datetimeFigureOut">
              <a:rPr lang="tr-TR"/>
              <a:pPr>
                <a:defRPr/>
              </a:pPr>
              <a:t>28/08/2018</a:t>
            </a:fld>
            <a:endParaRPr lang="tr-TR"/>
          </a:p>
        </p:txBody>
      </p:sp>
      <p:sp>
        <p:nvSpPr>
          <p:cNvPr id="6" name="4 Altbilgi Yer Tutucusu"/>
          <p:cNvSpPr>
            <a:spLocks noGrp="1"/>
          </p:cNvSpPr>
          <p:nvPr>
            <p:ph type="ftr" sz="quarter" idx="11"/>
          </p:nvPr>
        </p:nvSpPr>
        <p:spPr/>
        <p:txBody>
          <a:bodyPr/>
          <a:lstStyle>
            <a:lvl1pPr>
              <a:defRPr/>
            </a:lvl1pPr>
          </a:lstStyle>
          <a:p>
            <a:pPr>
              <a:defRPr/>
            </a:pPr>
            <a:endParaRPr lang="tr-TR"/>
          </a:p>
        </p:txBody>
      </p:sp>
      <p:sp>
        <p:nvSpPr>
          <p:cNvPr id="7" name="5 Slayt Numarası Yer Tutucusu"/>
          <p:cNvSpPr>
            <a:spLocks noGrp="1"/>
          </p:cNvSpPr>
          <p:nvPr>
            <p:ph type="sldNum" sz="quarter" idx="12"/>
          </p:nvPr>
        </p:nvSpPr>
        <p:spPr/>
        <p:txBody>
          <a:bodyPr/>
          <a:lstStyle>
            <a:lvl1pPr>
              <a:defRPr/>
            </a:lvl1pPr>
          </a:lstStyle>
          <a:p>
            <a:fld id="{C58E2027-0D08-4BFD-BE23-E65460F2EF7D}" type="slidenum">
              <a:rPr lang="tr-TR" altLang="tr-TR"/>
              <a:pPr/>
              <a:t>‹#›</a:t>
            </a:fld>
            <a:endParaRPr lang="tr-TR" altLang="tr-TR"/>
          </a:p>
        </p:txBody>
      </p:sp>
    </p:spTree>
    <p:extLst>
      <p:ext uri="{BB962C8B-B14F-4D97-AF65-F5344CB8AC3E}">
        <p14:creationId xmlns:p14="http://schemas.microsoft.com/office/powerpoint/2010/main" val="7390960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1 Başlık Yer Tutucusu"/>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tr-TR" altLang="tr-TR" smtClean="0"/>
              <a:t>Asıl başlık stili için tıklatın</a:t>
            </a:r>
          </a:p>
        </p:txBody>
      </p:sp>
      <p:sp>
        <p:nvSpPr>
          <p:cNvPr id="1027" name="2 Metin Yer Tutucusu"/>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EE7D37E4-6E9D-4BBA-939C-000113E8D132}" type="datetimeFigureOut">
              <a:rPr lang="tr-TR"/>
              <a:pPr>
                <a:defRPr/>
              </a:pPr>
              <a:t>28/08/2018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anose="020F0502020204030204" pitchFamily="34" charset="0"/>
              </a:defRPr>
            </a:lvl1pPr>
          </a:lstStyle>
          <a:p>
            <a:fld id="{1E5CF755-5E74-4113-92E3-6115D729BBF5}" type="slidenum">
              <a:rPr lang="tr-TR" altLang="tr-TR"/>
              <a:pPr/>
              <a:t>‹#›</a:t>
            </a:fld>
            <a:endParaRPr lang="tr-TR" alt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1 Başlık"/>
          <p:cNvSpPr>
            <a:spLocks noGrp="1"/>
          </p:cNvSpPr>
          <p:nvPr>
            <p:ph type="ctrTitle"/>
          </p:nvPr>
        </p:nvSpPr>
        <p:spPr/>
        <p:txBody>
          <a:bodyPr/>
          <a:lstStyle/>
          <a:p>
            <a:pPr eaLnBrk="1" hangingPunct="1"/>
            <a:r>
              <a:rPr lang="tr-TR" altLang="tr-TR" smtClean="0">
                <a:solidFill>
                  <a:srgbClr val="FF0000"/>
                </a:solidFill>
              </a:rPr>
              <a:t>İnsan vücudunun normal mikrobiyal florası</a:t>
            </a:r>
          </a:p>
        </p:txBody>
      </p:sp>
      <p:sp>
        <p:nvSpPr>
          <p:cNvPr id="3" name="2 Alt Başlık"/>
          <p:cNvSpPr>
            <a:spLocks noGrp="1"/>
          </p:cNvSpPr>
          <p:nvPr>
            <p:ph type="subTitle" idx="1"/>
          </p:nvPr>
        </p:nvSpPr>
        <p:spPr/>
        <p:txBody>
          <a:bodyPr rtlCol="0">
            <a:normAutofit/>
          </a:bodyPr>
          <a:lstStyle/>
          <a:p>
            <a:pPr eaLnBrk="1" fontAlgn="auto" hangingPunct="1">
              <a:spcAft>
                <a:spcPts val="0"/>
              </a:spcAft>
              <a:defRPr/>
            </a:pPr>
            <a:r>
              <a:rPr lang="tr-TR" dirty="0" smtClean="0"/>
              <a:t>Prof. Dr. Ebru Us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rtlCol="0">
            <a:normAutofit fontScale="90000"/>
          </a:bodyPr>
          <a:lstStyle/>
          <a:p>
            <a:pPr eaLnBrk="1" fontAlgn="auto" hangingPunct="1">
              <a:spcAft>
                <a:spcPts val="0"/>
              </a:spcAft>
              <a:defRPr/>
            </a:pPr>
            <a:r>
              <a:rPr lang="tr-TR" dirty="0" smtClean="0">
                <a:solidFill>
                  <a:srgbClr val="FF0000"/>
                </a:solidFill>
              </a:rPr>
              <a:t>Normal </a:t>
            </a:r>
            <a:r>
              <a:rPr lang="tr-TR" dirty="0" err="1" smtClean="0">
                <a:solidFill>
                  <a:srgbClr val="FF0000"/>
                </a:solidFill>
              </a:rPr>
              <a:t>mikrobiyal</a:t>
            </a:r>
            <a:r>
              <a:rPr lang="tr-TR" dirty="0" smtClean="0">
                <a:solidFill>
                  <a:srgbClr val="FF0000"/>
                </a:solidFill>
              </a:rPr>
              <a:t> flora</a:t>
            </a:r>
            <a:r>
              <a:rPr lang="tr-TR" dirty="0" smtClean="0">
                <a:solidFill>
                  <a:prstClr val="black"/>
                </a:solidFill>
              </a:rPr>
              <a:t/>
            </a:r>
            <a:br>
              <a:rPr lang="tr-TR" dirty="0" smtClean="0">
                <a:solidFill>
                  <a:prstClr val="black"/>
                </a:solidFill>
              </a:rPr>
            </a:br>
            <a:endParaRPr lang="tr-TR" dirty="0" smtClean="0"/>
          </a:p>
        </p:txBody>
      </p:sp>
      <p:sp>
        <p:nvSpPr>
          <p:cNvPr id="11267" name="2 İçerik Yer Tutucusu"/>
          <p:cNvSpPr>
            <a:spLocks noGrp="1"/>
          </p:cNvSpPr>
          <p:nvPr>
            <p:ph idx="1"/>
          </p:nvPr>
        </p:nvSpPr>
        <p:spPr/>
        <p:txBody>
          <a:bodyPr/>
          <a:lstStyle/>
          <a:p>
            <a:pPr eaLnBrk="1" hangingPunct="1">
              <a:buFont typeface="Arial" panose="020B0604020202020204" pitchFamily="34" charset="0"/>
              <a:buNone/>
            </a:pPr>
            <a:endParaRPr lang="tr-TR" altLang="tr-TR" smtClean="0"/>
          </a:p>
          <a:p>
            <a:pPr eaLnBrk="1" hangingPunct="1"/>
            <a:endParaRPr lang="tr-TR" altLang="tr-TR" smtClean="0"/>
          </a:p>
        </p:txBody>
      </p:sp>
      <p:sp>
        <p:nvSpPr>
          <p:cNvPr id="11268" name="3 Dikdörtgen"/>
          <p:cNvSpPr>
            <a:spLocks noChangeArrowheads="1"/>
          </p:cNvSpPr>
          <p:nvPr/>
        </p:nvSpPr>
        <p:spPr bwMode="auto">
          <a:xfrm>
            <a:off x="1116013" y="1412875"/>
            <a:ext cx="1905000" cy="1176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20000"/>
              </a:spcBef>
            </a:pPr>
            <a:r>
              <a:rPr lang="tr-TR" altLang="tr-TR" sz="3200">
                <a:solidFill>
                  <a:srgbClr val="000000"/>
                </a:solidFill>
                <a:latin typeface="Calibri" panose="020F0502020204030204" pitchFamily="34" charset="0"/>
              </a:rPr>
              <a:t>Kalıcı flora</a:t>
            </a:r>
          </a:p>
          <a:p>
            <a:pPr eaLnBrk="1" hangingPunct="1">
              <a:spcBef>
                <a:spcPct val="20000"/>
              </a:spcBef>
            </a:pPr>
            <a:endParaRPr lang="tr-TR" altLang="tr-TR" sz="3200">
              <a:solidFill>
                <a:srgbClr val="000000"/>
              </a:solidFill>
              <a:latin typeface="Calibri" panose="020F0502020204030204" pitchFamily="34" charset="0"/>
            </a:endParaRPr>
          </a:p>
        </p:txBody>
      </p:sp>
      <p:sp>
        <p:nvSpPr>
          <p:cNvPr id="11269" name="4 Dikdörtgen"/>
          <p:cNvSpPr>
            <a:spLocks noChangeArrowheads="1"/>
          </p:cNvSpPr>
          <p:nvPr/>
        </p:nvSpPr>
        <p:spPr bwMode="auto">
          <a:xfrm>
            <a:off x="5795963" y="1484313"/>
            <a:ext cx="2286000"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20000"/>
              </a:spcBef>
            </a:pPr>
            <a:r>
              <a:rPr lang="tr-TR" altLang="tr-TR" sz="3200">
                <a:solidFill>
                  <a:srgbClr val="000000"/>
                </a:solidFill>
                <a:latin typeface="Calibri" panose="020F0502020204030204" pitchFamily="34" charset="0"/>
              </a:rPr>
              <a:t>Geçici flora</a:t>
            </a:r>
          </a:p>
        </p:txBody>
      </p:sp>
      <p:sp>
        <p:nvSpPr>
          <p:cNvPr id="11270" name="6 Dikdörtgen"/>
          <p:cNvSpPr>
            <a:spLocks noChangeArrowheads="1"/>
          </p:cNvSpPr>
          <p:nvPr/>
        </p:nvSpPr>
        <p:spPr bwMode="auto">
          <a:xfrm>
            <a:off x="179388" y="2420938"/>
            <a:ext cx="4522787" cy="1938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buFont typeface="Arial" panose="020B0604020202020204" pitchFamily="34" charset="0"/>
              <a:buChar char="•"/>
            </a:pPr>
            <a:r>
              <a:rPr lang="tr-TR" altLang="tr-TR" sz="2000">
                <a:solidFill>
                  <a:srgbClr val="000000"/>
                </a:solidFill>
                <a:latin typeface="Calibri" panose="020F0502020204030204" pitchFamily="34" charset="0"/>
              </a:rPr>
              <a:t>    Belirli bir yaşta</a:t>
            </a:r>
          </a:p>
          <a:p>
            <a:pPr eaLnBrk="1" hangingPunct="1">
              <a:buFont typeface="Arial" panose="020B0604020202020204" pitchFamily="34" charset="0"/>
              <a:buChar char="•"/>
            </a:pPr>
            <a:r>
              <a:rPr lang="tr-TR" altLang="tr-TR" sz="2000">
                <a:solidFill>
                  <a:srgbClr val="000000"/>
                </a:solidFill>
                <a:latin typeface="Calibri" panose="020F0502020204030204" pitchFamily="34" charset="0"/>
              </a:rPr>
              <a:t>    Belirli bir vücut bölgesinde</a:t>
            </a:r>
          </a:p>
          <a:p>
            <a:pPr eaLnBrk="1" hangingPunct="1">
              <a:buFont typeface="Arial" panose="020B0604020202020204" pitchFamily="34" charset="0"/>
              <a:buChar char="•"/>
            </a:pPr>
            <a:r>
              <a:rPr lang="tr-TR" altLang="tr-TR" sz="2000">
                <a:solidFill>
                  <a:srgbClr val="000000"/>
                </a:solidFill>
                <a:latin typeface="Calibri" panose="020F0502020204030204" pitchFamily="34" charset="0"/>
              </a:rPr>
              <a:t>    Düzenli olarak bulunan </a:t>
            </a:r>
          </a:p>
          <a:p>
            <a:pPr eaLnBrk="1" hangingPunct="1">
              <a:buFont typeface="Arial" panose="020B0604020202020204" pitchFamily="34" charset="0"/>
              <a:buChar char="•"/>
            </a:pPr>
            <a:r>
              <a:rPr lang="tr-TR" altLang="tr-TR" sz="2000">
                <a:solidFill>
                  <a:srgbClr val="000000"/>
                </a:solidFill>
                <a:latin typeface="Calibri" panose="020F0502020204030204" pitchFamily="34" charset="0"/>
              </a:rPr>
              <a:t>    Belirli mo tipleri tarafından oluşturulur</a:t>
            </a:r>
          </a:p>
          <a:p>
            <a:pPr eaLnBrk="1" hangingPunct="1">
              <a:buFont typeface="Arial" panose="020B0604020202020204" pitchFamily="34" charset="0"/>
              <a:buChar char="•"/>
            </a:pPr>
            <a:r>
              <a:rPr lang="tr-TR" altLang="tr-TR" sz="2000">
                <a:solidFill>
                  <a:srgbClr val="000000"/>
                </a:solidFill>
                <a:latin typeface="Calibri" panose="020F0502020204030204" pitchFamily="34" charset="0"/>
              </a:rPr>
              <a:t>    Bozulduğunda hemen tekrar eski </a:t>
            </a:r>
          </a:p>
          <a:p>
            <a:pPr eaLnBrk="1" hangingPunct="1"/>
            <a:r>
              <a:rPr lang="tr-TR" altLang="tr-TR" sz="2000">
                <a:solidFill>
                  <a:srgbClr val="000000"/>
                </a:solidFill>
                <a:latin typeface="Calibri" panose="020F0502020204030204" pitchFamily="34" charset="0"/>
              </a:rPr>
              <a:t>                                 haline döner</a:t>
            </a:r>
            <a:endParaRPr lang="tr-TR" altLang="tr-TR" sz="2000">
              <a:latin typeface="Calibri" panose="020F0502020204030204" pitchFamily="34" charset="0"/>
            </a:endParaRPr>
          </a:p>
        </p:txBody>
      </p:sp>
      <p:sp>
        <p:nvSpPr>
          <p:cNvPr id="11271" name="7 Dikdörtgen"/>
          <p:cNvSpPr>
            <a:spLocks noChangeArrowheads="1"/>
          </p:cNvSpPr>
          <p:nvPr/>
        </p:nvSpPr>
        <p:spPr bwMode="auto">
          <a:xfrm>
            <a:off x="4643438" y="2492375"/>
            <a:ext cx="4202112" cy="274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20000"/>
              </a:spcBef>
              <a:buFont typeface="Arial" panose="020B0604020202020204" pitchFamily="34" charset="0"/>
              <a:buChar char="•"/>
            </a:pPr>
            <a:r>
              <a:rPr lang="tr-TR" altLang="tr-TR" sz="2000">
                <a:solidFill>
                  <a:srgbClr val="000000"/>
                </a:solidFill>
                <a:latin typeface="Calibri" panose="020F0502020204030204" pitchFamily="34" charset="0"/>
              </a:rPr>
              <a:t>Saat, gün ve haftalarla ölçülebilecek süreler içinde deri ve mukozalara yerleşen </a:t>
            </a:r>
          </a:p>
          <a:p>
            <a:pPr eaLnBrk="1" hangingPunct="1">
              <a:spcBef>
                <a:spcPct val="20000"/>
              </a:spcBef>
              <a:buFont typeface="Arial" panose="020B0604020202020204" pitchFamily="34" charset="0"/>
              <a:buChar char="•"/>
            </a:pPr>
            <a:r>
              <a:rPr lang="tr-TR" altLang="tr-TR" sz="2000">
                <a:solidFill>
                  <a:srgbClr val="000000"/>
                </a:solidFill>
                <a:latin typeface="Calibri" panose="020F0502020204030204" pitchFamily="34" charset="0"/>
              </a:rPr>
              <a:t>Non-patojen veya potansiyel patojen mo tipleri tarafından oluşturulur</a:t>
            </a:r>
          </a:p>
          <a:p>
            <a:pPr eaLnBrk="1" hangingPunct="1">
              <a:spcBef>
                <a:spcPct val="20000"/>
              </a:spcBef>
              <a:buFont typeface="Arial" panose="020B0604020202020204" pitchFamily="34" charset="0"/>
              <a:buChar char="•"/>
            </a:pPr>
            <a:r>
              <a:rPr lang="tr-TR" altLang="tr-TR" sz="2000">
                <a:solidFill>
                  <a:srgbClr val="000000"/>
                </a:solidFill>
                <a:latin typeface="Calibri" panose="020F0502020204030204" pitchFamily="34" charset="0"/>
              </a:rPr>
              <a:t>Çevre kaynaklı</a:t>
            </a:r>
          </a:p>
          <a:p>
            <a:pPr eaLnBrk="1" hangingPunct="1">
              <a:spcBef>
                <a:spcPct val="20000"/>
              </a:spcBef>
              <a:buFont typeface="Arial" panose="020B0604020202020204" pitchFamily="34" charset="0"/>
              <a:buChar char="•"/>
            </a:pPr>
            <a:r>
              <a:rPr lang="tr-TR" altLang="tr-TR" sz="2000">
                <a:solidFill>
                  <a:srgbClr val="000000"/>
                </a:solidFill>
                <a:latin typeface="Calibri" panose="020F0502020204030204" pitchFamily="34" charset="0"/>
              </a:rPr>
              <a:t>Kalıcı floraya dönüşmez  </a:t>
            </a:r>
          </a:p>
        </p:txBody>
      </p:sp>
      <p:sp>
        <p:nvSpPr>
          <p:cNvPr id="9" name="8 Aşağı Ok"/>
          <p:cNvSpPr/>
          <p:nvPr/>
        </p:nvSpPr>
        <p:spPr>
          <a:xfrm rot="2299708">
            <a:off x="2311400" y="866775"/>
            <a:ext cx="293688" cy="576263"/>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tr-TR"/>
          </a:p>
        </p:txBody>
      </p:sp>
      <p:sp>
        <p:nvSpPr>
          <p:cNvPr id="11" name="10 Aşağı Ok"/>
          <p:cNvSpPr/>
          <p:nvPr/>
        </p:nvSpPr>
        <p:spPr>
          <a:xfrm rot="19572911">
            <a:off x="6234113" y="936625"/>
            <a:ext cx="292100" cy="574675"/>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tr-T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1 Başlık"/>
          <p:cNvSpPr>
            <a:spLocks noGrp="1"/>
          </p:cNvSpPr>
          <p:nvPr>
            <p:ph type="title"/>
          </p:nvPr>
        </p:nvSpPr>
        <p:spPr/>
        <p:txBody>
          <a:bodyPr/>
          <a:lstStyle/>
          <a:p>
            <a:pPr eaLnBrk="1" hangingPunct="1"/>
            <a:r>
              <a:rPr lang="tr-TR" altLang="tr-TR" smtClean="0">
                <a:solidFill>
                  <a:srgbClr val="FF0000"/>
                </a:solidFill>
              </a:rPr>
              <a:t>Normal mikrobiyal flora</a:t>
            </a:r>
            <a:endParaRPr lang="tr-TR" altLang="tr-TR" smtClean="0"/>
          </a:p>
        </p:txBody>
      </p:sp>
      <p:sp>
        <p:nvSpPr>
          <p:cNvPr id="12291" name="2 İçerik Yer Tutucusu"/>
          <p:cNvSpPr>
            <a:spLocks noGrp="1"/>
          </p:cNvSpPr>
          <p:nvPr>
            <p:ph idx="1"/>
          </p:nvPr>
        </p:nvSpPr>
        <p:spPr/>
        <p:txBody>
          <a:bodyPr/>
          <a:lstStyle/>
          <a:p>
            <a:pPr eaLnBrk="1" hangingPunct="1"/>
            <a:endParaRPr lang="tr-TR" altLang="tr-TR" sz="2400" smtClean="0"/>
          </a:p>
          <a:p>
            <a:pPr eaLnBrk="1" hangingPunct="1"/>
            <a:r>
              <a:rPr lang="tr-TR" altLang="tr-TR" sz="2400" smtClean="0"/>
              <a:t>Kalıcı flora bozulmadığı sürece geçici floranın önemi az</a:t>
            </a:r>
          </a:p>
          <a:p>
            <a:pPr eaLnBrk="1" hangingPunct="1"/>
            <a:r>
              <a:rPr lang="tr-TR" altLang="tr-TR" sz="2400" smtClean="0"/>
              <a:t>Kalıcı flora bozulmuşsa</a:t>
            </a:r>
            <a:r>
              <a:rPr lang="tr-TR" altLang="tr-TR" sz="2400" smtClean="0">
                <a:sym typeface="Symbol" panose="05050102010706020507" pitchFamily="18" charset="2"/>
              </a:rPr>
              <a:t></a:t>
            </a:r>
            <a:r>
              <a:rPr lang="tr-TR" altLang="tr-TR" sz="2400" smtClean="0"/>
              <a:t> geçici flora elemanları kolonizasyon yapıp üreyerek sonunda hastalık oluşturabilirler</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 Başlık"/>
          <p:cNvSpPr>
            <a:spLocks noGrp="1"/>
          </p:cNvSpPr>
          <p:nvPr>
            <p:ph type="title"/>
          </p:nvPr>
        </p:nvSpPr>
        <p:spPr/>
        <p:txBody>
          <a:bodyPr/>
          <a:lstStyle/>
          <a:p>
            <a:pPr eaLnBrk="1" hangingPunct="1"/>
            <a:r>
              <a:rPr lang="tr-TR" altLang="tr-TR" smtClean="0">
                <a:solidFill>
                  <a:srgbClr val="FF0000"/>
                </a:solidFill>
              </a:rPr>
              <a:t>Kalıcı floranın rolü</a:t>
            </a:r>
          </a:p>
        </p:txBody>
      </p:sp>
      <p:sp>
        <p:nvSpPr>
          <p:cNvPr id="13315" name="2 İçerik Yer Tutucusu"/>
          <p:cNvSpPr>
            <a:spLocks noGrp="1"/>
          </p:cNvSpPr>
          <p:nvPr>
            <p:ph idx="1"/>
          </p:nvPr>
        </p:nvSpPr>
        <p:spPr/>
        <p:txBody>
          <a:bodyPr/>
          <a:lstStyle/>
          <a:p>
            <a:pPr eaLnBrk="1" hangingPunct="1"/>
            <a:r>
              <a:rPr lang="tr-TR" altLang="tr-TR" sz="2400" smtClean="0"/>
              <a:t>Vücut yüzeylerinde sürekli olarak bulunan mo lar kommensaldir</a:t>
            </a:r>
          </a:p>
          <a:p>
            <a:pPr eaLnBrk="1" hangingPunct="1"/>
            <a:r>
              <a:rPr lang="tr-TR" altLang="tr-TR" sz="2400" smtClean="0"/>
              <a:t>Belirli bir bölgede bulunmaları ısı, nem ve gerekli besin maddelerinin ya da inhibitörlerin varlığı gibi bazı fizyolojik faktörlere bağlıdır</a:t>
            </a:r>
          </a:p>
          <a:p>
            <a:pPr eaLnBrk="1" hangingPunct="1"/>
            <a:r>
              <a:rPr lang="tr-TR" altLang="tr-TR" sz="2400" smtClean="0"/>
              <a:t>Kalıcı flora, sağlık ve normal fonksiyonlar açısından kesin önem taşır</a:t>
            </a:r>
          </a:p>
          <a:p>
            <a:pPr eaLnBrk="1" hangingPunct="1"/>
            <a:endParaRPr lang="tr-TR" altLang="tr-TR" sz="240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1 Başlık"/>
          <p:cNvSpPr>
            <a:spLocks noGrp="1"/>
          </p:cNvSpPr>
          <p:nvPr>
            <p:ph type="title"/>
          </p:nvPr>
        </p:nvSpPr>
        <p:spPr/>
        <p:txBody>
          <a:bodyPr/>
          <a:lstStyle/>
          <a:p>
            <a:pPr eaLnBrk="1" hangingPunct="1"/>
            <a:r>
              <a:rPr lang="tr-TR" altLang="tr-TR" smtClean="0">
                <a:solidFill>
                  <a:srgbClr val="FF0000"/>
                </a:solidFill>
              </a:rPr>
              <a:t>Kalıcı floranın rolü</a:t>
            </a:r>
            <a:endParaRPr lang="tr-TR" altLang="tr-TR" smtClean="0"/>
          </a:p>
        </p:txBody>
      </p:sp>
      <p:sp>
        <p:nvSpPr>
          <p:cNvPr id="14339" name="2 İçerik Yer Tutucusu"/>
          <p:cNvSpPr>
            <a:spLocks noGrp="1"/>
          </p:cNvSpPr>
          <p:nvPr>
            <p:ph idx="1"/>
          </p:nvPr>
        </p:nvSpPr>
        <p:spPr/>
        <p:txBody>
          <a:bodyPr/>
          <a:lstStyle/>
          <a:p>
            <a:pPr eaLnBrk="1" hangingPunct="1"/>
            <a:r>
              <a:rPr lang="tr-TR" altLang="tr-TR" sz="2400" smtClean="0"/>
              <a:t>İntestinal sistemdeki kalıcı flora elemanları K vitamini sentezler ve besinlerin emiliminde rol oynar</a:t>
            </a:r>
          </a:p>
          <a:p>
            <a:pPr eaLnBrk="1" hangingPunct="1"/>
            <a:r>
              <a:rPr lang="tr-TR" altLang="tr-TR" sz="2400" smtClean="0"/>
              <a:t>Deri ve mukozalardaki kalıcı flora “bakteriyel interferans” yoluyla hastalık başlatabilecek olan patojenlerin kolonize olmasını önler</a:t>
            </a:r>
          </a:p>
        </p:txBody>
      </p:sp>
      <p:sp>
        <p:nvSpPr>
          <p:cNvPr id="14340" name="3 Dikdörtgen"/>
          <p:cNvSpPr>
            <a:spLocks noChangeArrowheads="1"/>
          </p:cNvSpPr>
          <p:nvPr/>
        </p:nvSpPr>
        <p:spPr bwMode="auto">
          <a:xfrm>
            <a:off x="1692275" y="4005263"/>
            <a:ext cx="5111750" cy="147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176213" indent="-176213"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buFont typeface="Arial" panose="020B0604020202020204" pitchFamily="34" charset="0"/>
              <a:buChar char="•"/>
            </a:pPr>
            <a:r>
              <a:rPr lang="tr-TR" altLang="tr-TR"/>
              <a:t>Konak hücrelerindeki reseptörlere bağlanabilmek ve besinlere ulaşabilmek için rekabet</a:t>
            </a:r>
          </a:p>
          <a:p>
            <a:pPr eaLnBrk="1" hangingPunct="1">
              <a:buFont typeface="Arial" panose="020B0604020202020204" pitchFamily="34" charset="0"/>
              <a:buChar char="•"/>
            </a:pPr>
            <a:r>
              <a:rPr lang="tr-TR" altLang="tr-TR"/>
              <a:t>Metabolik veya toksik ürün, antibiyotik veya bakteriyosin üreterek karşılıklı inhibisyon</a:t>
            </a:r>
          </a:p>
        </p:txBody>
      </p:sp>
      <p:sp>
        <p:nvSpPr>
          <p:cNvPr id="5" name="4 Aşağı Ok"/>
          <p:cNvSpPr/>
          <p:nvPr/>
        </p:nvSpPr>
        <p:spPr>
          <a:xfrm>
            <a:off x="3984625" y="3357563"/>
            <a:ext cx="371475" cy="579437"/>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tr-T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1 Başlık"/>
          <p:cNvSpPr>
            <a:spLocks noGrp="1"/>
          </p:cNvSpPr>
          <p:nvPr>
            <p:ph type="title"/>
          </p:nvPr>
        </p:nvSpPr>
        <p:spPr/>
        <p:txBody>
          <a:bodyPr/>
          <a:lstStyle/>
          <a:p>
            <a:pPr eaLnBrk="1" hangingPunct="1"/>
            <a:r>
              <a:rPr lang="tr-TR" altLang="tr-TR" smtClean="0">
                <a:solidFill>
                  <a:srgbClr val="FF0000"/>
                </a:solidFill>
              </a:rPr>
              <a:t>Kalıcı floranın rolü</a:t>
            </a:r>
            <a:endParaRPr lang="tr-TR" altLang="tr-TR" smtClean="0"/>
          </a:p>
        </p:txBody>
      </p:sp>
      <p:sp>
        <p:nvSpPr>
          <p:cNvPr id="15363" name="2 İçerik Yer Tutucusu"/>
          <p:cNvSpPr>
            <a:spLocks noGrp="1"/>
          </p:cNvSpPr>
          <p:nvPr>
            <p:ph idx="1"/>
          </p:nvPr>
        </p:nvSpPr>
        <p:spPr/>
        <p:txBody>
          <a:bodyPr/>
          <a:lstStyle/>
          <a:p>
            <a:pPr eaLnBrk="1" hangingPunct="1"/>
            <a:r>
              <a:rPr lang="tr-TR" altLang="tr-TR" sz="2400" smtClean="0"/>
              <a:t>Normal floranın baskılanması o bölgede boş bir alan yaratır</a:t>
            </a:r>
          </a:p>
          <a:p>
            <a:pPr eaLnBrk="1" hangingPunct="1"/>
            <a:r>
              <a:rPr lang="tr-TR" altLang="tr-TR" sz="2400" smtClean="0"/>
              <a:t>Bu boşluk etraftaki veya vücudun diğer bölgelerindeki mo lar tarafından doldurulur</a:t>
            </a:r>
          </a:p>
          <a:p>
            <a:pPr eaLnBrk="1" hangingPunct="1"/>
            <a:r>
              <a:rPr lang="tr-TR" altLang="tr-TR" sz="2400" smtClean="0"/>
              <a:t>Bu mo lar fırsatçıdır ve patojen haline dönüşebilir</a:t>
            </a:r>
          </a:p>
          <a:p>
            <a:pPr eaLnBrk="1" hangingPunct="1"/>
            <a:endParaRPr lang="tr-TR" altLang="tr-TR"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1 Başlık"/>
          <p:cNvSpPr>
            <a:spLocks noGrp="1"/>
          </p:cNvSpPr>
          <p:nvPr>
            <p:ph type="title"/>
          </p:nvPr>
        </p:nvSpPr>
        <p:spPr/>
        <p:txBody>
          <a:bodyPr/>
          <a:lstStyle/>
          <a:p>
            <a:pPr eaLnBrk="1" hangingPunct="1"/>
            <a:r>
              <a:rPr lang="tr-TR" altLang="tr-TR" smtClean="0">
                <a:solidFill>
                  <a:srgbClr val="FF0000"/>
                </a:solidFill>
              </a:rPr>
              <a:t>Kalıcı floranın rolü</a:t>
            </a:r>
            <a:endParaRPr lang="tr-TR" altLang="tr-TR" smtClean="0"/>
          </a:p>
        </p:txBody>
      </p:sp>
      <p:sp>
        <p:nvSpPr>
          <p:cNvPr id="16387" name="2 İçerik Yer Tutucusu"/>
          <p:cNvSpPr>
            <a:spLocks noGrp="1"/>
          </p:cNvSpPr>
          <p:nvPr>
            <p:ph idx="1"/>
          </p:nvPr>
        </p:nvSpPr>
        <p:spPr/>
        <p:txBody>
          <a:bodyPr/>
          <a:lstStyle/>
          <a:p>
            <a:pPr eaLnBrk="1" hangingPunct="1"/>
            <a:r>
              <a:rPr lang="tr-TR" altLang="tr-TR" sz="2400" smtClean="0"/>
              <a:t>Çevresel sınırlamalarla non-invaziv yaşam biçimine adapte olmuş normal flora elemanları da belirli koşullarda hastalık yapabilirler</a:t>
            </a:r>
          </a:p>
          <a:p>
            <a:pPr eaLnBrk="1" hangingPunct="1"/>
            <a:r>
              <a:rPr lang="tr-TR" altLang="tr-TR" sz="2400" smtClean="0"/>
              <a:t>Kan dolaşımına veya dokulara girerlerse patojen olabilirler</a:t>
            </a:r>
          </a:p>
          <a:p>
            <a:pPr eaLnBrk="1" hangingPunct="1"/>
            <a:r>
              <a:rPr lang="tr-TR" altLang="tr-TR" sz="2400" smtClean="0"/>
              <a:t>Normal kalıcı flora elemanları zararsızdır ve anormal koşullar ortaya çıkmadıkça bulundukları yerde konağa yararlıdırlar</a:t>
            </a:r>
          </a:p>
          <a:p>
            <a:pPr eaLnBrk="1" hangingPunct="1"/>
            <a:r>
              <a:rPr lang="tr-TR" altLang="tr-TR" sz="2400" smtClean="0"/>
              <a:t>Farklı bölgelere büyük miktarlarda geçerlerse ve predispozan faktörler varsa hastalık oluşturabilirler</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1 Başlık"/>
          <p:cNvSpPr>
            <a:spLocks noGrp="1"/>
          </p:cNvSpPr>
          <p:nvPr>
            <p:ph type="title"/>
          </p:nvPr>
        </p:nvSpPr>
        <p:spPr/>
        <p:txBody>
          <a:bodyPr/>
          <a:lstStyle/>
          <a:p>
            <a:pPr eaLnBrk="1" hangingPunct="1"/>
            <a:r>
              <a:rPr lang="tr-TR" altLang="tr-TR" smtClean="0">
                <a:solidFill>
                  <a:srgbClr val="FF0000"/>
                </a:solidFill>
              </a:rPr>
              <a:t>Kalıcı floranın rolü</a:t>
            </a:r>
            <a:endParaRPr lang="tr-TR" altLang="tr-TR" smtClean="0"/>
          </a:p>
        </p:txBody>
      </p:sp>
      <p:sp>
        <p:nvSpPr>
          <p:cNvPr id="17411" name="2 İçerik Yer Tutucusu"/>
          <p:cNvSpPr>
            <a:spLocks noGrp="1"/>
          </p:cNvSpPr>
          <p:nvPr>
            <p:ph idx="1"/>
          </p:nvPr>
        </p:nvSpPr>
        <p:spPr/>
        <p:txBody>
          <a:bodyPr/>
          <a:lstStyle/>
          <a:p>
            <a:pPr eaLnBrk="1" hangingPunct="1"/>
            <a:r>
              <a:rPr lang="tr-TR" altLang="tr-TR" sz="2400" smtClean="0"/>
              <a:t>Örnekler;</a:t>
            </a:r>
          </a:p>
          <a:p>
            <a:pPr algn="ctr" eaLnBrk="1" hangingPunct="1">
              <a:buFont typeface="Arial" panose="020B0604020202020204" pitchFamily="34" charset="0"/>
              <a:buNone/>
            </a:pPr>
            <a:r>
              <a:rPr lang="tr-TR" altLang="tr-TR" sz="2400" smtClean="0"/>
              <a:t>Üst solunum yolu florasının en yoğun elemanı olan viridans streptokoklar </a:t>
            </a:r>
          </a:p>
          <a:p>
            <a:pPr algn="ctr" eaLnBrk="1" hangingPunct="1">
              <a:buFont typeface="Arial" panose="020B0604020202020204" pitchFamily="34" charset="0"/>
              <a:buNone/>
            </a:pPr>
            <a:endParaRPr lang="tr-TR" altLang="tr-TR" sz="2400" smtClean="0"/>
          </a:p>
          <a:p>
            <a:pPr algn="ctr" eaLnBrk="1" hangingPunct="1">
              <a:buFont typeface="Arial" panose="020B0604020202020204" pitchFamily="34" charset="0"/>
              <a:buNone/>
            </a:pPr>
            <a:r>
              <a:rPr lang="tr-TR" altLang="tr-TR" sz="2400" smtClean="0"/>
              <a:t>Yüksek miktarlarda kan dolaşımına geçerlerse </a:t>
            </a:r>
            <a:r>
              <a:rPr lang="tr-TR" altLang="tr-TR" sz="1800" smtClean="0"/>
              <a:t>(diş çekimi veya tonsillektomi sonrası) </a:t>
            </a:r>
          </a:p>
          <a:p>
            <a:pPr algn="ctr" eaLnBrk="1" hangingPunct="1">
              <a:buFont typeface="Arial" panose="020B0604020202020204" pitchFamily="34" charset="0"/>
              <a:buNone/>
            </a:pPr>
            <a:endParaRPr lang="tr-TR" altLang="tr-TR" sz="2400" smtClean="0"/>
          </a:p>
          <a:p>
            <a:pPr algn="ctr" eaLnBrk="1" hangingPunct="1">
              <a:buFont typeface="Arial" panose="020B0604020202020204" pitchFamily="34" charset="0"/>
              <a:buNone/>
            </a:pPr>
            <a:r>
              <a:rPr lang="tr-TR" altLang="tr-TR" sz="2400" smtClean="0"/>
              <a:t>Deforme veya protez kalp kapaklarına yerleşerek</a:t>
            </a:r>
          </a:p>
          <a:p>
            <a:pPr algn="ctr" eaLnBrk="1" hangingPunct="1">
              <a:buFont typeface="Arial" panose="020B0604020202020204" pitchFamily="34" charset="0"/>
              <a:buNone/>
            </a:pPr>
            <a:endParaRPr lang="tr-TR" altLang="tr-TR" sz="2400" smtClean="0"/>
          </a:p>
          <a:p>
            <a:pPr algn="ctr" eaLnBrk="1" hangingPunct="1">
              <a:buFont typeface="Arial" panose="020B0604020202020204" pitchFamily="34" charset="0"/>
              <a:buNone/>
            </a:pPr>
            <a:r>
              <a:rPr lang="tr-TR" altLang="tr-TR" sz="2400" smtClean="0"/>
              <a:t>  Enfektif endokarit</a:t>
            </a:r>
          </a:p>
          <a:p>
            <a:pPr eaLnBrk="1" hangingPunct="1"/>
            <a:endParaRPr lang="tr-TR" altLang="tr-TR" sz="2400" smtClean="0"/>
          </a:p>
        </p:txBody>
      </p:sp>
      <p:sp>
        <p:nvSpPr>
          <p:cNvPr id="4" name="3 Aşağı Ok"/>
          <p:cNvSpPr/>
          <p:nvPr/>
        </p:nvSpPr>
        <p:spPr>
          <a:xfrm>
            <a:off x="4427538" y="2852738"/>
            <a:ext cx="269875" cy="47466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5" name="4 Aşağı Ok"/>
          <p:cNvSpPr/>
          <p:nvPr/>
        </p:nvSpPr>
        <p:spPr>
          <a:xfrm>
            <a:off x="4427538" y="4076700"/>
            <a:ext cx="269875" cy="47466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6" name="5 Aşağı Ok"/>
          <p:cNvSpPr/>
          <p:nvPr/>
        </p:nvSpPr>
        <p:spPr>
          <a:xfrm>
            <a:off x="4500563" y="5013325"/>
            <a:ext cx="269875" cy="47466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1 Başlık"/>
          <p:cNvSpPr>
            <a:spLocks noGrp="1"/>
          </p:cNvSpPr>
          <p:nvPr>
            <p:ph type="title"/>
          </p:nvPr>
        </p:nvSpPr>
        <p:spPr/>
        <p:txBody>
          <a:bodyPr/>
          <a:lstStyle/>
          <a:p>
            <a:r>
              <a:rPr lang="tr-TR" altLang="tr-TR" smtClean="0">
                <a:solidFill>
                  <a:srgbClr val="FF0000"/>
                </a:solidFill>
              </a:rPr>
              <a:t>Kalıcı floranın rolü</a:t>
            </a:r>
            <a:endParaRPr lang="tr-TR" altLang="tr-TR" smtClean="0"/>
          </a:p>
        </p:txBody>
      </p:sp>
      <p:sp>
        <p:nvSpPr>
          <p:cNvPr id="18435" name="2 İçerik Yer Tutucusu"/>
          <p:cNvSpPr>
            <a:spLocks noGrp="1"/>
          </p:cNvSpPr>
          <p:nvPr>
            <p:ph idx="1"/>
          </p:nvPr>
        </p:nvSpPr>
        <p:spPr/>
        <p:txBody>
          <a:bodyPr/>
          <a:lstStyle/>
          <a:p>
            <a:pPr eaLnBrk="1" hangingPunct="1"/>
            <a:r>
              <a:rPr lang="tr-TR" altLang="tr-TR" sz="2400" smtClean="0"/>
              <a:t>Bu bakteriler küçük miktarlarda minör travmalar </a:t>
            </a:r>
            <a:r>
              <a:rPr lang="tr-TR" altLang="tr-TR" sz="1800" smtClean="0"/>
              <a:t>(diş temizliği veya güçlü fırçalama) </a:t>
            </a:r>
            <a:r>
              <a:rPr lang="tr-TR" altLang="tr-TR" sz="2400" smtClean="0"/>
              <a:t>sonrasında</a:t>
            </a:r>
          </a:p>
          <a:p>
            <a:pPr eaLnBrk="1" hangingPunct="1">
              <a:buFont typeface="Arial" panose="020B0604020202020204" pitchFamily="34" charset="0"/>
              <a:buNone/>
            </a:pPr>
            <a:endParaRPr lang="tr-TR" altLang="tr-TR" sz="2400" smtClean="0"/>
          </a:p>
          <a:p>
            <a:pPr algn="ctr" eaLnBrk="1" hangingPunct="1">
              <a:buFont typeface="Arial" panose="020B0604020202020204" pitchFamily="34" charset="0"/>
              <a:buNone/>
            </a:pPr>
            <a:r>
              <a:rPr lang="tr-TR" altLang="tr-TR" sz="2400" smtClean="0"/>
              <a:t> geçici olarak dolaşımda görülebilirler</a:t>
            </a:r>
          </a:p>
          <a:p>
            <a:pPr eaLnBrk="1" hangingPunct="1"/>
            <a:endParaRPr lang="tr-TR" altLang="tr-TR" sz="2400" smtClean="0"/>
          </a:p>
        </p:txBody>
      </p:sp>
      <p:sp>
        <p:nvSpPr>
          <p:cNvPr id="4" name="3 Aşağı Ok"/>
          <p:cNvSpPr/>
          <p:nvPr/>
        </p:nvSpPr>
        <p:spPr>
          <a:xfrm>
            <a:off x="4211638" y="2420938"/>
            <a:ext cx="269875" cy="47466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1 Başlık"/>
          <p:cNvSpPr>
            <a:spLocks noGrp="1"/>
          </p:cNvSpPr>
          <p:nvPr>
            <p:ph type="title"/>
          </p:nvPr>
        </p:nvSpPr>
        <p:spPr/>
        <p:txBody>
          <a:bodyPr/>
          <a:lstStyle/>
          <a:p>
            <a:r>
              <a:rPr lang="tr-TR" altLang="tr-TR" smtClean="0">
                <a:solidFill>
                  <a:srgbClr val="FF0000"/>
                </a:solidFill>
              </a:rPr>
              <a:t>Kalıcı floranın rolü</a:t>
            </a:r>
            <a:endParaRPr lang="tr-TR" altLang="tr-TR" smtClean="0"/>
          </a:p>
        </p:txBody>
      </p:sp>
      <p:sp>
        <p:nvSpPr>
          <p:cNvPr id="19459" name="2 İçerik Yer Tutucusu"/>
          <p:cNvSpPr>
            <a:spLocks noGrp="1"/>
          </p:cNvSpPr>
          <p:nvPr>
            <p:ph idx="1"/>
          </p:nvPr>
        </p:nvSpPr>
        <p:spPr/>
        <p:txBody>
          <a:bodyPr/>
          <a:lstStyle/>
          <a:p>
            <a:pPr algn="ctr" eaLnBrk="1" hangingPunct="1"/>
            <a:r>
              <a:rPr lang="tr-TR" altLang="tr-TR" sz="2400" smtClean="0"/>
              <a:t>Kalın barsağın kalıcı florasında bulunan ve bulundukları yerde zararsız olan </a:t>
            </a:r>
            <a:r>
              <a:rPr lang="tr-TR" altLang="tr-TR" sz="2400" i="1" smtClean="0"/>
              <a:t>Bacteroides</a:t>
            </a:r>
            <a:r>
              <a:rPr lang="tr-TR" altLang="tr-TR" sz="2400" smtClean="0"/>
              <a:t> türleri </a:t>
            </a:r>
          </a:p>
          <a:p>
            <a:pPr eaLnBrk="1" hangingPunct="1"/>
            <a:endParaRPr lang="tr-TR" altLang="tr-TR" sz="2400" smtClean="0"/>
          </a:p>
          <a:p>
            <a:pPr algn="ctr" eaLnBrk="1" hangingPunct="1">
              <a:buFont typeface="Arial" panose="020B0604020202020204" pitchFamily="34" charset="0"/>
              <a:buNone/>
            </a:pPr>
            <a:r>
              <a:rPr lang="tr-TR" altLang="tr-TR" sz="2400" smtClean="0"/>
              <a:t>Bir travma sonucu diğer flora bakterileri ile birlikte </a:t>
            </a:r>
          </a:p>
          <a:p>
            <a:pPr algn="ctr" eaLnBrk="1" hangingPunct="1">
              <a:buFont typeface="Arial" panose="020B0604020202020204" pitchFamily="34" charset="0"/>
              <a:buNone/>
            </a:pPr>
            <a:endParaRPr lang="tr-TR" altLang="tr-TR" sz="2400" smtClean="0"/>
          </a:p>
          <a:p>
            <a:pPr algn="ctr" eaLnBrk="1" hangingPunct="1">
              <a:buFont typeface="Arial" panose="020B0604020202020204" pitchFamily="34" charset="0"/>
              <a:buNone/>
            </a:pPr>
            <a:r>
              <a:rPr lang="tr-TR" altLang="tr-TR" sz="2400" smtClean="0"/>
              <a:t>Periton boşluğuna ya da pelvik dokulara girerse </a:t>
            </a:r>
          </a:p>
          <a:p>
            <a:pPr algn="ctr" eaLnBrk="1" hangingPunct="1">
              <a:buFont typeface="Arial" panose="020B0604020202020204" pitchFamily="34" charset="0"/>
              <a:buNone/>
            </a:pPr>
            <a:endParaRPr lang="tr-TR" altLang="tr-TR" sz="2400" smtClean="0"/>
          </a:p>
          <a:p>
            <a:pPr algn="ctr" eaLnBrk="1" hangingPunct="1">
              <a:buFont typeface="Arial" panose="020B0604020202020204" pitchFamily="34" charset="0"/>
              <a:buNone/>
            </a:pPr>
            <a:endParaRPr lang="tr-TR" altLang="tr-TR" sz="2400" smtClean="0"/>
          </a:p>
          <a:p>
            <a:pPr algn="ctr" eaLnBrk="1" hangingPunct="1">
              <a:buFont typeface="Arial" panose="020B0604020202020204" pitchFamily="34" charset="0"/>
              <a:buNone/>
            </a:pPr>
            <a:r>
              <a:rPr lang="tr-TR" altLang="tr-TR" sz="2400" smtClean="0"/>
              <a:t>süpürasyon ve bakteriyemi</a:t>
            </a:r>
          </a:p>
          <a:p>
            <a:endParaRPr lang="tr-TR" altLang="tr-TR" smtClean="0"/>
          </a:p>
        </p:txBody>
      </p:sp>
      <p:sp>
        <p:nvSpPr>
          <p:cNvPr id="4" name="3 Aşağı Ok"/>
          <p:cNvSpPr/>
          <p:nvPr/>
        </p:nvSpPr>
        <p:spPr>
          <a:xfrm>
            <a:off x="3995738" y="2420938"/>
            <a:ext cx="269875" cy="47466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
        <p:nvSpPr>
          <p:cNvPr id="5" name="4 Aşağı Ok"/>
          <p:cNvSpPr/>
          <p:nvPr/>
        </p:nvSpPr>
        <p:spPr>
          <a:xfrm>
            <a:off x="4067175" y="4365625"/>
            <a:ext cx="269875" cy="47466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1 Başlık"/>
          <p:cNvSpPr>
            <a:spLocks noGrp="1"/>
          </p:cNvSpPr>
          <p:nvPr>
            <p:ph type="title"/>
          </p:nvPr>
        </p:nvSpPr>
        <p:spPr/>
        <p:txBody>
          <a:bodyPr/>
          <a:lstStyle/>
          <a:p>
            <a:pPr eaLnBrk="1" hangingPunct="1"/>
            <a:r>
              <a:rPr lang="tr-TR" altLang="tr-TR" smtClean="0">
                <a:solidFill>
                  <a:srgbClr val="FF0000"/>
                </a:solidFill>
              </a:rPr>
              <a:t>1.Deri normal florası</a:t>
            </a:r>
          </a:p>
        </p:txBody>
      </p:sp>
      <p:sp>
        <p:nvSpPr>
          <p:cNvPr id="20483" name="2 İçerik Yer Tutucusu"/>
          <p:cNvSpPr>
            <a:spLocks noGrp="1"/>
          </p:cNvSpPr>
          <p:nvPr>
            <p:ph idx="1"/>
          </p:nvPr>
        </p:nvSpPr>
        <p:spPr/>
        <p:txBody>
          <a:bodyPr/>
          <a:lstStyle/>
          <a:p>
            <a:pPr eaLnBrk="1" hangingPunct="1"/>
            <a:r>
              <a:rPr lang="tr-TR" altLang="tr-TR" smtClean="0"/>
              <a:t>Çevreye sürekli teması nedeniyle deride genellikle geçici molar bulunur</a:t>
            </a:r>
          </a:p>
          <a:p>
            <a:pPr eaLnBrk="1" hangingPunct="1"/>
            <a:r>
              <a:rPr lang="tr-TR" altLang="tr-TR" smtClean="0"/>
              <a:t>Aynı zamanda sabit bir kalıcı flora da vardır</a:t>
            </a:r>
          </a:p>
          <a:p>
            <a:pPr lvl="2" eaLnBrk="1" hangingPunct="1"/>
            <a:r>
              <a:rPr lang="tr-TR" altLang="tr-TR" smtClean="0"/>
              <a:t>Vücut bölgesine</a:t>
            </a:r>
          </a:p>
          <a:p>
            <a:pPr lvl="2" eaLnBrk="1" hangingPunct="1"/>
            <a:r>
              <a:rPr lang="tr-TR" altLang="tr-TR" smtClean="0"/>
              <a:t>O bölgedeki sekresyonlara </a:t>
            </a:r>
          </a:p>
          <a:p>
            <a:pPr lvl="2" eaLnBrk="1" hangingPunct="1"/>
            <a:r>
              <a:rPr lang="tr-TR" altLang="tr-TR" smtClean="0"/>
              <a:t>Giyim alışkanlıklarına </a:t>
            </a:r>
          </a:p>
          <a:p>
            <a:pPr lvl="2" eaLnBrk="1" hangingPunct="1"/>
            <a:r>
              <a:rPr lang="tr-TR" altLang="tr-TR" smtClean="0"/>
              <a:t>Bölgenin mukozalara yakınlığına göre değişir (ağız, burun, perine)</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1 Başlık"/>
          <p:cNvSpPr>
            <a:spLocks noGrp="1"/>
          </p:cNvSpPr>
          <p:nvPr>
            <p:ph type="title"/>
          </p:nvPr>
        </p:nvSpPr>
        <p:spPr/>
        <p:txBody>
          <a:bodyPr/>
          <a:lstStyle/>
          <a:p>
            <a:pPr eaLnBrk="1" hangingPunct="1"/>
            <a:r>
              <a:rPr lang="tr-TR" altLang="tr-TR" smtClean="0">
                <a:solidFill>
                  <a:srgbClr val="FF0000"/>
                </a:solidFill>
              </a:rPr>
              <a:t>Normal mikrobiyal flora</a:t>
            </a:r>
            <a:endParaRPr lang="tr-TR" altLang="tr-TR" smtClean="0"/>
          </a:p>
        </p:txBody>
      </p:sp>
      <p:sp>
        <p:nvSpPr>
          <p:cNvPr id="3075" name="2 İçerik Yer Tutucusu"/>
          <p:cNvSpPr>
            <a:spLocks noGrp="1"/>
          </p:cNvSpPr>
          <p:nvPr>
            <p:ph idx="1"/>
          </p:nvPr>
        </p:nvSpPr>
        <p:spPr/>
        <p:txBody>
          <a:bodyPr/>
          <a:lstStyle/>
          <a:p>
            <a:pPr eaLnBrk="1" hangingPunct="1">
              <a:buFont typeface="Arial" charset="0"/>
              <a:buChar char="•"/>
              <a:defRPr/>
            </a:pPr>
            <a:r>
              <a:rPr lang="tr-TR" sz="2800" dirty="0" smtClean="0"/>
              <a:t>Sağlıklı insanların deri ve mukozalarında yerleşik </a:t>
            </a:r>
            <a:r>
              <a:rPr lang="tr-TR" sz="2800" dirty="0" err="1" smtClean="0"/>
              <a:t>mo</a:t>
            </a:r>
            <a:r>
              <a:rPr lang="tr-TR" sz="2800" dirty="0" smtClean="0"/>
              <a:t> </a:t>
            </a:r>
            <a:r>
              <a:rPr lang="tr-TR" sz="2800" dirty="0" err="1" smtClean="0"/>
              <a:t>populasyonları</a:t>
            </a:r>
            <a:endParaRPr lang="tr-TR" sz="2800" dirty="0" smtClean="0"/>
          </a:p>
          <a:p>
            <a:pPr eaLnBrk="1" hangingPunct="1">
              <a:buFont typeface="Arial" charset="0"/>
              <a:buChar char="•"/>
              <a:defRPr/>
            </a:pPr>
            <a:r>
              <a:rPr lang="tr-TR" sz="2800" dirty="0" smtClean="0">
                <a:solidFill>
                  <a:schemeClr val="tx1">
                    <a:lumMod val="50000"/>
                    <a:lumOff val="50000"/>
                  </a:schemeClr>
                </a:solidFill>
              </a:rPr>
              <a:t>İnsanlarda normal </a:t>
            </a:r>
            <a:r>
              <a:rPr lang="tr-TR" sz="2800" dirty="0" err="1" smtClean="0">
                <a:solidFill>
                  <a:schemeClr val="tx1">
                    <a:lumMod val="50000"/>
                    <a:lumOff val="50000"/>
                  </a:schemeClr>
                </a:solidFill>
              </a:rPr>
              <a:t>virus</a:t>
            </a:r>
            <a:r>
              <a:rPr lang="tr-TR" sz="2800" dirty="0" smtClean="0">
                <a:solidFill>
                  <a:schemeClr val="tx1">
                    <a:lumMod val="50000"/>
                    <a:lumOff val="50000"/>
                  </a:schemeClr>
                </a:solidFill>
              </a:rPr>
              <a:t> florası?</a:t>
            </a:r>
          </a:p>
          <a:p>
            <a:pPr eaLnBrk="1" hangingPunct="1">
              <a:buFont typeface="Arial" charset="0"/>
              <a:buChar char="•"/>
              <a:defRPr/>
            </a:pPr>
            <a:endParaRPr lang="tr-TR"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1 Başlık"/>
          <p:cNvSpPr>
            <a:spLocks noGrp="1"/>
          </p:cNvSpPr>
          <p:nvPr>
            <p:ph type="title"/>
          </p:nvPr>
        </p:nvSpPr>
        <p:spPr/>
        <p:txBody>
          <a:bodyPr/>
          <a:lstStyle/>
          <a:p>
            <a:pPr eaLnBrk="1" hangingPunct="1"/>
            <a:r>
              <a:rPr lang="tr-TR" altLang="tr-TR" sz="4000" smtClean="0">
                <a:solidFill>
                  <a:srgbClr val="FF0000"/>
                </a:solidFill>
              </a:rPr>
              <a:t>1.Deri normal florası</a:t>
            </a:r>
            <a:r>
              <a:rPr lang="tr-TR" altLang="tr-TR" sz="3200" smtClean="0">
                <a:solidFill>
                  <a:srgbClr val="FF0000"/>
                </a:solidFill>
              </a:rPr>
              <a:t/>
            </a:r>
            <a:br>
              <a:rPr lang="tr-TR" altLang="tr-TR" sz="3200" smtClean="0">
                <a:solidFill>
                  <a:srgbClr val="FF0000"/>
                </a:solidFill>
              </a:rPr>
            </a:br>
            <a:r>
              <a:rPr lang="tr-TR" altLang="tr-TR" sz="3200" smtClean="0">
                <a:solidFill>
                  <a:srgbClr val="FF0000"/>
                </a:solidFill>
              </a:rPr>
              <a:t>Derinin kalıcı florası</a:t>
            </a:r>
          </a:p>
        </p:txBody>
      </p:sp>
      <p:sp>
        <p:nvSpPr>
          <p:cNvPr id="21507" name="2 İçerik Yer Tutucusu"/>
          <p:cNvSpPr>
            <a:spLocks noGrp="1"/>
          </p:cNvSpPr>
          <p:nvPr>
            <p:ph idx="1"/>
          </p:nvPr>
        </p:nvSpPr>
        <p:spPr/>
        <p:txBody>
          <a:bodyPr/>
          <a:lstStyle/>
          <a:p>
            <a:pPr eaLnBrk="1" hangingPunct="1"/>
            <a:r>
              <a:rPr lang="tr-TR" altLang="tr-TR" sz="2000" smtClean="0"/>
              <a:t>Aerop ve anaerop difteroid çomaklar (örn. </a:t>
            </a:r>
            <a:r>
              <a:rPr lang="tr-TR" altLang="tr-TR" sz="2000" i="1" smtClean="0"/>
              <a:t>Corynebacterium</a:t>
            </a:r>
            <a:r>
              <a:rPr lang="tr-TR" altLang="tr-TR" sz="2000" smtClean="0"/>
              <a:t>, </a:t>
            </a:r>
            <a:r>
              <a:rPr lang="tr-TR" altLang="tr-TR" sz="2000" i="1" smtClean="0"/>
              <a:t>propionibacterium</a:t>
            </a:r>
            <a:r>
              <a:rPr lang="tr-TR" altLang="tr-TR" sz="2000" smtClean="0"/>
              <a:t>)</a:t>
            </a:r>
          </a:p>
          <a:p>
            <a:pPr eaLnBrk="1" hangingPunct="1"/>
            <a:r>
              <a:rPr lang="tr-TR" altLang="tr-TR" sz="2000" smtClean="0"/>
              <a:t>Non-hemolitik aerop ve anaerop stafilokoklar (örn. </a:t>
            </a:r>
            <a:r>
              <a:rPr lang="tr-TR" altLang="tr-TR" sz="2000" i="1" smtClean="0"/>
              <a:t>S. epidermidis</a:t>
            </a:r>
            <a:r>
              <a:rPr lang="tr-TR" altLang="tr-TR" sz="2000" smtClean="0"/>
              <a:t>, diğer KNSler) bazen</a:t>
            </a:r>
            <a:r>
              <a:rPr lang="tr-TR" altLang="tr-TR" sz="2000" i="1" smtClean="0"/>
              <a:t> S.aureus </a:t>
            </a:r>
            <a:r>
              <a:rPr lang="tr-TR" altLang="tr-TR" sz="2000" smtClean="0"/>
              <a:t>ve </a:t>
            </a:r>
            <a:r>
              <a:rPr lang="tr-TR" altLang="tr-TR" sz="2000" i="1" smtClean="0"/>
              <a:t>Peptostreptococcus</a:t>
            </a:r>
            <a:r>
              <a:rPr lang="tr-TR" altLang="tr-TR" sz="2000" smtClean="0"/>
              <a:t> türleri</a:t>
            </a:r>
          </a:p>
          <a:p>
            <a:pPr eaLnBrk="1" hangingPunct="1"/>
            <a:r>
              <a:rPr lang="tr-TR" altLang="tr-TR" sz="2000" smtClean="0"/>
              <a:t>Gram pozitif koklar (</a:t>
            </a:r>
            <a:r>
              <a:rPr lang="tr-TR" altLang="tr-TR" sz="2000" i="1" smtClean="0"/>
              <a:t>Micrococcus</a:t>
            </a:r>
            <a:r>
              <a:rPr lang="tr-TR" altLang="tr-TR" sz="2000" smtClean="0"/>
              <a:t>, </a:t>
            </a:r>
            <a:r>
              <a:rPr lang="tr-TR" altLang="tr-TR" sz="2000" i="1" smtClean="0"/>
              <a:t>Aerococcus </a:t>
            </a:r>
            <a:r>
              <a:rPr lang="tr-TR" altLang="tr-TR" sz="2000" smtClean="0"/>
              <a:t>türleri)</a:t>
            </a:r>
          </a:p>
          <a:p>
            <a:pPr eaLnBrk="1" hangingPunct="1"/>
            <a:r>
              <a:rPr lang="tr-TR" altLang="tr-TR" sz="2000" smtClean="0"/>
              <a:t>Havada, suda ve toprakta bol olan Gram pozitif aerop sporlu çomaklar (</a:t>
            </a:r>
            <a:r>
              <a:rPr lang="tr-TR" altLang="tr-TR" sz="2000" i="1" smtClean="0"/>
              <a:t>Bacillus</a:t>
            </a:r>
            <a:r>
              <a:rPr lang="tr-TR" altLang="tr-TR" sz="2000" smtClean="0"/>
              <a:t> türleri) </a:t>
            </a:r>
          </a:p>
          <a:p>
            <a:pPr eaLnBrk="1" hangingPunct="1"/>
            <a:r>
              <a:rPr lang="tr-TR" altLang="tr-TR" sz="2000" smtClean="0"/>
              <a:t>Alfa-hemolitik streptokoklar (viridans streptokoklar) ve enterokoklar</a:t>
            </a:r>
          </a:p>
          <a:p>
            <a:pPr eaLnBrk="1" hangingPunct="1"/>
            <a:r>
              <a:rPr lang="tr-TR" altLang="tr-TR" sz="2000" smtClean="0"/>
              <a:t>Gram negatif koliform basiller ve</a:t>
            </a:r>
            <a:r>
              <a:rPr lang="tr-TR" altLang="tr-TR" sz="2000" i="1" smtClean="0"/>
              <a:t> Acinetobacter </a:t>
            </a:r>
            <a:r>
              <a:rPr lang="tr-TR" altLang="tr-TR" sz="2000" smtClean="0"/>
              <a:t>spp</a:t>
            </a:r>
            <a:r>
              <a:rPr lang="tr-TR" altLang="tr-TR" sz="2000" i="1" smtClean="0"/>
              <a:t>.</a:t>
            </a:r>
          </a:p>
          <a:p>
            <a:pPr eaLnBrk="1" hangingPunct="1"/>
            <a:r>
              <a:rPr lang="tr-TR" altLang="tr-TR" sz="2000" smtClean="0"/>
              <a:t>Mantarlar ve mayalar (</a:t>
            </a:r>
            <a:r>
              <a:rPr lang="tr-TR" altLang="tr-TR" sz="2000" i="1" smtClean="0"/>
              <a:t>Candida</a:t>
            </a:r>
            <a:r>
              <a:rPr lang="tr-TR" altLang="tr-TR" sz="2000" smtClean="0"/>
              <a:t>, </a:t>
            </a:r>
            <a:r>
              <a:rPr lang="tr-TR" altLang="tr-TR" sz="2000" i="1" smtClean="0"/>
              <a:t>Malassezia</a:t>
            </a:r>
            <a:r>
              <a:rPr lang="tr-TR" altLang="tr-TR" sz="2000" smtClean="0"/>
              <a:t> türleri) (genellikle deri kıvrımlarında, nemli bölgelerde)</a:t>
            </a:r>
          </a:p>
          <a:p>
            <a:pPr eaLnBrk="1" hangingPunct="1"/>
            <a:r>
              <a:rPr lang="tr-TR" altLang="tr-TR" sz="2000" smtClean="0"/>
              <a:t>Aside dirençli non-patojen mikobakteriler yağ sekresyonundan zengin bölgelerde (genital bölge, dış kulak) yerleşir</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1 Başlık"/>
          <p:cNvSpPr>
            <a:spLocks noGrp="1"/>
          </p:cNvSpPr>
          <p:nvPr>
            <p:ph type="title"/>
          </p:nvPr>
        </p:nvSpPr>
        <p:spPr/>
        <p:txBody>
          <a:bodyPr/>
          <a:lstStyle/>
          <a:p>
            <a:pPr eaLnBrk="1" hangingPunct="1"/>
            <a:r>
              <a:rPr lang="tr-TR" altLang="tr-TR" smtClean="0">
                <a:solidFill>
                  <a:srgbClr val="FF0000"/>
                </a:solidFill>
              </a:rPr>
              <a:t>1.Deri normal florası</a:t>
            </a:r>
            <a:endParaRPr lang="tr-TR" altLang="tr-TR" smtClean="0"/>
          </a:p>
        </p:txBody>
      </p:sp>
      <p:sp>
        <p:nvSpPr>
          <p:cNvPr id="22531" name="2 İçerik Yer Tutucusu"/>
          <p:cNvSpPr>
            <a:spLocks noGrp="1"/>
          </p:cNvSpPr>
          <p:nvPr>
            <p:ph idx="1"/>
          </p:nvPr>
        </p:nvSpPr>
        <p:spPr/>
        <p:txBody>
          <a:bodyPr/>
          <a:lstStyle/>
          <a:p>
            <a:pPr eaLnBrk="1" hangingPunct="1"/>
            <a:r>
              <a:rPr lang="tr-TR" altLang="tr-TR" sz="2000" smtClean="0"/>
              <a:t>Yerleşik flora dışındaki mo ları deriden uzaklaştırmada </a:t>
            </a:r>
          </a:p>
          <a:p>
            <a:pPr lvl="2" eaLnBrk="1" hangingPunct="1"/>
            <a:r>
              <a:rPr lang="tr-TR" altLang="tr-TR" sz="2000" smtClean="0"/>
              <a:t>Düşük pH</a:t>
            </a:r>
          </a:p>
          <a:p>
            <a:pPr lvl="2" eaLnBrk="1" hangingPunct="1"/>
            <a:r>
              <a:rPr lang="tr-TR" altLang="tr-TR" sz="2000" smtClean="0"/>
              <a:t>Yağ sekresyonlarındaki YA leri</a:t>
            </a:r>
          </a:p>
          <a:p>
            <a:pPr lvl="2" eaLnBrk="1" hangingPunct="1"/>
            <a:r>
              <a:rPr lang="tr-TR" altLang="tr-TR" sz="2000" smtClean="0"/>
              <a:t>Lizozim etkilidir</a:t>
            </a:r>
          </a:p>
          <a:p>
            <a:pPr lvl="2" eaLnBrk="1" hangingPunct="1">
              <a:buFont typeface="Arial" panose="020B0604020202020204" pitchFamily="34" charset="0"/>
              <a:buNone/>
            </a:pPr>
            <a:r>
              <a:rPr lang="tr-TR" altLang="tr-TR" sz="2000" smtClean="0"/>
              <a:t>Örn. Propionibacteria tarafından üretilen uçucu YA leri streptokoklar için toksiktir</a:t>
            </a:r>
          </a:p>
          <a:p>
            <a:pPr eaLnBrk="1" hangingPunct="1"/>
            <a:r>
              <a:rPr lang="tr-TR" altLang="tr-TR" sz="2000" smtClean="0"/>
              <a:t>Normal kalıcı flora terleme veya yıkanma ile elimine olmaz veya önemli ölçüde değişikliğe uğramaz.</a:t>
            </a:r>
          </a:p>
          <a:p>
            <a:pPr eaLnBrk="1" hangingPunct="1"/>
            <a:r>
              <a:rPr lang="tr-TR" altLang="tr-TR" sz="2000" smtClean="0"/>
              <a:t>Hekzaklorofenli sabun veya diğer dezenfektanlarla güçlü biçimde deri fırçalanarak yüzeyel mo ların sayısı azaltılabilir. </a:t>
            </a:r>
          </a:p>
          <a:p>
            <a:pPr eaLnBrk="1" hangingPunct="1"/>
            <a:r>
              <a:rPr lang="tr-TR" altLang="tr-TR" sz="2000" smtClean="0"/>
              <a:t>Fakat çevreyle veya diğer deri bölgeleri ile temas kesilse bile o bölgedeki yağ ve ter bezlerinin sekresyonları aracılığı ile aynı flora yeniden oluşur. </a:t>
            </a:r>
          </a:p>
          <a:p>
            <a:pPr eaLnBrk="1" hangingPunct="1"/>
            <a:r>
              <a:rPr lang="tr-TR" altLang="tr-TR" sz="2000" smtClean="0"/>
              <a:t>Deriyi tümüyle kapatan giysiler toplam mo sayısını çok büyük ölçüde artırır ve flora kalitesini değiştirir.</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1 Başlık"/>
          <p:cNvSpPr>
            <a:spLocks noGrp="1"/>
          </p:cNvSpPr>
          <p:nvPr>
            <p:ph type="title"/>
          </p:nvPr>
        </p:nvSpPr>
        <p:spPr/>
        <p:txBody>
          <a:bodyPr/>
          <a:lstStyle/>
          <a:p>
            <a:r>
              <a:rPr lang="tr-TR" altLang="tr-TR" sz="4000" smtClean="0">
                <a:solidFill>
                  <a:srgbClr val="FF0000"/>
                </a:solidFill>
              </a:rPr>
              <a:t>2.Üst solunum yolu normal florası</a:t>
            </a:r>
          </a:p>
        </p:txBody>
      </p:sp>
      <p:sp>
        <p:nvSpPr>
          <p:cNvPr id="3" name="2 İçerik Yer Tutucusu"/>
          <p:cNvSpPr>
            <a:spLocks noGrp="1"/>
          </p:cNvSpPr>
          <p:nvPr>
            <p:ph idx="1"/>
          </p:nvPr>
        </p:nvSpPr>
        <p:spPr>
          <a:xfrm>
            <a:off x="395288" y="1268413"/>
            <a:ext cx="8229600" cy="4525962"/>
          </a:xfrm>
        </p:spPr>
        <p:txBody>
          <a:bodyPr/>
          <a:lstStyle/>
          <a:p>
            <a:pPr>
              <a:buFont typeface="Arial" charset="0"/>
              <a:buNone/>
              <a:defRPr/>
            </a:pPr>
            <a:r>
              <a:rPr lang="tr-TR" dirty="0" smtClean="0">
                <a:solidFill>
                  <a:srgbClr val="00B0F0"/>
                </a:solidFill>
              </a:rPr>
              <a:t>	  </a:t>
            </a:r>
            <a:r>
              <a:rPr lang="tr-TR" sz="2000" dirty="0" smtClean="0">
                <a:solidFill>
                  <a:srgbClr val="00B0F0"/>
                </a:solidFill>
              </a:rPr>
              <a:t>Burun</a:t>
            </a:r>
            <a:r>
              <a:rPr lang="tr-TR" sz="2000" dirty="0" smtClean="0"/>
              <a:t> </a:t>
            </a:r>
          </a:p>
          <a:p>
            <a:pPr marL="514350" indent="-514350">
              <a:buFont typeface="Arial" charset="0"/>
              <a:buChar char="•"/>
              <a:defRPr/>
            </a:pPr>
            <a:r>
              <a:rPr lang="tr-TR" sz="2000" dirty="0" smtClean="0"/>
              <a:t>Burun florası başlıca </a:t>
            </a:r>
            <a:r>
              <a:rPr lang="tr-TR" sz="2000" dirty="0" err="1" smtClean="0"/>
              <a:t>korinebakteriler</a:t>
            </a:r>
            <a:r>
              <a:rPr lang="tr-TR" sz="2000" dirty="0" smtClean="0"/>
              <a:t>, stafilokoklar (</a:t>
            </a:r>
            <a:r>
              <a:rPr lang="tr-TR" sz="2000" i="1" dirty="0" smtClean="0"/>
              <a:t>S. </a:t>
            </a:r>
            <a:r>
              <a:rPr lang="tr-TR" sz="2000" i="1" dirty="0" err="1" smtClean="0"/>
              <a:t>epidermidis</a:t>
            </a:r>
            <a:r>
              <a:rPr lang="tr-TR" sz="2000" i="1" dirty="0" smtClean="0"/>
              <a:t>, S. </a:t>
            </a:r>
            <a:r>
              <a:rPr lang="tr-TR" sz="2000" i="1" dirty="0" err="1" smtClean="0"/>
              <a:t>aureus</a:t>
            </a:r>
            <a:r>
              <a:rPr lang="tr-TR" sz="2000" dirty="0" smtClean="0"/>
              <a:t>) ve streptokoklardan oluşur</a:t>
            </a:r>
          </a:p>
          <a:p>
            <a:pPr marL="514350" indent="-514350">
              <a:buFont typeface="Arial" charset="0"/>
              <a:buNone/>
              <a:defRPr/>
            </a:pPr>
            <a:r>
              <a:rPr lang="tr-TR" sz="2000" dirty="0" smtClean="0">
                <a:solidFill>
                  <a:srgbClr val="00B0F0"/>
                </a:solidFill>
              </a:rPr>
              <a:t>	Ağız mukozası ve </a:t>
            </a:r>
            <a:r>
              <a:rPr lang="tr-TR" sz="2000" dirty="0" err="1" smtClean="0">
                <a:solidFill>
                  <a:srgbClr val="00B0F0"/>
                </a:solidFill>
              </a:rPr>
              <a:t>farinks</a:t>
            </a:r>
            <a:endParaRPr lang="tr-TR" sz="2000" dirty="0" smtClean="0">
              <a:solidFill>
                <a:srgbClr val="00B0F0"/>
              </a:solidFill>
            </a:endParaRPr>
          </a:p>
          <a:p>
            <a:pPr marL="514350" indent="-514350">
              <a:buFont typeface="Arial" charset="0"/>
              <a:buChar char="•"/>
              <a:defRPr/>
            </a:pPr>
            <a:r>
              <a:rPr lang="tr-TR" sz="2000" dirty="0" smtClean="0"/>
              <a:t>Doğumda genellikle sterildir, fakat doğum kanalından geçerken </a:t>
            </a:r>
            <a:r>
              <a:rPr lang="tr-TR" sz="2000" dirty="0" err="1" smtClean="0"/>
              <a:t>kontamine</a:t>
            </a:r>
            <a:r>
              <a:rPr lang="tr-TR" sz="2000" dirty="0" smtClean="0"/>
              <a:t> olabilir</a:t>
            </a:r>
          </a:p>
          <a:p>
            <a:pPr marL="514350" indent="-514350">
              <a:buFont typeface="Arial" charset="0"/>
              <a:buChar char="•"/>
              <a:defRPr/>
            </a:pPr>
            <a:r>
              <a:rPr lang="tr-TR" sz="2000" dirty="0" smtClean="0"/>
              <a:t>Doğum sonrası 8-12 saatte büyük olasılıkla anneden gelen </a:t>
            </a:r>
            <a:r>
              <a:rPr lang="tr-TR" sz="2000" dirty="0" err="1" smtClean="0"/>
              <a:t>viridans</a:t>
            </a:r>
            <a:r>
              <a:rPr lang="tr-TR" sz="2000" dirty="0" smtClean="0"/>
              <a:t> streptokoklar üstünlük sağlar ve yaşam boyu kalıcı florada bu üstünlük devam eder</a:t>
            </a:r>
          </a:p>
          <a:p>
            <a:pPr marL="514350" indent="-514350">
              <a:buFont typeface="Arial" charset="0"/>
              <a:buChar char="•"/>
              <a:defRPr/>
            </a:pPr>
            <a:r>
              <a:rPr lang="tr-TR" sz="2000" dirty="0" smtClean="0"/>
              <a:t>Yaşamın erken dönemlerinde </a:t>
            </a:r>
            <a:r>
              <a:rPr lang="tr-TR" sz="2000" dirty="0" err="1" smtClean="0"/>
              <a:t>aerop</a:t>
            </a:r>
            <a:r>
              <a:rPr lang="tr-TR" sz="2000" dirty="0" smtClean="0"/>
              <a:t> ve </a:t>
            </a:r>
            <a:r>
              <a:rPr lang="tr-TR" sz="2000" dirty="0" err="1" smtClean="0"/>
              <a:t>anaerop</a:t>
            </a:r>
            <a:r>
              <a:rPr lang="tr-TR" sz="2000" dirty="0" smtClean="0"/>
              <a:t> stafilokoklar, Gr- </a:t>
            </a:r>
            <a:r>
              <a:rPr lang="tr-TR" sz="2000" dirty="0" err="1" smtClean="0"/>
              <a:t>diplokoklar</a:t>
            </a:r>
            <a:r>
              <a:rPr lang="tr-TR" sz="2000" dirty="0" smtClean="0"/>
              <a:t> (</a:t>
            </a:r>
            <a:r>
              <a:rPr lang="tr-TR" sz="2000" dirty="0" err="1" smtClean="0"/>
              <a:t>Neisseriae</a:t>
            </a:r>
            <a:r>
              <a:rPr lang="tr-TR" sz="2000" dirty="0" smtClean="0"/>
              <a:t>, </a:t>
            </a:r>
            <a:r>
              <a:rPr lang="tr-TR" sz="2000" dirty="0" err="1" smtClean="0"/>
              <a:t>Moraxella</a:t>
            </a:r>
            <a:r>
              <a:rPr lang="tr-TR" sz="2000" dirty="0" smtClean="0"/>
              <a:t> </a:t>
            </a:r>
            <a:r>
              <a:rPr lang="tr-TR" sz="2000" dirty="0" err="1" smtClean="0"/>
              <a:t>catarrhalis</a:t>
            </a:r>
            <a:r>
              <a:rPr lang="tr-TR" sz="2000" dirty="0" smtClean="0"/>
              <a:t>), </a:t>
            </a:r>
            <a:r>
              <a:rPr lang="tr-TR" sz="2000" dirty="0" err="1" smtClean="0"/>
              <a:t>difteroidler</a:t>
            </a:r>
            <a:r>
              <a:rPr lang="tr-TR" sz="2000" dirty="0" smtClean="0"/>
              <a:t> ve bazen </a:t>
            </a:r>
            <a:r>
              <a:rPr lang="tr-TR" sz="2000" dirty="0" err="1" smtClean="0"/>
              <a:t>laktobasiller</a:t>
            </a:r>
            <a:r>
              <a:rPr lang="tr-TR" sz="2000" dirty="0" smtClean="0"/>
              <a:t> buna eklenir</a:t>
            </a:r>
          </a:p>
          <a:p>
            <a:pPr marL="514350" indent="-514350">
              <a:buFont typeface="Arial" charset="0"/>
              <a:buChar char="•"/>
              <a:defRPr/>
            </a:pPr>
            <a:r>
              <a:rPr lang="tr-TR" sz="2000" dirty="0" smtClean="0"/>
              <a:t>Dişler çıkmaya başlayınca </a:t>
            </a:r>
            <a:r>
              <a:rPr lang="tr-TR" sz="2000" dirty="0" err="1" smtClean="0"/>
              <a:t>vibriolar</a:t>
            </a:r>
            <a:r>
              <a:rPr lang="tr-TR" sz="2000" dirty="0" smtClean="0"/>
              <a:t> ve </a:t>
            </a:r>
            <a:r>
              <a:rPr lang="tr-TR" sz="2000" dirty="0" err="1" smtClean="0"/>
              <a:t>laktobasillerle</a:t>
            </a:r>
            <a:r>
              <a:rPr lang="tr-TR" sz="2000" dirty="0" smtClean="0"/>
              <a:t> birlikte </a:t>
            </a:r>
            <a:r>
              <a:rPr lang="tr-TR" sz="2000" dirty="0" err="1" smtClean="0"/>
              <a:t>anaerop</a:t>
            </a:r>
            <a:r>
              <a:rPr lang="tr-TR" sz="2000" dirty="0" smtClean="0"/>
              <a:t> </a:t>
            </a:r>
            <a:r>
              <a:rPr lang="tr-TR" sz="2000" dirty="0" err="1" smtClean="0"/>
              <a:t>spiroketler</a:t>
            </a:r>
            <a:r>
              <a:rPr lang="tr-TR" sz="2000" dirty="0" smtClean="0"/>
              <a:t>, </a:t>
            </a:r>
            <a:r>
              <a:rPr lang="tr-TR" sz="2000" i="1" dirty="0" err="1" smtClean="0"/>
              <a:t>Prevotella</a:t>
            </a:r>
            <a:r>
              <a:rPr lang="tr-TR" sz="2000" dirty="0" smtClean="0"/>
              <a:t> türleri (özellikle </a:t>
            </a:r>
            <a:r>
              <a:rPr lang="tr-TR" sz="2000" i="1" dirty="0" err="1" smtClean="0"/>
              <a:t>Prevotella</a:t>
            </a:r>
            <a:r>
              <a:rPr lang="tr-TR" sz="2000" dirty="0" smtClean="0"/>
              <a:t> </a:t>
            </a:r>
            <a:r>
              <a:rPr lang="tr-TR" sz="2000" i="1" dirty="0" err="1" smtClean="0"/>
              <a:t>melaninogenica</a:t>
            </a:r>
            <a:r>
              <a:rPr lang="tr-TR" sz="2000" dirty="0" smtClean="0"/>
              <a:t>), </a:t>
            </a:r>
            <a:r>
              <a:rPr lang="tr-TR" sz="2000" i="1" dirty="0" err="1" smtClean="0"/>
              <a:t>Fusobacterium</a:t>
            </a:r>
            <a:r>
              <a:rPr lang="tr-TR" sz="2000" dirty="0" smtClean="0"/>
              <a:t> türleri, </a:t>
            </a:r>
            <a:r>
              <a:rPr lang="tr-TR" sz="2000" i="1" dirty="0" err="1" smtClean="0"/>
              <a:t>Rothia</a:t>
            </a:r>
            <a:r>
              <a:rPr lang="tr-TR" sz="2000" dirty="0" smtClean="0"/>
              <a:t> türleri ve </a:t>
            </a:r>
            <a:r>
              <a:rPr lang="tr-TR" sz="2000" i="1" dirty="0" err="1" smtClean="0"/>
              <a:t>Capnocytophaga</a:t>
            </a:r>
            <a:r>
              <a:rPr lang="tr-TR" sz="2000" dirty="0" smtClean="0"/>
              <a:t> türleri yerleşir</a:t>
            </a:r>
          </a:p>
          <a:p>
            <a:pPr marL="514350" indent="-514350">
              <a:buFont typeface="Arial" charset="0"/>
              <a:buChar char="•"/>
              <a:defRPr/>
            </a:pPr>
            <a:endParaRPr lang="tr-TR" sz="20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1 Başlık"/>
          <p:cNvSpPr>
            <a:spLocks noGrp="1"/>
          </p:cNvSpPr>
          <p:nvPr>
            <p:ph type="title"/>
          </p:nvPr>
        </p:nvSpPr>
        <p:spPr/>
        <p:txBody>
          <a:bodyPr/>
          <a:lstStyle/>
          <a:p>
            <a:r>
              <a:rPr lang="tr-TR" altLang="tr-TR" smtClean="0">
                <a:solidFill>
                  <a:srgbClr val="FF0000"/>
                </a:solidFill>
              </a:rPr>
              <a:t>2.Üst solunum yolu normal florası</a:t>
            </a:r>
            <a:endParaRPr lang="tr-TR" altLang="tr-TR" smtClean="0"/>
          </a:p>
        </p:txBody>
      </p:sp>
      <p:sp>
        <p:nvSpPr>
          <p:cNvPr id="24579" name="2 İçerik Yer Tutucusu"/>
          <p:cNvSpPr>
            <a:spLocks noGrp="1"/>
          </p:cNvSpPr>
          <p:nvPr>
            <p:ph idx="1"/>
          </p:nvPr>
        </p:nvSpPr>
        <p:spPr/>
        <p:txBody>
          <a:bodyPr/>
          <a:lstStyle/>
          <a:p>
            <a:pPr>
              <a:buFont typeface="Arial" panose="020B0604020202020204" pitchFamily="34" charset="0"/>
              <a:buNone/>
            </a:pPr>
            <a:r>
              <a:rPr lang="tr-TR" altLang="tr-TR" smtClean="0">
                <a:solidFill>
                  <a:srgbClr val="00B0F0"/>
                </a:solidFill>
              </a:rPr>
              <a:t>	Ağız mukozası ve farinks</a:t>
            </a:r>
          </a:p>
          <a:p>
            <a:r>
              <a:rPr lang="tr-TR" altLang="tr-TR" sz="2000" i="1" smtClean="0"/>
              <a:t>Actinomyces</a:t>
            </a:r>
            <a:r>
              <a:rPr lang="tr-TR" altLang="tr-TR" sz="2000" smtClean="0"/>
              <a:t> türleri ve bazen çeşitli protozoonlar erişkinde normal tonsil dokusunda ve gingivalarda normal olarak bulunur</a:t>
            </a:r>
          </a:p>
          <a:p>
            <a:r>
              <a:rPr lang="tr-TR" altLang="tr-TR" sz="2000" smtClean="0"/>
              <a:t>Ağız boşluğunda mayalar (</a:t>
            </a:r>
            <a:r>
              <a:rPr lang="tr-TR" altLang="tr-TR" sz="2000" i="1" smtClean="0"/>
              <a:t>Candida</a:t>
            </a:r>
            <a:r>
              <a:rPr lang="tr-TR" altLang="tr-TR" sz="2000" smtClean="0"/>
              <a:t> türleri) bulunur</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1 Başlık"/>
          <p:cNvSpPr>
            <a:spLocks noGrp="1"/>
          </p:cNvSpPr>
          <p:nvPr>
            <p:ph type="title"/>
          </p:nvPr>
        </p:nvSpPr>
        <p:spPr/>
        <p:txBody>
          <a:bodyPr/>
          <a:lstStyle/>
          <a:p>
            <a:r>
              <a:rPr lang="tr-TR" altLang="tr-TR" smtClean="0">
                <a:solidFill>
                  <a:srgbClr val="FF0000"/>
                </a:solidFill>
              </a:rPr>
              <a:t>2.Üst solunum yolu normal florası</a:t>
            </a:r>
            <a:endParaRPr lang="tr-TR" altLang="tr-TR" smtClean="0"/>
          </a:p>
        </p:txBody>
      </p:sp>
      <p:sp>
        <p:nvSpPr>
          <p:cNvPr id="25603" name="2 İçerik Yer Tutucusu"/>
          <p:cNvSpPr>
            <a:spLocks noGrp="1"/>
          </p:cNvSpPr>
          <p:nvPr>
            <p:ph idx="1"/>
          </p:nvPr>
        </p:nvSpPr>
        <p:spPr>
          <a:xfrm>
            <a:off x="468313" y="1628775"/>
            <a:ext cx="8229600" cy="4525963"/>
          </a:xfrm>
        </p:spPr>
        <p:txBody>
          <a:bodyPr/>
          <a:lstStyle/>
          <a:p>
            <a:r>
              <a:rPr lang="tr-TR" altLang="tr-TR" sz="2000" smtClean="0"/>
              <a:t>Özellikle farinks olmak üzere üst solunum yolundaki hakim bakteriler nonhemolitik ve alfa hemolitik streptokoklar ve neisseria’lardır</a:t>
            </a:r>
          </a:p>
          <a:p>
            <a:r>
              <a:rPr lang="tr-TR" altLang="tr-TR" sz="2000" smtClean="0"/>
              <a:t>Stafilokoklar, hemofiller, pnömokoklar, mikoplazmalar ve prevotellalar da bulunabilir</a:t>
            </a:r>
          </a:p>
          <a:p>
            <a:r>
              <a:rPr lang="tr-TR" altLang="tr-TR" sz="2000" smtClean="0"/>
              <a:t>Üst solunum yollarında kolonize olabilen parazitler </a:t>
            </a:r>
            <a:r>
              <a:rPr lang="tr-TR" altLang="tr-TR" sz="2000" i="1" smtClean="0"/>
              <a:t>Entamoeba</a:t>
            </a:r>
            <a:r>
              <a:rPr lang="tr-TR" altLang="tr-TR" sz="2000" smtClean="0"/>
              <a:t> ve </a:t>
            </a:r>
            <a:r>
              <a:rPr lang="tr-TR" altLang="tr-TR" sz="2000" i="1" smtClean="0"/>
              <a:t>Trichomonas</a:t>
            </a:r>
            <a:r>
              <a:rPr lang="tr-TR" altLang="tr-TR" sz="2000" smtClean="0"/>
              <a:t> türleridir</a:t>
            </a:r>
          </a:p>
          <a:p>
            <a:r>
              <a:rPr lang="tr-TR" altLang="tr-TR" sz="2000" smtClean="0"/>
              <a:t>Ağız boşluğu ve solunum yolu enfeksiyonlarından genellikle anaeroplar da içinde olmak üzere mikst oronazal flora sorumludur</a:t>
            </a:r>
          </a:p>
          <a:p>
            <a:r>
              <a:rPr lang="tr-TR" altLang="tr-TR" sz="2000" smtClean="0"/>
              <a:t>Periodontal enfeksiyon, perioral apse, sinüzit ve mastoiditte </a:t>
            </a:r>
            <a:r>
              <a:rPr lang="tr-TR" altLang="tr-TR" sz="2000" i="1" smtClean="0"/>
              <a:t>Prevotella</a:t>
            </a:r>
            <a:r>
              <a:rPr lang="tr-TR" altLang="tr-TR" sz="2000" smtClean="0"/>
              <a:t> </a:t>
            </a:r>
            <a:r>
              <a:rPr lang="tr-TR" altLang="tr-TR" sz="2000" i="1" smtClean="0"/>
              <a:t>melaninogenica</a:t>
            </a:r>
            <a:r>
              <a:rPr lang="tr-TR" altLang="tr-TR" sz="2000" smtClean="0"/>
              <a:t>, </a:t>
            </a:r>
            <a:r>
              <a:rPr lang="tr-TR" altLang="tr-TR" sz="2000" i="1" smtClean="0"/>
              <a:t>Fusobacterium</a:t>
            </a:r>
            <a:r>
              <a:rPr lang="tr-TR" altLang="tr-TR" sz="2000" smtClean="0"/>
              <a:t> türleri ve peptostreptokoklar sıklıkla yer alır</a:t>
            </a:r>
          </a:p>
          <a:p>
            <a:r>
              <a:rPr lang="tr-TR" altLang="tr-TR" sz="2000" smtClean="0"/>
              <a:t>Tükrük aspirasyonu ile nekrotizan pnömoni, akc apsesi ve ampiyem gelişebilir</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1 Başlık"/>
          <p:cNvSpPr>
            <a:spLocks noGrp="1"/>
          </p:cNvSpPr>
          <p:nvPr>
            <p:ph type="title"/>
          </p:nvPr>
        </p:nvSpPr>
        <p:spPr/>
        <p:txBody>
          <a:bodyPr/>
          <a:lstStyle/>
          <a:p>
            <a:r>
              <a:rPr lang="tr-TR" altLang="tr-TR" smtClean="0">
                <a:solidFill>
                  <a:srgbClr val="FF0000"/>
                </a:solidFill>
              </a:rPr>
              <a:t>3.Alt solunum yolu normal florası</a:t>
            </a:r>
            <a:endParaRPr lang="tr-TR" altLang="tr-TR" smtClean="0"/>
          </a:p>
        </p:txBody>
      </p:sp>
      <p:sp>
        <p:nvSpPr>
          <p:cNvPr id="26627" name="2 İçerik Yer Tutucusu"/>
          <p:cNvSpPr>
            <a:spLocks noGrp="1"/>
          </p:cNvSpPr>
          <p:nvPr>
            <p:ph idx="1"/>
          </p:nvPr>
        </p:nvSpPr>
        <p:spPr/>
        <p:txBody>
          <a:bodyPr/>
          <a:lstStyle/>
          <a:p>
            <a:r>
              <a:rPr lang="tr-TR" altLang="tr-TR" sz="2400" smtClean="0"/>
              <a:t>Üst solunum yolu salgıları ile geçici kolonizasyon oluşabilirse de larinks, trakea, bronşiyoller ve alt solunum yolları genellikle sterildir</a:t>
            </a:r>
            <a:r>
              <a:rPr lang="tr-TR" altLang="tr-TR" sz="2400" smtClean="0">
                <a:solidFill>
                  <a:srgbClr val="00B0F0"/>
                </a:solidFill>
              </a:rPr>
              <a:t>	</a:t>
            </a:r>
          </a:p>
          <a:p>
            <a:pPr>
              <a:buFont typeface="Arial" panose="020B0604020202020204" pitchFamily="34" charset="0"/>
              <a:buNone/>
            </a:pPr>
            <a:r>
              <a:rPr lang="tr-TR" altLang="tr-TR" sz="2400" smtClean="0">
                <a:solidFill>
                  <a:srgbClr val="00B0F0"/>
                </a:solidFill>
              </a:rPr>
              <a:t>	Trakea</a:t>
            </a:r>
          </a:p>
          <a:p>
            <a:r>
              <a:rPr lang="tr-TR" altLang="tr-TR" sz="2400" smtClean="0"/>
              <a:t>Trakeada benzer flora yerleşir</a:t>
            </a:r>
          </a:p>
          <a:p>
            <a:pPr>
              <a:buFont typeface="Arial" panose="020B0604020202020204" pitchFamily="34" charset="0"/>
              <a:buNone/>
            </a:pPr>
            <a:r>
              <a:rPr lang="tr-TR" altLang="tr-TR" sz="2400" smtClean="0">
                <a:solidFill>
                  <a:srgbClr val="00B0F0"/>
                </a:solidFill>
              </a:rPr>
              <a:t>	Bronşlar</a:t>
            </a:r>
          </a:p>
          <a:p>
            <a:r>
              <a:rPr lang="tr-TR" altLang="tr-TR" sz="2400" smtClean="0"/>
              <a:t>Bronşlarda az sayıda bakteri vardır</a:t>
            </a:r>
          </a:p>
          <a:p>
            <a:pPr>
              <a:buFont typeface="Arial" panose="020B0604020202020204" pitchFamily="34" charset="0"/>
              <a:buNone/>
            </a:pPr>
            <a:r>
              <a:rPr lang="tr-TR" altLang="tr-TR" sz="2400" smtClean="0">
                <a:solidFill>
                  <a:srgbClr val="00B0F0"/>
                </a:solidFill>
              </a:rPr>
              <a:t>	Bronşiol ve alveoller</a:t>
            </a:r>
          </a:p>
          <a:p>
            <a:r>
              <a:rPr lang="tr-TR" altLang="tr-TR" sz="2400" smtClean="0"/>
              <a:t>Normalde sterildir</a:t>
            </a:r>
          </a:p>
          <a:p>
            <a:endParaRPr lang="tr-TR" altLang="tr-TR" sz="2800" smtClean="0"/>
          </a:p>
          <a:p>
            <a:endParaRPr lang="tr-TR" altLang="tr-TR"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1 Başlık"/>
          <p:cNvSpPr>
            <a:spLocks noGrp="1"/>
          </p:cNvSpPr>
          <p:nvPr>
            <p:ph type="title"/>
          </p:nvPr>
        </p:nvSpPr>
        <p:spPr/>
        <p:txBody>
          <a:bodyPr/>
          <a:lstStyle/>
          <a:p>
            <a:pPr eaLnBrk="1" hangingPunct="1"/>
            <a:r>
              <a:rPr lang="tr-TR" altLang="tr-TR" smtClean="0">
                <a:solidFill>
                  <a:srgbClr val="FF0000"/>
                </a:solidFill>
              </a:rPr>
              <a:t>4.Diş çürüklerinde normal ağız florasının rolü</a:t>
            </a:r>
          </a:p>
        </p:txBody>
      </p:sp>
      <p:sp>
        <p:nvSpPr>
          <p:cNvPr id="27651" name="2 İçerik Yer Tutucusu"/>
          <p:cNvSpPr>
            <a:spLocks noGrp="1"/>
          </p:cNvSpPr>
          <p:nvPr>
            <p:ph idx="1"/>
          </p:nvPr>
        </p:nvSpPr>
        <p:spPr/>
        <p:txBody>
          <a:bodyPr/>
          <a:lstStyle/>
          <a:p>
            <a:pPr eaLnBrk="1" hangingPunct="1"/>
            <a:r>
              <a:rPr lang="tr-TR" altLang="tr-TR" sz="2400" smtClean="0"/>
              <a:t>Diş çürüğü yüzeyden iç katmanlara doğru diş bütünlüğünün bozulmasıdır.</a:t>
            </a:r>
          </a:p>
          <a:p>
            <a:pPr lvl="1" eaLnBrk="1" hangingPunct="1">
              <a:buFont typeface="Arial" panose="020B0604020202020204" pitchFamily="34" charset="0"/>
              <a:buNone/>
            </a:pPr>
            <a:r>
              <a:rPr lang="tr-TR" altLang="tr-TR" sz="2400" smtClean="0"/>
              <a:t>	Bakteriyel fermentasyonun sonucu açığa çıkan asit ürünler </a:t>
            </a:r>
            <a:r>
              <a:rPr lang="tr-TR" altLang="tr-TR" sz="2400" smtClean="0">
                <a:sym typeface="Symbol" panose="05050102010706020507" pitchFamily="18" charset="2"/>
              </a:rPr>
              <a:t> mine (hücresiz bir tabaka) demineralizasyonu</a:t>
            </a:r>
          </a:p>
          <a:p>
            <a:pPr lvl="1" eaLnBrk="1" hangingPunct="1">
              <a:buFont typeface="Arial" panose="020B0604020202020204" pitchFamily="34" charset="0"/>
              <a:buNone/>
            </a:pPr>
            <a:endParaRPr lang="tr-TR" altLang="tr-TR" smtClean="0">
              <a:sym typeface="Symbol" panose="05050102010706020507" pitchFamily="18" charset="2"/>
            </a:endParaRPr>
          </a:p>
          <a:p>
            <a:pPr lvl="1" eaLnBrk="1" hangingPunct="1">
              <a:buFont typeface="Arial" panose="020B0604020202020204" pitchFamily="34" charset="0"/>
              <a:buNone/>
            </a:pPr>
            <a:r>
              <a:rPr lang="tr-TR" altLang="tr-TR" smtClean="0">
                <a:sym typeface="Symbol" panose="05050102010706020507" pitchFamily="18" charset="2"/>
              </a:rPr>
              <a:t>Protein matriks bakteriler tarafından sindirilir</a:t>
            </a:r>
          </a:p>
          <a:p>
            <a:pPr lvl="1" eaLnBrk="1" hangingPunct="1">
              <a:buFont typeface="Arial" panose="020B0604020202020204" pitchFamily="34" charset="0"/>
              <a:buNone/>
            </a:pPr>
            <a:endParaRPr lang="tr-TR" altLang="tr-TR" smtClean="0">
              <a:sym typeface="Symbol" panose="05050102010706020507" pitchFamily="18" charset="2"/>
            </a:endParaRPr>
          </a:p>
          <a:p>
            <a:pPr lvl="1" eaLnBrk="1" hangingPunct="1">
              <a:buFont typeface="Arial" panose="020B0604020202020204" pitchFamily="34" charset="0"/>
              <a:buNone/>
            </a:pPr>
            <a:r>
              <a:rPr lang="tr-TR" altLang="tr-TR" smtClean="0">
                <a:sym typeface="Symbol" panose="05050102010706020507" pitchFamily="18" charset="2"/>
              </a:rPr>
              <a:t>Dentin ve sement tabakaları çürür</a:t>
            </a:r>
            <a:endParaRPr lang="tr-TR" altLang="tr-TR" smtClean="0"/>
          </a:p>
        </p:txBody>
      </p:sp>
      <p:sp>
        <p:nvSpPr>
          <p:cNvPr id="4" name="3 Aşağı Ok"/>
          <p:cNvSpPr/>
          <p:nvPr/>
        </p:nvSpPr>
        <p:spPr>
          <a:xfrm>
            <a:off x="3492500" y="3357563"/>
            <a:ext cx="360363" cy="401637"/>
          </a:xfrm>
          <a:prstGeom prst="downArrow">
            <a:avLst/>
          </a:prstGeom>
          <a:ln/>
        </p:spPr>
        <p:style>
          <a:lnRef idx="2">
            <a:schemeClr val="accent5">
              <a:shade val="50000"/>
            </a:schemeClr>
          </a:lnRef>
          <a:fillRef idx="1">
            <a:schemeClr val="accent5"/>
          </a:fillRef>
          <a:effectRef idx="0">
            <a:schemeClr val="accent5"/>
          </a:effectRef>
          <a:fontRef idx="minor">
            <a:schemeClr val="lt1"/>
          </a:fontRef>
        </p:style>
        <p:txBody>
          <a:bodyPr anchor="ctr"/>
          <a:lstStyle/>
          <a:p>
            <a:pPr algn="ctr">
              <a:defRPr/>
            </a:pPr>
            <a:endParaRPr lang="tr-TR"/>
          </a:p>
        </p:txBody>
      </p:sp>
      <p:sp>
        <p:nvSpPr>
          <p:cNvPr id="5" name="4 Aşağı Ok"/>
          <p:cNvSpPr/>
          <p:nvPr/>
        </p:nvSpPr>
        <p:spPr>
          <a:xfrm>
            <a:off x="3492500" y="4365625"/>
            <a:ext cx="431800" cy="358775"/>
          </a:xfrm>
          <a:prstGeom prst="downArrow">
            <a:avLst/>
          </a:prstGeom>
        </p:spPr>
        <p:style>
          <a:lnRef idx="2">
            <a:schemeClr val="accent5">
              <a:shade val="50000"/>
            </a:schemeClr>
          </a:lnRef>
          <a:fillRef idx="1">
            <a:schemeClr val="accent5"/>
          </a:fillRef>
          <a:effectRef idx="0">
            <a:schemeClr val="accent5"/>
          </a:effectRef>
          <a:fontRef idx="minor">
            <a:schemeClr val="lt1"/>
          </a:fontRef>
        </p:style>
        <p:txBody>
          <a:bodyPr anchor="ctr"/>
          <a:lstStyle/>
          <a:p>
            <a:pPr algn="ctr">
              <a:defRPr/>
            </a:pPr>
            <a:endParaRPr lang="tr-T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1 Başlık"/>
          <p:cNvSpPr>
            <a:spLocks noGrp="1"/>
          </p:cNvSpPr>
          <p:nvPr>
            <p:ph type="title"/>
          </p:nvPr>
        </p:nvSpPr>
        <p:spPr/>
        <p:txBody>
          <a:bodyPr/>
          <a:lstStyle/>
          <a:p>
            <a:pPr eaLnBrk="1" hangingPunct="1"/>
            <a:r>
              <a:rPr lang="tr-TR" altLang="tr-TR" sz="3600" smtClean="0">
                <a:solidFill>
                  <a:srgbClr val="FF0000"/>
                </a:solidFill>
              </a:rPr>
              <a:t>4.Diş çürüklerinde normal ağız florasının rolü</a:t>
            </a:r>
            <a:r>
              <a:rPr lang="tr-TR" altLang="tr-TR" smtClean="0">
                <a:solidFill>
                  <a:srgbClr val="FF0000"/>
                </a:solidFill>
              </a:rPr>
              <a:t/>
            </a:r>
            <a:br>
              <a:rPr lang="tr-TR" altLang="tr-TR" smtClean="0">
                <a:solidFill>
                  <a:srgbClr val="FF0000"/>
                </a:solidFill>
              </a:rPr>
            </a:br>
            <a:r>
              <a:rPr lang="tr-TR" altLang="tr-TR" sz="3200" smtClean="0">
                <a:solidFill>
                  <a:srgbClr val="00B0F0"/>
                </a:solidFill>
              </a:rPr>
              <a:t>Çürük</a:t>
            </a:r>
            <a:r>
              <a:rPr lang="tr-TR" altLang="tr-TR" sz="3200" smtClean="0">
                <a:solidFill>
                  <a:srgbClr val="FF0000"/>
                </a:solidFill>
              </a:rPr>
              <a:t> </a:t>
            </a:r>
            <a:r>
              <a:rPr lang="tr-TR" altLang="tr-TR" sz="3200" smtClean="0">
                <a:solidFill>
                  <a:srgbClr val="00B0F0"/>
                </a:solidFill>
              </a:rPr>
              <a:t>oluşumu</a:t>
            </a:r>
            <a:endParaRPr lang="tr-TR" altLang="tr-TR" smtClean="0">
              <a:solidFill>
                <a:srgbClr val="00B0F0"/>
              </a:solidFill>
            </a:endParaRPr>
          </a:p>
        </p:txBody>
      </p:sp>
      <p:sp>
        <p:nvSpPr>
          <p:cNvPr id="28675" name="2 İçerik Yer Tutucusu"/>
          <p:cNvSpPr>
            <a:spLocks noGrp="1"/>
          </p:cNvSpPr>
          <p:nvPr>
            <p:ph idx="1"/>
          </p:nvPr>
        </p:nvSpPr>
        <p:spPr>
          <a:xfrm>
            <a:off x="395288" y="1557338"/>
            <a:ext cx="8229600" cy="4525962"/>
          </a:xfrm>
        </p:spPr>
        <p:txBody>
          <a:bodyPr/>
          <a:lstStyle/>
          <a:p>
            <a:pPr eaLnBrk="1" hangingPunct="1">
              <a:buFont typeface="Arial" panose="020B0604020202020204" pitchFamily="34" charset="0"/>
              <a:buNone/>
            </a:pPr>
            <a:r>
              <a:rPr lang="tr-TR" altLang="tr-TR" sz="2400" smtClean="0"/>
              <a:t>1. Çürük mine yüzeyinde plak oluşumu ile başlar</a:t>
            </a:r>
          </a:p>
          <a:p>
            <a:pPr eaLnBrk="1" hangingPunct="1"/>
            <a:r>
              <a:rPr lang="tr-TR" altLang="tr-TR" sz="2400" smtClean="0"/>
              <a:t>Plak (biyofilm)=bakterilerin ekstrasellüler polisakkaritleri (KH polimerleri=glukan) (suda çözünmezler ve glukoziltransferazlar tarafından oluşturulurlar)</a:t>
            </a:r>
          </a:p>
          <a:p>
            <a:pPr eaLnBrk="1" hangingPunct="1">
              <a:buFont typeface="Arial" panose="020B0604020202020204" pitchFamily="34" charset="0"/>
              <a:buNone/>
            </a:pPr>
            <a:r>
              <a:rPr lang="tr-TR" altLang="tr-TR" sz="2400" smtClean="0"/>
              <a:t>Başlıca streptokoklar tarafından üretilir</a:t>
            </a:r>
          </a:p>
          <a:p>
            <a:pPr lvl="1" eaLnBrk="1" hangingPunct="1"/>
            <a:r>
              <a:rPr lang="tr-TR" altLang="tr-TR" sz="2400" i="1" smtClean="0"/>
              <a:t>S. mutans</a:t>
            </a:r>
          </a:p>
          <a:p>
            <a:pPr lvl="1" eaLnBrk="1" hangingPunct="1"/>
            <a:r>
              <a:rPr lang="tr-TR" altLang="tr-TR" sz="2400" smtClean="0"/>
              <a:t>Peptostreptokoklar</a:t>
            </a:r>
          </a:p>
          <a:p>
            <a:pPr lvl="1" eaLnBrk="1" hangingPunct="1"/>
            <a:r>
              <a:rPr lang="tr-TR" altLang="tr-TR" sz="2400" smtClean="0"/>
              <a:t>Aktinomiçesler</a:t>
            </a:r>
          </a:p>
          <a:p>
            <a:pPr lvl="1" eaLnBrk="1" hangingPunct="1"/>
            <a:r>
              <a:rPr lang="tr-TR" altLang="tr-TR" sz="2400" smtClean="0"/>
              <a:t>Laktobasiller</a:t>
            </a:r>
          </a:p>
          <a:p>
            <a:pPr lvl="1" eaLnBrk="1" hangingPunct="1"/>
            <a:endParaRPr lang="tr-TR" altLang="tr-TR" smtClean="0"/>
          </a:p>
        </p:txBody>
      </p:sp>
      <p:sp>
        <p:nvSpPr>
          <p:cNvPr id="4" name="3 Aşağı Ok"/>
          <p:cNvSpPr/>
          <p:nvPr/>
        </p:nvSpPr>
        <p:spPr>
          <a:xfrm>
            <a:off x="3924300" y="3933825"/>
            <a:ext cx="287338" cy="257175"/>
          </a:xfrm>
          <a:prstGeom prst="downArrow">
            <a:avLst/>
          </a:prstGeom>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a:defRPr/>
            </a:pPr>
            <a:endParaRPr lang="tr-T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1 Başlık"/>
          <p:cNvSpPr>
            <a:spLocks noGrp="1"/>
          </p:cNvSpPr>
          <p:nvPr>
            <p:ph type="title"/>
          </p:nvPr>
        </p:nvSpPr>
        <p:spPr/>
        <p:txBody>
          <a:bodyPr/>
          <a:lstStyle/>
          <a:p>
            <a:pPr eaLnBrk="1" hangingPunct="1"/>
            <a:r>
              <a:rPr lang="tr-TR" altLang="tr-TR" sz="3600" smtClean="0">
                <a:solidFill>
                  <a:srgbClr val="FF0000"/>
                </a:solidFill>
              </a:rPr>
              <a:t>4.Diş çürüklerinde normal ağız florasının rolü</a:t>
            </a:r>
            <a:r>
              <a:rPr lang="tr-TR" altLang="tr-TR" smtClean="0">
                <a:solidFill>
                  <a:srgbClr val="FF0000"/>
                </a:solidFill>
              </a:rPr>
              <a:t/>
            </a:r>
            <a:br>
              <a:rPr lang="tr-TR" altLang="tr-TR" smtClean="0">
                <a:solidFill>
                  <a:srgbClr val="FF0000"/>
                </a:solidFill>
              </a:rPr>
            </a:br>
            <a:r>
              <a:rPr lang="tr-TR" altLang="tr-TR" sz="4000" smtClean="0">
                <a:solidFill>
                  <a:srgbClr val="00B0F0"/>
                </a:solidFill>
              </a:rPr>
              <a:t>Çürük</a:t>
            </a:r>
            <a:r>
              <a:rPr lang="tr-TR" altLang="tr-TR" sz="4000" smtClean="0">
                <a:solidFill>
                  <a:srgbClr val="FF0000"/>
                </a:solidFill>
              </a:rPr>
              <a:t> </a:t>
            </a:r>
            <a:r>
              <a:rPr lang="tr-TR" altLang="tr-TR" sz="4000" smtClean="0">
                <a:solidFill>
                  <a:srgbClr val="00B0F0"/>
                </a:solidFill>
              </a:rPr>
              <a:t>oluşumu</a:t>
            </a:r>
            <a:endParaRPr lang="tr-TR" altLang="tr-TR" smtClean="0"/>
          </a:p>
        </p:txBody>
      </p:sp>
      <p:sp>
        <p:nvSpPr>
          <p:cNvPr id="29699" name="2 İçerik Yer Tutucusu"/>
          <p:cNvSpPr>
            <a:spLocks noGrp="1"/>
          </p:cNvSpPr>
          <p:nvPr>
            <p:ph idx="1"/>
          </p:nvPr>
        </p:nvSpPr>
        <p:spPr/>
        <p:txBody>
          <a:bodyPr/>
          <a:lstStyle/>
          <a:p>
            <a:pPr marL="514350" indent="-514350" eaLnBrk="1" hangingPunct="1">
              <a:buFont typeface="Arial" panose="020B0604020202020204" pitchFamily="34" charset="0"/>
              <a:buNone/>
            </a:pPr>
            <a:r>
              <a:rPr lang="tr-TR" altLang="tr-TR" sz="2800" smtClean="0"/>
              <a:t>2. plaktaki streptokoklar ve laktobasiller KH</a:t>
            </a:r>
            <a:r>
              <a:rPr lang="tr-TR" altLang="tr-TR" sz="2800" smtClean="0">
                <a:sym typeface="Symbol" panose="05050102010706020507" pitchFamily="18" charset="2"/>
              </a:rPr>
              <a:t> asit </a:t>
            </a:r>
          </a:p>
          <a:p>
            <a:pPr marL="514350" indent="-514350" eaLnBrk="1" hangingPunct="1">
              <a:buFont typeface="Arial" panose="020B0604020202020204" pitchFamily="34" charset="0"/>
              <a:buNone/>
            </a:pPr>
            <a:endParaRPr lang="tr-TR" altLang="tr-TR" smtClean="0">
              <a:sym typeface="Symbol" panose="05050102010706020507" pitchFamily="18" charset="2"/>
            </a:endParaRPr>
          </a:p>
          <a:p>
            <a:pPr marL="514350" indent="-514350" eaLnBrk="1" hangingPunct="1">
              <a:buFont typeface="Arial" panose="020B0604020202020204" pitchFamily="34" charset="0"/>
              <a:buNone/>
            </a:pPr>
            <a:r>
              <a:rPr lang="tr-TR" altLang="tr-TR" sz="2400" smtClean="0">
                <a:sym typeface="Symbol" panose="05050102010706020507" pitchFamily="18" charset="2"/>
              </a:rPr>
              <a:t>-Mine demineralizasyonu  çürük</a:t>
            </a:r>
          </a:p>
          <a:p>
            <a:pPr marL="514350" indent="-514350" eaLnBrk="1" hangingPunct="1">
              <a:buFont typeface="Arial" panose="020B0604020202020204" pitchFamily="34" charset="0"/>
              <a:buNone/>
            </a:pPr>
            <a:r>
              <a:rPr lang="tr-TR" altLang="tr-TR" sz="2400" smtClean="0">
                <a:sym typeface="Symbol" panose="05050102010706020507" pitchFamily="18" charset="2"/>
              </a:rPr>
              <a:t>-Aktinomiçetler ve basilluslar gibi proteolitik mo lar mine</a:t>
            </a:r>
          </a:p>
          <a:p>
            <a:pPr marL="514350" indent="-514350" eaLnBrk="1" hangingPunct="1">
              <a:buFont typeface="Arial" panose="020B0604020202020204" pitchFamily="34" charset="0"/>
              <a:buNone/>
            </a:pPr>
            <a:r>
              <a:rPr lang="tr-TR" altLang="tr-TR" sz="2400" smtClean="0">
                <a:sym typeface="Symbol" panose="05050102010706020507" pitchFamily="18" charset="2"/>
              </a:rPr>
              <a:t>harabiyetini izleyen dentin harabiyetinde etkili</a:t>
            </a:r>
          </a:p>
          <a:p>
            <a:pPr marL="514350" indent="-514350" eaLnBrk="1" hangingPunct="1">
              <a:buFont typeface="Arial" panose="020B0604020202020204" pitchFamily="34" charset="0"/>
              <a:buNone/>
            </a:pPr>
            <a:r>
              <a:rPr lang="tr-TR" altLang="tr-TR" sz="2400" smtClean="0">
                <a:sym typeface="Symbol" panose="05050102010706020507" pitchFamily="18" charset="2"/>
              </a:rPr>
              <a:t>-</a:t>
            </a:r>
            <a:r>
              <a:rPr lang="tr-TR" altLang="tr-TR" sz="2400" i="1" smtClean="0">
                <a:sym typeface="Symbol" panose="05050102010706020507" pitchFamily="18" charset="2"/>
              </a:rPr>
              <a:t>Capnocytophaga</a:t>
            </a:r>
            <a:r>
              <a:rPr lang="tr-TR" altLang="tr-TR" sz="2400" smtClean="0">
                <a:sym typeface="Symbol" panose="05050102010706020507" pitchFamily="18" charset="2"/>
              </a:rPr>
              <a:t> spp (fuziform, Gr-, kayma hareketi yapan, anaerop bakterilerdir)</a:t>
            </a:r>
          </a:p>
          <a:p>
            <a:pPr marL="514350" indent="-514350" eaLnBrk="1" hangingPunct="1">
              <a:buFont typeface="Arial" panose="020B0604020202020204" pitchFamily="34" charset="0"/>
              <a:buNone/>
            </a:pPr>
            <a:r>
              <a:rPr lang="tr-TR" altLang="tr-TR" sz="2400" smtClean="0">
                <a:sym typeface="Symbol" panose="05050102010706020507" pitchFamily="18" charset="2"/>
              </a:rPr>
              <a:t>-Rothia spp (pleomorf, aerop, Gr+ basil)</a:t>
            </a:r>
          </a:p>
          <a:p>
            <a:pPr marL="514350" indent="-514350" eaLnBrk="1" hangingPunct="1">
              <a:buFont typeface="Arial" panose="020B0604020202020204" pitchFamily="34" charset="0"/>
              <a:buNone/>
            </a:pPr>
            <a:r>
              <a:rPr lang="tr-TR" altLang="tr-TR" sz="2400" smtClean="0">
                <a:sym typeface="Symbol" panose="05050102010706020507" pitchFamily="18" charset="2"/>
              </a:rPr>
              <a:t>	Her iki bakteri de kemik harabiyeti ile giden periodontal hastalıktaki kompleks mikrobik florada yer alır</a:t>
            </a:r>
          </a:p>
        </p:txBody>
      </p:sp>
      <p:sp>
        <p:nvSpPr>
          <p:cNvPr id="4" name="3 Aşağı Ok"/>
          <p:cNvSpPr/>
          <p:nvPr/>
        </p:nvSpPr>
        <p:spPr>
          <a:xfrm>
            <a:off x="2987675" y="2205038"/>
            <a:ext cx="287338" cy="547687"/>
          </a:xfrm>
          <a:prstGeom prst="downArrow">
            <a:avLst/>
          </a:prstGeom>
        </p:spPr>
        <p:style>
          <a:lnRef idx="2">
            <a:schemeClr val="accent6">
              <a:shade val="50000"/>
            </a:schemeClr>
          </a:lnRef>
          <a:fillRef idx="1">
            <a:schemeClr val="accent6"/>
          </a:fillRef>
          <a:effectRef idx="0">
            <a:schemeClr val="accent6"/>
          </a:effectRef>
          <a:fontRef idx="minor">
            <a:schemeClr val="lt1"/>
          </a:fontRef>
        </p:style>
        <p:txBody>
          <a:bodyPr anchor="ctr"/>
          <a:lstStyle/>
          <a:p>
            <a:pPr algn="ctr">
              <a:defRPr/>
            </a:pPr>
            <a:endParaRPr lang="tr-T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1 Başlık"/>
          <p:cNvSpPr>
            <a:spLocks noGrp="1"/>
          </p:cNvSpPr>
          <p:nvPr>
            <p:ph type="title"/>
          </p:nvPr>
        </p:nvSpPr>
        <p:spPr/>
        <p:txBody>
          <a:bodyPr/>
          <a:lstStyle/>
          <a:p>
            <a:pPr eaLnBrk="1" hangingPunct="1"/>
            <a:r>
              <a:rPr lang="tr-TR" altLang="tr-TR" smtClean="0">
                <a:solidFill>
                  <a:srgbClr val="FF0000"/>
                </a:solidFill>
              </a:rPr>
              <a:t>4.Diş çürüklerinde normal ağız florasının rolü</a:t>
            </a:r>
            <a:endParaRPr lang="tr-TR" altLang="tr-TR" smtClean="0"/>
          </a:p>
        </p:txBody>
      </p:sp>
      <p:sp>
        <p:nvSpPr>
          <p:cNvPr id="30723" name="2 İçerik Yer Tutucusu"/>
          <p:cNvSpPr>
            <a:spLocks noGrp="1"/>
          </p:cNvSpPr>
          <p:nvPr>
            <p:ph idx="1"/>
          </p:nvPr>
        </p:nvSpPr>
        <p:spPr/>
        <p:txBody>
          <a:bodyPr/>
          <a:lstStyle/>
          <a:p>
            <a:pPr eaLnBrk="1" hangingPunct="1"/>
            <a:r>
              <a:rPr lang="tr-TR" altLang="tr-TR" sz="2400" smtClean="0"/>
              <a:t>Gingivadaki periodontal cepler anaeroplar da dahil olmak üzere mo kaynağıdır</a:t>
            </a:r>
          </a:p>
          <a:p>
            <a:pPr eaLnBrk="1" hangingPunct="1"/>
            <a:endParaRPr lang="tr-TR" altLang="tr-TR" sz="2400" smtClean="0"/>
          </a:p>
          <a:p>
            <a:pPr eaLnBrk="1" hangingPunct="1"/>
            <a:r>
              <a:rPr lang="tr-TR" altLang="tr-TR" sz="2400" smtClean="0"/>
              <a:t>Periodontal hastalık</a:t>
            </a:r>
          </a:p>
          <a:p>
            <a:pPr eaLnBrk="1" hangingPunct="1"/>
            <a:r>
              <a:rPr lang="tr-TR" altLang="tr-TR" sz="2400" smtClean="0"/>
              <a:t>Doku harabiyeti</a:t>
            </a:r>
          </a:p>
          <a:p>
            <a:pPr eaLnBrk="1" hangingPunct="1"/>
            <a:r>
              <a:rPr lang="tr-TR" altLang="tr-TR" sz="2400" smtClean="0"/>
              <a:t>Başka bölgelere geçtiklerinde </a:t>
            </a:r>
            <a:r>
              <a:rPr lang="tr-TR" altLang="tr-TR" sz="2400" smtClean="0">
                <a:sym typeface="Symbol" panose="05050102010706020507" pitchFamily="18" charset="2"/>
              </a:rPr>
              <a:t></a:t>
            </a:r>
            <a:r>
              <a:rPr lang="tr-TR" altLang="tr-TR" sz="2400" smtClean="0"/>
              <a:t>enfektif endokardit</a:t>
            </a:r>
          </a:p>
          <a:p>
            <a:pPr eaLnBrk="1" hangingPunct="1">
              <a:buFont typeface="Arial" panose="020B0604020202020204" pitchFamily="34" charset="0"/>
              <a:buNone/>
            </a:pPr>
            <a:r>
              <a:rPr lang="tr-TR" altLang="tr-TR" sz="2400" smtClean="0"/>
              <a:t>                                                          </a:t>
            </a:r>
            <a:r>
              <a:rPr lang="tr-TR" altLang="tr-TR" sz="2400" smtClean="0">
                <a:sym typeface="Symbol" panose="05050102010706020507" pitchFamily="18" charset="2"/>
              </a:rPr>
              <a:t></a:t>
            </a:r>
            <a:r>
              <a:rPr lang="tr-TR" altLang="tr-TR" sz="2400" smtClean="0"/>
              <a:t> granülositopenik hastada                                                         						bakteriyemi</a:t>
            </a:r>
          </a:p>
        </p:txBody>
      </p:sp>
      <p:sp>
        <p:nvSpPr>
          <p:cNvPr id="4" name="3 Aşağı Ok"/>
          <p:cNvSpPr/>
          <p:nvPr/>
        </p:nvSpPr>
        <p:spPr>
          <a:xfrm>
            <a:off x="2339975" y="2420938"/>
            <a:ext cx="287338" cy="330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1 Başlık"/>
          <p:cNvSpPr>
            <a:spLocks noGrp="1"/>
          </p:cNvSpPr>
          <p:nvPr>
            <p:ph type="title"/>
          </p:nvPr>
        </p:nvSpPr>
        <p:spPr/>
        <p:txBody>
          <a:bodyPr/>
          <a:lstStyle/>
          <a:p>
            <a:r>
              <a:rPr lang="tr-TR" altLang="tr-TR" smtClean="0">
                <a:solidFill>
                  <a:srgbClr val="FF0000"/>
                </a:solidFill>
              </a:rPr>
              <a:t>Normal mikrobiyal flora</a:t>
            </a:r>
            <a:endParaRPr lang="tr-TR" altLang="tr-TR" smtClean="0"/>
          </a:p>
        </p:txBody>
      </p:sp>
      <p:sp>
        <p:nvSpPr>
          <p:cNvPr id="4099" name="2 İçerik Yer Tutucusu"/>
          <p:cNvSpPr>
            <a:spLocks noGrp="1"/>
          </p:cNvSpPr>
          <p:nvPr>
            <p:ph idx="1"/>
          </p:nvPr>
        </p:nvSpPr>
        <p:spPr/>
        <p:txBody>
          <a:bodyPr/>
          <a:lstStyle/>
          <a:p>
            <a:r>
              <a:rPr lang="tr-TR" altLang="tr-TR" sz="2400" smtClean="0"/>
              <a:t>Normal flora topluluğuna ait mo lar</a:t>
            </a:r>
          </a:p>
          <a:p>
            <a:pPr>
              <a:buFont typeface="Arial" panose="020B0604020202020204" pitchFamily="34" charset="0"/>
              <a:buNone/>
            </a:pPr>
            <a:r>
              <a:rPr lang="tr-TR" altLang="tr-TR" sz="2400" smtClean="0"/>
              <a:t> </a:t>
            </a:r>
          </a:p>
          <a:p>
            <a:pPr lvl="1"/>
            <a:r>
              <a:rPr lang="tr-TR" altLang="tr-TR" sz="2400" smtClean="0"/>
              <a:t>Besinlerin metabolize edilmesine katılırlar</a:t>
            </a:r>
          </a:p>
          <a:p>
            <a:pPr lvl="1"/>
            <a:r>
              <a:rPr lang="tr-TR" altLang="tr-TR" sz="2400" smtClean="0"/>
              <a:t>Yüksek virulan mo ların enfeksiyonlarına karşı korurlar</a:t>
            </a:r>
          </a:p>
          <a:p>
            <a:pPr lvl="1"/>
            <a:r>
              <a:rPr lang="tr-TR" altLang="tr-TR" sz="2400" smtClean="0"/>
              <a:t>İmmün yanıtı stimule ederler</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1 Başlık"/>
          <p:cNvSpPr>
            <a:spLocks noGrp="1"/>
          </p:cNvSpPr>
          <p:nvPr>
            <p:ph type="title"/>
          </p:nvPr>
        </p:nvSpPr>
        <p:spPr/>
        <p:txBody>
          <a:bodyPr/>
          <a:lstStyle/>
          <a:p>
            <a:pPr eaLnBrk="1" hangingPunct="1"/>
            <a:r>
              <a:rPr lang="tr-TR" altLang="tr-TR" smtClean="0">
                <a:solidFill>
                  <a:srgbClr val="FF0000"/>
                </a:solidFill>
              </a:rPr>
              <a:t>5.Gastrointestinal sistem normal florası</a:t>
            </a:r>
          </a:p>
        </p:txBody>
      </p:sp>
      <p:sp>
        <p:nvSpPr>
          <p:cNvPr id="31747" name="2 İçerik Yer Tutucusu"/>
          <p:cNvSpPr>
            <a:spLocks noGrp="1"/>
          </p:cNvSpPr>
          <p:nvPr>
            <p:ph idx="1"/>
          </p:nvPr>
        </p:nvSpPr>
        <p:spPr/>
        <p:txBody>
          <a:bodyPr/>
          <a:lstStyle/>
          <a:p>
            <a:pPr eaLnBrk="1" hangingPunct="1"/>
            <a:r>
              <a:rPr lang="tr-TR" altLang="tr-TR" sz="2400" smtClean="0"/>
              <a:t>Doğumda GİS sterildir</a:t>
            </a:r>
          </a:p>
          <a:p>
            <a:pPr eaLnBrk="1" hangingPunct="1"/>
            <a:r>
              <a:rPr lang="tr-TR" altLang="tr-TR" sz="2400" smtClean="0"/>
              <a:t>Yiyeceklerle birlikte mo lar hemen yerleşir</a:t>
            </a:r>
          </a:p>
          <a:p>
            <a:pPr eaLnBrk="1" hangingPunct="1"/>
            <a:r>
              <a:rPr lang="tr-TR" altLang="tr-TR" sz="2400" smtClean="0"/>
              <a:t>Anne sütü alan bebeklerde barsakta laktik asit streptokokları ve laktobasiller çok sayıda bulunur</a:t>
            </a:r>
          </a:p>
          <a:p>
            <a:pPr eaLnBrk="1" hangingPunct="1"/>
            <a:r>
              <a:rPr lang="tr-TR" altLang="tr-TR" sz="2400" smtClean="0"/>
              <a:t>Aerop ve anaerop hareketsiz mo lar (örn. </a:t>
            </a:r>
            <a:r>
              <a:rPr lang="tr-TR" altLang="tr-TR" sz="2400" i="1" smtClean="0"/>
              <a:t>Bifidobacterium</a:t>
            </a:r>
            <a:r>
              <a:rPr lang="tr-TR" altLang="tr-TR" sz="2400" smtClean="0"/>
              <a:t> spp= anaerop laktobasiller ) KH dan asit üretir ve pH 5.0’i tolere edebilir</a:t>
            </a:r>
          </a:p>
          <a:p>
            <a:pPr eaLnBrk="1" hangingPunct="1"/>
            <a:r>
              <a:rPr lang="tr-TR" altLang="tr-TR" sz="2400" smtClean="0"/>
              <a:t>Biberonla beslenen bebeklerin barsağında daha karışık bir flora vardır ve laktobasiller daha azdır</a:t>
            </a:r>
          </a:p>
          <a:p>
            <a:pPr eaLnBrk="1" hangingPunct="1"/>
            <a:r>
              <a:rPr lang="tr-TR" altLang="tr-TR" sz="2400" smtClean="0"/>
              <a:t>Yiyecek alışkanlıkları erişkinlerinkine benzemeye başladığında barsak florası değişir</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1 Başlık"/>
          <p:cNvSpPr>
            <a:spLocks noGrp="1"/>
          </p:cNvSpPr>
          <p:nvPr>
            <p:ph type="title"/>
          </p:nvPr>
        </p:nvSpPr>
        <p:spPr/>
        <p:txBody>
          <a:bodyPr/>
          <a:lstStyle/>
          <a:p>
            <a:pPr eaLnBrk="1" hangingPunct="1"/>
            <a:r>
              <a:rPr lang="tr-TR" altLang="tr-TR" smtClean="0">
                <a:solidFill>
                  <a:srgbClr val="FF0000"/>
                </a:solidFill>
              </a:rPr>
              <a:t>5.Gastrointestinal sistem normal florası</a:t>
            </a:r>
            <a:endParaRPr lang="tr-TR" altLang="tr-TR" smtClean="0"/>
          </a:p>
        </p:txBody>
      </p:sp>
      <p:sp>
        <p:nvSpPr>
          <p:cNvPr id="32771" name="2 İçerik Yer Tutucusu"/>
          <p:cNvSpPr>
            <a:spLocks noGrp="1"/>
          </p:cNvSpPr>
          <p:nvPr>
            <p:ph idx="1"/>
          </p:nvPr>
        </p:nvSpPr>
        <p:spPr/>
        <p:txBody>
          <a:bodyPr/>
          <a:lstStyle/>
          <a:p>
            <a:pPr eaLnBrk="1" hangingPunct="1"/>
            <a:r>
              <a:rPr lang="tr-TR" altLang="tr-TR" sz="2000" smtClean="0"/>
              <a:t>İntestinal ve fekal flora üzerinde diyetin önemli etkisi vardır</a:t>
            </a:r>
          </a:p>
          <a:p>
            <a:pPr eaLnBrk="1" hangingPunct="1"/>
            <a:r>
              <a:rPr lang="tr-TR" altLang="tr-TR" sz="2000" smtClean="0"/>
              <a:t>Yoğun bakım birimlerindeki YD ların barsağında klebsiella, sitrobakter ve enterobakter gibi Enterobacteriaceae kolonizasyonu oluşur</a:t>
            </a:r>
          </a:p>
          <a:p>
            <a:pPr eaLnBrk="1" hangingPunct="1"/>
            <a:r>
              <a:rPr lang="tr-TR" altLang="tr-TR" sz="2000" smtClean="0"/>
              <a:t>Normal erişkinde özefagusta tükürük ve yiyeceklerle gelen mo lar bulunur</a:t>
            </a:r>
          </a:p>
          <a:p>
            <a:pPr eaLnBrk="1" hangingPunct="1"/>
            <a:r>
              <a:rPr lang="tr-TR" altLang="tr-TR" sz="2000" smtClean="0"/>
              <a:t>Mide, HCl ve pepsinojen içerdiğinden yalnızca laktik asit salgılayan bakteriler (</a:t>
            </a:r>
            <a:r>
              <a:rPr lang="tr-TR" altLang="tr-TR" sz="2000" i="1" smtClean="0"/>
              <a:t>Lactobacillus</a:t>
            </a:r>
            <a:r>
              <a:rPr lang="tr-TR" altLang="tr-TR" sz="2000" smtClean="0"/>
              <a:t> ve </a:t>
            </a:r>
            <a:r>
              <a:rPr lang="tr-TR" altLang="tr-TR" sz="2000" i="1" smtClean="0"/>
              <a:t>Streptococcus</a:t>
            </a:r>
            <a:r>
              <a:rPr lang="tr-TR" altLang="tr-TR" sz="2000" smtClean="0"/>
              <a:t> spp.) ve </a:t>
            </a:r>
            <a:r>
              <a:rPr lang="tr-TR" altLang="tr-TR" sz="2000" i="1" smtClean="0"/>
              <a:t>Helicobacter pylori </a:t>
            </a:r>
            <a:r>
              <a:rPr lang="tr-TR" altLang="tr-TR" sz="2000" smtClean="0"/>
              <a:t>gibi az sayıda aside toleranslı bakteriler bulunur ve kolera gibi bazı enterik patojen enfeksiyonlarına karşı koruyucudur</a:t>
            </a:r>
          </a:p>
          <a:p>
            <a:pPr eaLnBrk="1" hangingPunct="1"/>
            <a:r>
              <a:rPr lang="tr-TR" altLang="tr-TR" sz="2000" smtClean="0"/>
              <a:t>Fakat pilor obstrüksiyonu bakteri üremesini arttırır</a:t>
            </a:r>
          </a:p>
          <a:p>
            <a:pPr eaLnBrk="1" hangingPunct="1"/>
            <a:r>
              <a:rPr lang="tr-TR" altLang="tr-TR" sz="2000" smtClean="0"/>
              <a:t>Antiülser ilaçlar (gastrik asit salgısını azaltır) mide florasında büyük artışa yol açar (fekal florada bol miktarda yer alan mo lar burada da yer alır)</a:t>
            </a:r>
          </a:p>
          <a:p>
            <a:pPr eaLnBrk="1" hangingPunct="1"/>
            <a:endParaRPr lang="tr-TR" altLang="tr-TR" sz="2800" smtClean="0"/>
          </a:p>
          <a:p>
            <a:pPr eaLnBrk="1" hangingPunct="1"/>
            <a:endParaRPr lang="tr-TR" altLang="tr-TR" smtClean="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1 Başlık"/>
          <p:cNvSpPr>
            <a:spLocks noGrp="1"/>
          </p:cNvSpPr>
          <p:nvPr>
            <p:ph type="title"/>
          </p:nvPr>
        </p:nvSpPr>
        <p:spPr/>
        <p:txBody>
          <a:bodyPr/>
          <a:lstStyle/>
          <a:p>
            <a:pPr eaLnBrk="1" hangingPunct="1"/>
            <a:r>
              <a:rPr lang="tr-TR" altLang="tr-TR" smtClean="0">
                <a:solidFill>
                  <a:srgbClr val="FF0000"/>
                </a:solidFill>
              </a:rPr>
              <a:t>5.Gastrointestinal sistem normal florası</a:t>
            </a:r>
            <a:endParaRPr lang="tr-TR" altLang="tr-TR" smtClean="0"/>
          </a:p>
        </p:txBody>
      </p:sp>
      <p:sp>
        <p:nvSpPr>
          <p:cNvPr id="33795" name="2 İçerik Yer Tutucusu"/>
          <p:cNvSpPr>
            <a:spLocks noGrp="1"/>
          </p:cNvSpPr>
          <p:nvPr>
            <p:ph idx="1"/>
          </p:nvPr>
        </p:nvSpPr>
        <p:spPr/>
        <p:txBody>
          <a:bodyPr/>
          <a:lstStyle/>
          <a:p>
            <a:pPr eaLnBrk="1" hangingPunct="1"/>
            <a:r>
              <a:rPr lang="tr-TR" altLang="tr-TR" sz="2000" smtClean="0"/>
              <a:t>Barsak içeriği alkalene kaydıkça yerleşik flora artar</a:t>
            </a:r>
          </a:p>
          <a:p>
            <a:pPr eaLnBrk="1" hangingPunct="1"/>
            <a:r>
              <a:rPr lang="tr-TR" altLang="tr-TR" sz="2000" smtClean="0"/>
              <a:t>Erişkinde</a:t>
            </a:r>
          </a:p>
          <a:p>
            <a:pPr eaLnBrk="1" hangingPunct="1"/>
            <a:r>
              <a:rPr lang="tr-TR" altLang="tr-TR" sz="2400" smtClean="0"/>
              <a:t>Duodenum			</a:t>
            </a:r>
            <a:r>
              <a:rPr lang="tr-TR" altLang="tr-TR" sz="2400" smtClean="0">
                <a:sym typeface="Symbol" panose="05050102010706020507" pitchFamily="18" charset="2"/>
              </a:rPr>
              <a:t></a:t>
            </a:r>
            <a:r>
              <a:rPr lang="tr-TR" altLang="tr-TR" sz="2400" smtClean="0"/>
              <a:t> 10</a:t>
            </a:r>
            <a:r>
              <a:rPr lang="tr-TR" altLang="tr-TR" sz="2400" baseline="30000" smtClean="0"/>
              <a:t>3</a:t>
            </a:r>
            <a:r>
              <a:rPr lang="tr-TR" altLang="tr-TR" sz="2400" smtClean="0"/>
              <a:t>-10</a:t>
            </a:r>
            <a:r>
              <a:rPr lang="tr-TR" altLang="tr-TR" sz="2400" baseline="30000" smtClean="0"/>
              <a:t>6  </a:t>
            </a:r>
            <a:r>
              <a:rPr lang="tr-TR" altLang="tr-TR" sz="2400" smtClean="0"/>
              <a:t>bakteri/g</a:t>
            </a:r>
          </a:p>
          <a:p>
            <a:pPr eaLnBrk="1" hangingPunct="1"/>
            <a:r>
              <a:rPr lang="tr-TR" altLang="tr-TR" sz="2400" smtClean="0"/>
              <a:t>Jejunum ve ileum 		</a:t>
            </a:r>
            <a:r>
              <a:rPr lang="tr-TR" altLang="tr-TR" sz="2400" smtClean="0">
                <a:sym typeface="Symbol" panose="05050102010706020507" pitchFamily="18" charset="2"/>
              </a:rPr>
              <a:t></a:t>
            </a:r>
            <a:r>
              <a:rPr lang="tr-TR" altLang="tr-TR" sz="2400" smtClean="0"/>
              <a:t> 10</a:t>
            </a:r>
            <a:r>
              <a:rPr lang="tr-TR" altLang="tr-TR" sz="2400" baseline="30000" smtClean="0"/>
              <a:t>5</a:t>
            </a:r>
            <a:r>
              <a:rPr lang="tr-TR" altLang="tr-TR" sz="2400" smtClean="0"/>
              <a:t>-10</a:t>
            </a:r>
            <a:r>
              <a:rPr lang="tr-TR" altLang="tr-TR" sz="2400" baseline="30000" smtClean="0"/>
              <a:t>8  </a:t>
            </a:r>
            <a:r>
              <a:rPr lang="tr-TR" altLang="tr-TR" sz="2400" smtClean="0"/>
              <a:t>bakteri/g</a:t>
            </a:r>
          </a:p>
          <a:p>
            <a:pPr eaLnBrk="1" hangingPunct="1"/>
            <a:r>
              <a:rPr lang="tr-TR" altLang="tr-TR" sz="2400" smtClean="0"/>
              <a:t>Çekum ve transvers kolon 	</a:t>
            </a:r>
            <a:r>
              <a:rPr lang="tr-TR" altLang="tr-TR" sz="2400" smtClean="0">
                <a:sym typeface="Symbol" panose="05050102010706020507" pitchFamily="18" charset="2"/>
              </a:rPr>
              <a:t></a:t>
            </a:r>
            <a:r>
              <a:rPr lang="tr-TR" altLang="tr-TR" sz="2400" smtClean="0"/>
              <a:t> 10</a:t>
            </a:r>
            <a:r>
              <a:rPr lang="tr-TR" altLang="tr-TR" sz="2400" baseline="30000" smtClean="0"/>
              <a:t>8</a:t>
            </a:r>
            <a:r>
              <a:rPr lang="tr-TR" altLang="tr-TR" sz="2400" smtClean="0"/>
              <a:t>-10</a:t>
            </a:r>
            <a:r>
              <a:rPr lang="tr-TR" altLang="tr-TR" sz="2400" baseline="30000" smtClean="0"/>
              <a:t>10  </a:t>
            </a:r>
            <a:r>
              <a:rPr lang="tr-TR" altLang="tr-TR" sz="2400" smtClean="0"/>
              <a:t>bakteri/g</a:t>
            </a:r>
          </a:p>
          <a:p>
            <a:pPr eaLnBrk="1" hangingPunct="1"/>
            <a:r>
              <a:rPr lang="tr-TR" altLang="tr-TR" sz="2400" smtClean="0"/>
              <a:t>Sigmoid kolon ve rektum</a:t>
            </a:r>
            <a:r>
              <a:rPr lang="tr-TR" altLang="tr-TR" sz="2400" smtClean="0">
                <a:sym typeface="Symbol" panose="05050102010706020507" pitchFamily="18" charset="2"/>
              </a:rPr>
              <a:t> 	</a:t>
            </a:r>
            <a:r>
              <a:rPr lang="tr-TR" altLang="tr-TR" sz="2400" smtClean="0"/>
              <a:t> 10</a:t>
            </a:r>
            <a:r>
              <a:rPr lang="tr-TR" altLang="tr-TR" sz="2400" baseline="30000" smtClean="0"/>
              <a:t>11  </a:t>
            </a:r>
            <a:r>
              <a:rPr lang="tr-TR" altLang="tr-TR" sz="2400" smtClean="0"/>
              <a:t>bakteri/g (bu fekal kütlenin 				%10-30’unu oluşturur) </a:t>
            </a:r>
          </a:p>
          <a:p>
            <a:pPr eaLnBrk="1" hangingPunct="1"/>
            <a:r>
              <a:rPr lang="tr-TR" altLang="tr-TR" sz="2000" smtClean="0"/>
              <a:t>İnce barsak proksimalinde laktobasiller ve enterokoklar</a:t>
            </a:r>
          </a:p>
          <a:p>
            <a:pPr eaLnBrk="1" hangingPunct="1"/>
            <a:r>
              <a:rPr lang="tr-TR" altLang="tr-TR" sz="2000" smtClean="0"/>
              <a:t>Distalinde ileum ve çekumda fekal flora yer alır</a:t>
            </a:r>
          </a:p>
          <a:p>
            <a:pPr eaLnBrk="1" hangingPunct="1"/>
            <a:r>
              <a:rPr lang="tr-TR" altLang="tr-TR" sz="2000" smtClean="0"/>
              <a:t>Anaeroplar fakültatif bakterilerin 1000 katı miktardadır</a:t>
            </a:r>
          </a:p>
          <a:p>
            <a:pPr eaLnBrk="1" hangingPunct="1"/>
            <a:r>
              <a:rPr lang="tr-TR" altLang="tr-TR" sz="2000" smtClean="0"/>
              <a:t>Diyarede bakteri miktarı oldukça azalır</a:t>
            </a:r>
          </a:p>
          <a:p>
            <a:pPr eaLnBrk="1" hangingPunct="1"/>
            <a:r>
              <a:rPr lang="tr-TR" altLang="tr-TR" sz="2000" smtClean="0"/>
              <a:t>İntestinal stazda ise sayı artar</a:t>
            </a:r>
          </a:p>
          <a:p>
            <a:pPr eaLnBrk="1" hangingPunct="1"/>
            <a:endParaRPr lang="tr-TR" altLang="tr-TR" sz="2400" smtClean="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1 Başlık"/>
          <p:cNvSpPr>
            <a:spLocks noGrp="1"/>
          </p:cNvSpPr>
          <p:nvPr>
            <p:ph type="title"/>
          </p:nvPr>
        </p:nvSpPr>
        <p:spPr/>
        <p:txBody>
          <a:bodyPr/>
          <a:lstStyle/>
          <a:p>
            <a:pPr eaLnBrk="1" hangingPunct="1"/>
            <a:r>
              <a:rPr lang="tr-TR" altLang="tr-TR" smtClean="0">
                <a:solidFill>
                  <a:srgbClr val="FF0000"/>
                </a:solidFill>
              </a:rPr>
              <a:t>5.Gastrointestinal sistem normal florası</a:t>
            </a:r>
            <a:endParaRPr lang="tr-TR" altLang="tr-TR" smtClean="0"/>
          </a:p>
        </p:txBody>
      </p:sp>
      <p:sp>
        <p:nvSpPr>
          <p:cNvPr id="34819" name="2 İçerik Yer Tutucusu"/>
          <p:cNvSpPr>
            <a:spLocks noGrp="1"/>
          </p:cNvSpPr>
          <p:nvPr>
            <p:ph idx="1"/>
          </p:nvPr>
        </p:nvSpPr>
        <p:spPr/>
        <p:txBody>
          <a:bodyPr/>
          <a:lstStyle/>
          <a:p>
            <a:pPr eaLnBrk="1" hangingPunct="1"/>
            <a:r>
              <a:rPr lang="tr-TR" altLang="tr-TR" sz="2400" smtClean="0"/>
              <a:t>Normal erişkin kolonunda yerleşik floranın %95-99’unu anaeroplar oluşturur</a:t>
            </a:r>
          </a:p>
          <a:p>
            <a:pPr lvl="1" eaLnBrk="1" hangingPunct="1"/>
            <a:r>
              <a:rPr lang="tr-TR" altLang="tr-TR" sz="2000" smtClean="0"/>
              <a:t>Anaerop laktobasiller (örn. </a:t>
            </a:r>
            <a:r>
              <a:rPr lang="tr-TR" altLang="tr-TR" sz="2000" i="1" smtClean="0"/>
              <a:t>bifidobacteria</a:t>
            </a:r>
            <a:r>
              <a:rPr lang="tr-TR" altLang="tr-TR" sz="2000" smtClean="0"/>
              <a:t>)</a:t>
            </a:r>
          </a:p>
          <a:p>
            <a:pPr lvl="1" eaLnBrk="1" hangingPunct="1"/>
            <a:r>
              <a:rPr lang="tr-TR" altLang="tr-TR" sz="2000" i="1" smtClean="0">
                <a:ea typeface="Calibri" panose="020F0502020204030204" pitchFamily="34" charset="0"/>
                <a:cs typeface="Times New Roman" panose="02020603050405020304" pitchFamily="18" charset="0"/>
              </a:rPr>
              <a:t>Eubacterium</a:t>
            </a:r>
            <a:endParaRPr lang="tr-TR" altLang="tr-TR" sz="2000" smtClean="0"/>
          </a:p>
          <a:p>
            <a:pPr lvl="1" eaLnBrk="1" hangingPunct="1"/>
            <a:r>
              <a:rPr lang="tr-TR" altLang="tr-TR" sz="2000" i="1" smtClean="0"/>
              <a:t>Fusobacterium</a:t>
            </a:r>
            <a:r>
              <a:rPr lang="tr-TR" altLang="tr-TR" sz="2000" smtClean="0"/>
              <a:t> spp</a:t>
            </a:r>
          </a:p>
          <a:p>
            <a:pPr lvl="1" eaLnBrk="1" hangingPunct="1"/>
            <a:r>
              <a:rPr lang="tr-TR" altLang="tr-TR" sz="2000" i="1" smtClean="0"/>
              <a:t>Bacteriodes</a:t>
            </a:r>
            <a:r>
              <a:rPr lang="tr-TR" altLang="tr-TR" sz="2000" smtClean="0"/>
              <a:t> spp (özellikle </a:t>
            </a:r>
            <a:r>
              <a:rPr lang="tr-TR" altLang="tr-TR" sz="2000" i="1" smtClean="0"/>
              <a:t>B.fragilis</a:t>
            </a:r>
            <a:r>
              <a:rPr lang="tr-TR" altLang="tr-TR" sz="2000" smtClean="0"/>
              <a:t>)</a:t>
            </a:r>
          </a:p>
          <a:p>
            <a:pPr lvl="1" eaLnBrk="1" hangingPunct="1"/>
            <a:r>
              <a:rPr lang="tr-TR" altLang="tr-TR" sz="2000" i="1" smtClean="0"/>
              <a:t>Clostridium</a:t>
            </a:r>
            <a:r>
              <a:rPr lang="tr-TR" altLang="tr-TR" sz="2000" smtClean="0"/>
              <a:t> spp (</a:t>
            </a:r>
            <a:r>
              <a:rPr lang="tr-TR" altLang="tr-TR" sz="2000" i="1" smtClean="0"/>
              <a:t>C. perfringens</a:t>
            </a:r>
            <a:r>
              <a:rPr lang="tr-TR" altLang="tr-TR" sz="2000" smtClean="0"/>
              <a:t> 10</a:t>
            </a:r>
            <a:r>
              <a:rPr lang="tr-TR" altLang="tr-TR" sz="2000" baseline="30000" smtClean="0"/>
              <a:t>3</a:t>
            </a:r>
            <a:r>
              <a:rPr lang="tr-TR" altLang="tr-TR" sz="2000" smtClean="0"/>
              <a:t>-10</a:t>
            </a:r>
            <a:r>
              <a:rPr lang="tr-TR" altLang="tr-TR" sz="2000" baseline="30000" smtClean="0"/>
              <a:t>5</a:t>
            </a:r>
            <a:r>
              <a:rPr lang="tr-TR" altLang="tr-TR" sz="2000" smtClean="0"/>
              <a:t>/g)</a:t>
            </a:r>
          </a:p>
          <a:p>
            <a:pPr lvl="1" eaLnBrk="1" hangingPunct="1"/>
            <a:r>
              <a:rPr lang="tr-TR" altLang="tr-TR" sz="2000" smtClean="0"/>
              <a:t>Anaerop Gr + koklar (</a:t>
            </a:r>
            <a:r>
              <a:rPr lang="tr-TR" altLang="tr-TR" sz="2000" i="1" smtClean="0"/>
              <a:t>peptostreptococcus</a:t>
            </a:r>
            <a:r>
              <a:rPr lang="tr-TR" altLang="tr-TR" sz="2000" smtClean="0"/>
              <a:t> spp)</a:t>
            </a:r>
          </a:p>
          <a:p>
            <a:pPr eaLnBrk="1" hangingPunct="1"/>
            <a:endParaRPr lang="tr-TR" altLang="tr-TR" smtClean="0"/>
          </a:p>
          <a:p>
            <a:pPr eaLnBrk="1" hangingPunct="1"/>
            <a:endParaRPr lang="tr-TR" altLang="tr-TR" smtClean="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1 Başlık"/>
          <p:cNvSpPr>
            <a:spLocks noGrp="1"/>
          </p:cNvSpPr>
          <p:nvPr>
            <p:ph type="title"/>
          </p:nvPr>
        </p:nvSpPr>
        <p:spPr/>
        <p:txBody>
          <a:bodyPr/>
          <a:lstStyle/>
          <a:p>
            <a:r>
              <a:rPr lang="tr-TR" altLang="tr-TR" smtClean="0">
                <a:solidFill>
                  <a:srgbClr val="FF0000"/>
                </a:solidFill>
              </a:rPr>
              <a:t>5.Gastrointestinal sistem normal florası</a:t>
            </a:r>
            <a:endParaRPr lang="tr-TR" altLang="tr-TR" smtClean="0"/>
          </a:p>
        </p:txBody>
      </p:sp>
      <p:sp>
        <p:nvSpPr>
          <p:cNvPr id="35843" name="2 İçerik Yer Tutucusu"/>
          <p:cNvSpPr>
            <a:spLocks noGrp="1"/>
          </p:cNvSpPr>
          <p:nvPr>
            <p:ph idx="1"/>
          </p:nvPr>
        </p:nvSpPr>
        <p:spPr/>
        <p:txBody>
          <a:bodyPr/>
          <a:lstStyle/>
          <a:p>
            <a:pPr eaLnBrk="1" hangingPunct="1"/>
            <a:r>
              <a:rPr lang="tr-TR" altLang="tr-TR" sz="2400" smtClean="0"/>
              <a:t>Fakültatif aeroplar yanlızca %1-4 oranındadır.</a:t>
            </a:r>
          </a:p>
          <a:p>
            <a:pPr lvl="1" eaLnBrk="1" hangingPunct="1"/>
            <a:r>
              <a:rPr lang="tr-TR" altLang="tr-TR" sz="2000" smtClean="0"/>
              <a:t>Gr– koliform bakteriler</a:t>
            </a:r>
          </a:p>
          <a:p>
            <a:pPr lvl="1" eaLnBrk="1" hangingPunct="1"/>
            <a:r>
              <a:rPr lang="tr-TR" altLang="tr-TR" sz="2000" smtClean="0"/>
              <a:t>Enterokoklar</a:t>
            </a:r>
          </a:p>
          <a:p>
            <a:pPr lvl="1" eaLnBrk="1" hangingPunct="1"/>
            <a:r>
              <a:rPr lang="tr-TR" altLang="tr-TR" sz="2000" smtClean="0"/>
              <a:t>Proteus (az miktarda)</a:t>
            </a:r>
          </a:p>
          <a:p>
            <a:pPr lvl="1" eaLnBrk="1" hangingPunct="1"/>
            <a:r>
              <a:rPr lang="tr-TR" altLang="tr-TR" sz="2000" smtClean="0"/>
              <a:t>Psödomonas</a:t>
            </a:r>
          </a:p>
          <a:p>
            <a:pPr lvl="1" eaLnBrk="1" hangingPunct="1"/>
            <a:r>
              <a:rPr lang="tr-TR" altLang="tr-TR" sz="2000" smtClean="0"/>
              <a:t>Laktobasil</a:t>
            </a:r>
          </a:p>
          <a:p>
            <a:pPr lvl="1" eaLnBrk="1" hangingPunct="1">
              <a:buFont typeface="Arial" panose="020B0604020202020204" pitchFamily="34" charset="0"/>
              <a:buNone/>
            </a:pPr>
            <a:endParaRPr lang="tr-TR" altLang="tr-TR" sz="2000" smtClean="0"/>
          </a:p>
          <a:p>
            <a:pPr lvl="1" eaLnBrk="1" hangingPunct="1">
              <a:buFont typeface="Arial" panose="020B0604020202020204" pitchFamily="34" charset="0"/>
              <a:buNone/>
            </a:pPr>
            <a:r>
              <a:rPr lang="tr-TR" altLang="tr-TR" sz="2400" smtClean="0"/>
              <a:t>	Bunların dışında </a:t>
            </a:r>
            <a:r>
              <a:rPr lang="tr-TR" altLang="tr-TR" sz="2400" i="1" smtClean="0"/>
              <a:t>Candida</a:t>
            </a:r>
            <a:r>
              <a:rPr lang="tr-TR" altLang="tr-TR" sz="2400" smtClean="0"/>
              <a:t> türü mantarlar ve </a:t>
            </a:r>
          </a:p>
          <a:p>
            <a:pPr lvl="1" eaLnBrk="1" hangingPunct="1">
              <a:buFont typeface="Arial" panose="020B0604020202020204" pitchFamily="34" charset="0"/>
              <a:buNone/>
            </a:pPr>
            <a:r>
              <a:rPr lang="tr-TR" altLang="tr-TR" sz="2400" i="1" smtClean="0"/>
              <a:t>	Blastocystis</a:t>
            </a:r>
            <a:r>
              <a:rPr lang="tr-TR" altLang="tr-TR" sz="2400" smtClean="0"/>
              <a:t>, </a:t>
            </a:r>
            <a:r>
              <a:rPr lang="tr-TR" altLang="tr-TR" sz="2400" i="1" smtClean="0"/>
              <a:t>Chilomastix</a:t>
            </a:r>
            <a:r>
              <a:rPr lang="tr-TR" altLang="tr-TR" sz="2400" smtClean="0"/>
              <a:t>, </a:t>
            </a:r>
            <a:r>
              <a:rPr lang="tr-TR" altLang="tr-TR" sz="2400" i="1" smtClean="0"/>
              <a:t>Endolimax</a:t>
            </a:r>
            <a:r>
              <a:rPr lang="tr-TR" altLang="tr-TR" sz="2400" smtClean="0"/>
              <a:t>, </a:t>
            </a:r>
            <a:r>
              <a:rPr lang="tr-TR" altLang="tr-TR" sz="2400" i="1" smtClean="0"/>
              <a:t>Entamoeba</a:t>
            </a:r>
            <a:r>
              <a:rPr lang="tr-TR" altLang="tr-TR" sz="2400" smtClean="0"/>
              <a:t>, </a:t>
            </a:r>
            <a:r>
              <a:rPr lang="tr-TR" altLang="tr-TR" sz="2400" i="1" smtClean="0"/>
              <a:t>Iodamoeba</a:t>
            </a:r>
            <a:r>
              <a:rPr lang="tr-TR" altLang="tr-TR" sz="2400" smtClean="0"/>
              <a:t>, </a:t>
            </a:r>
            <a:r>
              <a:rPr lang="tr-TR" altLang="tr-TR" sz="2400" i="1" smtClean="0"/>
              <a:t>Trichomonas</a:t>
            </a:r>
            <a:r>
              <a:rPr lang="tr-TR" altLang="tr-TR" sz="2400" smtClean="0"/>
              <a:t> türü parazitler de bulunabilir</a:t>
            </a:r>
          </a:p>
          <a:p>
            <a:endParaRPr lang="tr-TR" altLang="tr-TR" smtClean="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1 Başlık"/>
          <p:cNvSpPr>
            <a:spLocks noGrp="1"/>
          </p:cNvSpPr>
          <p:nvPr>
            <p:ph type="title"/>
          </p:nvPr>
        </p:nvSpPr>
        <p:spPr/>
        <p:txBody>
          <a:bodyPr/>
          <a:lstStyle/>
          <a:p>
            <a:pPr eaLnBrk="1" hangingPunct="1"/>
            <a:r>
              <a:rPr lang="tr-TR" altLang="tr-TR" smtClean="0">
                <a:solidFill>
                  <a:srgbClr val="FF0000"/>
                </a:solidFill>
              </a:rPr>
              <a:t>5.Gastrointestinal sistem normal florası</a:t>
            </a:r>
            <a:endParaRPr lang="tr-TR" altLang="tr-TR" smtClean="0"/>
          </a:p>
        </p:txBody>
      </p:sp>
      <p:sp>
        <p:nvSpPr>
          <p:cNvPr id="36867" name="2 İçerik Yer Tutucusu"/>
          <p:cNvSpPr>
            <a:spLocks noGrp="1"/>
          </p:cNvSpPr>
          <p:nvPr>
            <p:ph idx="1"/>
          </p:nvPr>
        </p:nvSpPr>
        <p:spPr>
          <a:xfrm>
            <a:off x="250825" y="1600200"/>
            <a:ext cx="8569325" cy="4525963"/>
          </a:xfrm>
        </p:spPr>
        <p:txBody>
          <a:bodyPr/>
          <a:lstStyle/>
          <a:p>
            <a:pPr eaLnBrk="1" hangingPunct="1"/>
            <a:r>
              <a:rPr lang="tr-TR" altLang="tr-TR" sz="2000" i="1" smtClean="0"/>
              <a:t>E. coli </a:t>
            </a:r>
            <a:r>
              <a:rPr lang="tr-TR" altLang="tr-TR" sz="2000" smtClean="0"/>
              <a:t>barsak populasyonunun %1’den azını oluşturmasına rağmen intraabdominal hastalıktan en yaygın sorumlu aerobik organizmadır</a:t>
            </a:r>
          </a:p>
          <a:p>
            <a:pPr eaLnBrk="1" hangingPunct="1"/>
            <a:r>
              <a:rPr lang="tr-TR" altLang="tr-TR" sz="2000" i="1" smtClean="0"/>
              <a:t>B. fragilis </a:t>
            </a:r>
            <a:r>
              <a:rPr lang="tr-TR" altLang="tr-TR" sz="2000" smtClean="0"/>
              <a:t>de intraabdominal hastalıktan en yaygın sorumlu anaerobik organizmadır (</a:t>
            </a:r>
            <a:r>
              <a:rPr lang="tr-TR" altLang="tr-TR" sz="2000" i="1" smtClean="0">
                <a:ea typeface="Calibri" panose="020F0502020204030204" pitchFamily="34" charset="0"/>
                <a:cs typeface="Times New Roman" panose="02020603050405020304" pitchFamily="18" charset="0"/>
              </a:rPr>
              <a:t>Eubacterium </a:t>
            </a:r>
            <a:r>
              <a:rPr lang="tr-TR" altLang="tr-TR" sz="2000" smtClean="0">
                <a:ea typeface="Calibri" panose="020F0502020204030204" pitchFamily="34" charset="0"/>
                <a:cs typeface="Times New Roman" panose="02020603050405020304" pitchFamily="18" charset="0"/>
              </a:rPr>
              <a:t>ve</a:t>
            </a:r>
            <a:r>
              <a:rPr lang="tr-TR" altLang="tr-TR" sz="2000" i="1" smtClean="0">
                <a:ea typeface="Calibri" panose="020F0502020204030204" pitchFamily="34" charset="0"/>
                <a:cs typeface="Times New Roman" panose="02020603050405020304" pitchFamily="18" charset="0"/>
              </a:rPr>
              <a:t> bifidobacterium’</a:t>
            </a:r>
            <a:r>
              <a:rPr lang="tr-TR" altLang="tr-TR" sz="2000" smtClean="0">
                <a:ea typeface="Calibri" panose="020F0502020204030204" pitchFamily="34" charset="0"/>
                <a:cs typeface="Times New Roman" panose="02020603050405020304" pitchFamily="18" charset="0"/>
              </a:rPr>
              <a:t>lardan</a:t>
            </a:r>
            <a:r>
              <a:rPr lang="tr-TR" altLang="tr-TR" sz="2000" i="1" smtClean="0">
                <a:ea typeface="Calibri" panose="020F0502020204030204" pitchFamily="34" charset="0"/>
                <a:cs typeface="Times New Roman" panose="02020603050405020304" pitchFamily="18" charset="0"/>
              </a:rPr>
              <a:t> </a:t>
            </a:r>
            <a:r>
              <a:rPr lang="tr-TR" altLang="tr-TR" sz="2000" smtClean="0">
                <a:ea typeface="Calibri" panose="020F0502020204030204" pitchFamily="34" charset="0"/>
                <a:cs typeface="Times New Roman" panose="02020603050405020304" pitchFamily="18" charset="0"/>
              </a:rPr>
              <a:t>daha az  sayıda olmalarına rağmen)</a:t>
            </a:r>
            <a:endParaRPr lang="tr-TR" altLang="tr-TR" sz="2000" smtClean="0"/>
          </a:p>
          <a:p>
            <a:pPr eaLnBrk="1" hangingPunct="1"/>
            <a:r>
              <a:rPr lang="tr-TR" altLang="tr-TR" sz="2000" smtClean="0"/>
              <a:t>Rutin kültürlerde üreyebilen 100’den fazla farklı tipte mo düzenli olarak fekal florada bulunur</a:t>
            </a:r>
          </a:p>
          <a:p>
            <a:pPr eaLnBrk="1" hangingPunct="1"/>
            <a:r>
              <a:rPr lang="tr-TR" altLang="tr-TR" sz="2000" smtClean="0"/>
              <a:t>Kolon florasında büyük olasılıkla çoğu tanımlanmamış olan 500’ün üzerinde bakteri türü vardır.</a:t>
            </a:r>
          </a:p>
          <a:p>
            <a:pPr eaLnBrk="1" hangingPunct="1"/>
            <a:r>
              <a:rPr lang="tr-TR" altLang="tr-TR" sz="2000" smtClean="0"/>
              <a:t>Sigmoidoskopi, baryumlu lavman gibi minör travma oluşturan girişimler sırasında %10 oranında geçici bakteriyemi oluşabilir</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1 Başlık"/>
          <p:cNvSpPr>
            <a:spLocks noGrp="1"/>
          </p:cNvSpPr>
          <p:nvPr>
            <p:ph type="title"/>
          </p:nvPr>
        </p:nvSpPr>
        <p:spPr/>
        <p:txBody>
          <a:bodyPr/>
          <a:lstStyle/>
          <a:p>
            <a:pPr eaLnBrk="1" hangingPunct="1"/>
            <a:r>
              <a:rPr lang="tr-TR" altLang="tr-TR" smtClean="0">
                <a:solidFill>
                  <a:srgbClr val="FF0000"/>
                </a:solidFill>
              </a:rPr>
              <a:t>5.Gastrointestinal sistem normal florası</a:t>
            </a:r>
            <a:endParaRPr lang="tr-TR" altLang="tr-TR" smtClean="0"/>
          </a:p>
        </p:txBody>
      </p:sp>
      <p:sp>
        <p:nvSpPr>
          <p:cNvPr id="37891" name="2 İçerik Yer Tutucusu"/>
          <p:cNvSpPr>
            <a:spLocks noGrp="1"/>
          </p:cNvSpPr>
          <p:nvPr>
            <p:ph idx="1"/>
          </p:nvPr>
        </p:nvSpPr>
        <p:spPr/>
        <p:txBody>
          <a:bodyPr/>
          <a:lstStyle/>
          <a:p>
            <a:pPr eaLnBrk="1" hangingPunct="1"/>
            <a:r>
              <a:rPr lang="tr-TR" altLang="tr-TR" sz="2800" smtClean="0"/>
              <a:t>İntestinal bakterilerin yararları</a:t>
            </a:r>
          </a:p>
          <a:p>
            <a:pPr lvl="1" eaLnBrk="1" hangingPunct="1"/>
            <a:r>
              <a:rPr lang="tr-TR" altLang="tr-TR" sz="2400" smtClean="0"/>
              <a:t>K vitamini sentezi</a:t>
            </a:r>
          </a:p>
          <a:p>
            <a:pPr lvl="1" eaLnBrk="1" hangingPunct="1"/>
            <a:r>
              <a:rPr lang="tr-TR" altLang="tr-TR" sz="2400" smtClean="0"/>
              <a:t>Safra pigmentlerinin ve safra asitlerinin dönüşümü</a:t>
            </a:r>
          </a:p>
          <a:p>
            <a:pPr lvl="1" eaLnBrk="1" hangingPunct="1"/>
            <a:r>
              <a:rPr lang="tr-TR" altLang="tr-TR" sz="2400" smtClean="0"/>
              <a:t>Besinlerin emilimi</a:t>
            </a:r>
          </a:p>
          <a:p>
            <a:pPr lvl="1" eaLnBrk="1" hangingPunct="1"/>
            <a:r>
              <a:rPr lang="tr-TR" altLang="tr-TR" sz="2400" smtClean="0"/>
              <a:t>Ürünlerin yıkılması</a:t>
            </a:r>
          </a:p>
          <a:p>
            <a:pPr lvl="1" eaLnBrk="1" hangingPunct="1"/>
            <a:r>
              <a:rPr lang="tr-TR" altLang="tr-TR" sz="2400" smtClean="0"/>
              <a:t>Patojenlere karşı antagonist etki</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1 Başlık"/>
          <p:cNvSpPr>
            <a:spLocks noGrp="1"/>
          </p:cNvSpPr>
          <p:nvPr>
            <p:ph type="title"/>
          </p:nvPr>
        </p:nvSpPr>
        <p:spPr/>
        <p:txBody>
          <a:bodyPr/>
          <a:lstStyle/>
          <a:p>
            <a:pPr eaLnBrk="1" hangingPunct="1"/>
            <a:r>
              <a:rPr lang="tr-TR" altLang="tr-TR" smtClean="0">
                <a:solidFill>
                  <a:srgbClr val="FF0000"/>
                </a:solidFill>
              </a:rPr>
              <a:t>5.Gastrointestinal sistem normal florası</a:t>
            </a:r>
            <a:endParaRPr lang="tr-TR" altLang="tr-TR" smtClean="0"/>
          </a:p>
        </p:txBody>
      </p:sp>
      <p:sp>
        <p:nvSpPr>
          <p:cNvPr id="38915" name="2 İçerik Yer Tutucusu"/>
          <p:cNvSpPr>
            <a:spLocks noGrp="1"/>
          </p:cNvSpPr>
          <p:nvPr>
            <p:ph idx="1"/>
          </p:nvPr>
        </p:nvSpPr>
        <p:spPr/>
        <p:txBody>
          <a:bodyPr/>
          <a:lstStyle/>
          <a:p>
            <a:pPr eaLnBrk="1" hangingPunct="1"/>
            <a:r>
              <a:rPr lang="tr-TR" altLang="tr-TR" sz="2400" smtClean="0"/>
              <a:t>İntestinal bakterilerin zararları</a:t>
            </a:r>
          </a:p>
          <a:p>
            <a:pPr lvl="1" eaLnBrk="1" hangingPunct="1"/>
            <a:r>
              <a:rPr lang="tr-TR" altLang="tr-TR" sz="2000" smtClean="0"/>
              <a:t>Amonyak ve diğer bazı yıkım ürünleri üretir</a:t>
            </a:r>
          </a:p>
          <a:p>
            <a:pPr lvl="1" eaLnBrk="1" hangingPunct="1"/>
            <a:r>
              <a:rPr lang="tr-TR" altLang="tr-TR" sz="2000" smtClean="0"/>
              <a:t>Bunlar emildiğinde bazı durumlarda hepatik koma gelişimine katkı yapabilir</a:t>
            </a:r>
          </a:p>
          <a:p>
            <a:pPr eaLnBrk="1" hangingPunct="1"/>
            <a:r>
              <a:rPr lang="tr-TR" altLang="tr-TR" sz="2400" smtClean="0"/>
              <a:t>Aerop koliform bakterilerden yalnız birkaç serotip kolonda uzun süreli kalır; </a:t>
            </a:r>
            <a:r>
              <a:rPr lang="tr-TR" altLang="tr-TR" sz="2400" i="1" smtClean="0"/>
              <a:t>E. coli’</a:t>
            </a:r>
            <a:r>
              <a:rPr lang="tr-TR" altLang="tr-TR" sz="2400" smtClean="0"/>
              <a:t>nin</a:t>
            </a:r>
            <a:r>
              <a:rPr lang="tr-TR" altLang="tr-TR" sz="2400" i="1" smtClean="0"/>
              <a:t> </a:t>
            </a:r>
            <a:r>
              <a:rPr lang="tr-TR" altLang="tr-TR" sz="2400" smtClean="0"/>
              <a:t>çoğu serotipi birkaç günden sonra elimine olur</a:t>
            </a:r>
          </a:p>
          <a:p>
            <a:pPr eaLnBrk="1" hangingPunct="1"/>
            <a:endParaRPr lang="tr-TR" altLang="tr-TR" smtClean="0"/>
          </a:p>
          <a:p>
            <a:pPr eaLnBrk="1" hangingPunct="1"/>
            <a:endParaRPr lang="tr-TR" altLang="tr-TR" smtClean="0"/>
          </a:p>
          <a:p>
            <a:pPr eaLnBrk="1" hangingPunct="1"/>
            <a:endParaRPr lang="tr-TR" altLang="tr-TR" smtClean="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1 Başlık"/>
          <p:cNvSpPr>
            <a:spLocks noGrp="1"/>
          </p:cNvSpPr>
          <p:nvPr>
            <p:ph type="title"/>
          </p:nvPr>
        </p:nvSpPr>
        <p:spPr/>
        <p:txBody>
          <a:bodyPr/>
          <a:lstStyle/>
          <a:p>
            <a:pPr eaLnBrk="1" hangingPunct="1"/>
            <a:r>
              <a:rPr lang="tr-TR" altLang="tr-TR" smtClean="0">
                <a:solidFill>
                  <a:srgbClr val="FF0000"/>
                </a:solidFill>
              </a:rPr>
              <a:t>5.Gastrointestinal sistem normal florası</a:t>
            </a:r>
            <a:endParaRPr lang="tr-TR" altLang="tr-TR" smtClean="0"/>
          </a:p>
        </p:txBody>
      </p:sp>
      <p:sp>
        <p:nvSpPr>
          <p:cNvPr id="39939" name="2 İçerik Yer Tutucusu"/>
          <p:cNvSpPr>
            <a:spLocks noGrp="1"/>
          </p:cNvSpPr>
          <p:nvPr>
            <p:ph idx="1"/>
          </p:nvPr>
        </p:nvSpPr>
        <p:spPr/>
        <p:txBody>
          <a:bodyPr/>
          <a:lstStyle/>
          <a:p>
            <a:pPr eaLnBrk="1" hangingPunct="1"/>
            <a:r>
              <a:rPr lang="tr-TR" altLang="tr-TR" sz="2400" smtClean="0"/>
              <a:t>Oral antimikrobik ilaçlar insanda fekal floranın duyarlı elemanlarını geçici olarak baskılar</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1 Başlık"/>
          <p:cNvSpPr>
            <a:spLocks noGrp="1"/>
          </p:cNvSpPr>
          <p:nvPr>
            <p:ph type="title"/>
          </p:nvPr>
        </p:nvSpPr>
        <p:spPr/>
        <p:txBody>
          <a:bodyPr/>
          <a:lstStyle/>
          <a:p>
            <a:pPr eaLnBrk="1" hangingPunct="1"/>
            <a:r>
              <a:rPr lang="tr-TR" altLang="tr-TR" smtClean="0">
                <a:solidFill>
                  <a:srgbClr val="FF0000"/>
                </a:solidFill>
              </a:rPr>
              <a:t>5.Gastrointestinal sistem normal florası</a:t>
            </a:r>
            <a:endParaRPr lang="tr-TR" altLang="tr-TR" smtClean="0"/>
          </a:p>
        </p:txBody>
      </p:sp>
      <p:sp>
        <p:nvSpPr>
          <p:cNvPr id="40963" name="2 İçerik Yer Tutucusu"/>
          <p:cNvSpPr>
            <a:spLocks noGrp="1"/>
          </p:cNvSpPr>
          <p:nvPr>
            <p:ph idx="1"/>
          </p:nvPr>
        </p:nvSpPr>
        <p:spPr/>
        <p:txBody>
          <a:bodyPr/>
          <a:lstStyle/>
          <a:p>
            <a:pPr eaLnBrk="1" hangingPunct="1"/>
            <a:r>
              <a:rPr lang="tr-TR" altLang="tr-TR" sz="2400" smtClean="0"/>
              <a:t>Kolon cerahisi bakteri sayısının en az olduğu dönemde yapılırsa, bakteri saçılmasıyla oluşabilecek enfeksiyonların önü kısmen alınmış olabilir.</a:t>
            </a:r>
          </a:p>
          <a:p>
            <a:pPr eaLnBrk="1" hangingPunct="1"/>
            <a:r>
              <a:rPr lang="tr-TR" altLang="tr-TR" sz="2400" smtClean="0"/>
              <a:t>Bununla birlikte fekal flora kısa sürede eski sayısına hatta daha yukarılara çıkar ve özellikle kullanılan ilaçlara dirençli bakteriler floraya hakim olur</a:t>
            </a:r>
          </a:p>
          <a:p>
            <a:pPr eaLnBrk="1" hangingPunct="1"/>
            <a:endParaRPr lang="tr-TR" altLang="tr-TR" sz="2400" smtClean="0"/>
          </a:p>
          <a:p>
            <a:pPr eaLnBrk="1" hangingPunct="1"/>
            <a:r>
              <a:rPr lang="tr-TR" altLang="tr-TR" sz="2400" smtClean="0"/>
              <a:t>Dirençli stafilokok, enterobakter, enterokok, proteus, psödomonas, </a:t>
            </a:r>
            <a:r>
              <a:rPr lang="tr-TR" altLang="tr-TR" sz="2400" i="1" smtClean="0"/>
              <a:t>Clostridium difficile </a:t>
            </a:r>
            <a:r>
              <a:rPr lang="tr-TR" altLang="tr-TR" sz="2400" smtClean="0"/>
              <a:t>ve mayalar</a:t>
            </a:r>
          </a:p>
          <a:p>
            <a:pPr eaLnBrk="1" hangingPunct="1"/>
            <a:endParaRPr lang="tr-TR" altLang="tr-TR" sz="2400" smtClean="0"/>
          </a:p>
          <a:p>
            <a:pPr eaLnBrk="1" hangingPunct="1"/>
            <a:endParaRPr lang="tr-TR" altLang="tr-TR" sz="2400" smtClean="0"/>
          </a:p>
        </p:txBody>
      </p:sp>
      <p:sp>
        <p:nvSpPr>
          <p:cNvPr id="4" name="3 Aşağı Ok"/>
          <p:cNvSpPr/>
          <p:nvPr/>
        </p:nvSpPr>
        <p:spPr>
          <a:xfrm>
            <a:off x="3924300" y="4005263"/>
            <a:ext cx="268288" cy="40163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1 Başlık"/>
          <p:cNvSpPr>
            <a:spLocks noGrp="1"/>
          </p:cNvSpPr>
          <p:nvPr>
            <p:ph type="title"/>
          </p:nvPr>
        </p:nvSpPr>
        <p:spPr/>
        <p:txBody>
          <a:bodyPr/>
          <a:lstStyle/>
          <a:p>
            <a:r>
              <a:rPr lang="tr-TR" altLang="tr-TR" smtClean="0">
                <a:solidFill>
                  <a:srgbClr val="FF0000"/>
                </a:solidFill>
              </a:rPr>
              <a:t>Normal mikrobiyal flora</a:t>
            </a:r>
            <a:endParaRPr lang="tr-TR" altLang="tr-TR" smtClean="0"/>
          </a:p>
        </p:txBody>
      </p:sp>
      <p:sp>
        <p:nvSpPr>
          <p:cNvPr id="5123" name="2 İçerik Yer Tutucusu"/>
          <p:cNvSpPr>
            <a:spLocks noGrp="1"/>
          </p:cNvSpPr>
          <p:nvPr>
            <p:ph idx="1"/>
          </p:nvPr>
        </p:nvSpPr>
        <p:spPr/>
        <p:txBody>
          <a:bodyPr/>
          <a:lstStyle/>
          <a:p>
            <a:r>
              <a:rPr lang="tr-TR" altLang="tr-TR" sz="2400" smtClean="0"/>
              <a:t>Normal flora </a:t>
            </a:r>
          </a:p>
          <a:p>
            <a:pPr lvl="1"/>
            <a:r>
              <a:rPr lang="tr-TR" altLang="tr-TR" sz="2000" smtClean="0"/>
              <a:t>Yaş</a:t>
            </a:r>
          </a:p>
          <a:p>
            <a:pPr lvl="1"/>
            <a:r>
              <a:rPr lang="tr-TR" altLang="tr-TR" sz="2000" smtClean="0"/>
              <a:t>Beslenme</a:t>
            </a:r>
          </a:p>
          <a:p>
            <a:pPr lvl="1"/>
            <a:r>
              <a:rPr lang="tr-TR" altLang="tr-TR" sz="2000" smtClean="0"/>
              <a:t>Hormonal durum</a:t>
            </a:r>
          </a:p>
          <a:p>
            <a:pPr lvl="1"/>
            <a:r>
              <a:rPr lang="tr-TR" altLang="tr-TR" sz="2000" smtClean="0"/>
              <a:t>Sağlık</a:t>
            </a:r>
          </a:p>
          <a:p>
            <a:pPr lvl="1"/>
            <a:r>
              <a:rPr lang="tr-TR" altLang="tr-TR" sz="2000" smtClean="0"/>
              <a:t>Kişisel hijyen</a:t>
            </a:r>
          </a:p>
          <a:p>
            <a:pPr>
              <a:buFont typeface="Arial" panose="020B0604020202020204" pitchFamily="34" charset="0"/>
              <a:buNone/>
            </a:pPr>
            <a:r>
              <a:rPr lang="tr-TR" altLang="tr-TR" sz="2400" smtClean="0"/>
              <a:t>	gibi çeşitli faktörler tarafından belirlenen değişkenlik halinde</a:t>
            </a:r>
          </a:p>
          <a:p>
            <a:endParaRPr lang="tr-TR" altLang="tr-TR" smtClean="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1 Başlık"/>
          <p:cNvSpPr>
            <a:spLocks noGrp="1"/>
          </p:cNvSpPr>
          <p:nvPr>
            <p:ph type="title"/>
          </p:nvPr>
        </p:nvSpPr>
        <p:spPr/>
        <p:txBody>
          <a:bodyPr/>
          <a:lstStyle/>
          <a:p>
            <a:pPr eaLnBrk="1" hangingPunct="1"/>
            <a:r>
              <a:rPr lang="tr-TR" altLang="tr-TR" smtClean="0">
                <a:solidFill>
                  <a:srgbClr val="FF0000"/>
                </a:solidFill>
              </a:rPr>
              <a:t>5.Gastrointestinal sistem normal florası</a:t>
            </a:r>
            <a:endParaRPr lang="tr-TR" altLang="tr-TR" smtClean="0"/>
          </a:p>
        </p:txBody>
      </p:sp>
      <p:sp>
        <p:nvSpPr>
          <p:cNvPr id="41987" name="2 İçerik Yer Tutucusu"/>
          <p:cNvSpPr>
            <a:spLocks noGrp="1"/>
          </p:cNvSpPr>
          <p:nvPr>
            <p:ph idx="1"/>
          </p:nvPr>
        </p:nvSpPr>
        <p:spPr/>
        <p:txBody>
          <a:bodyPr/>
          <a:lstStyle/>
          <a:p>
            <a:pPr eaLnBrk="1" hangingPunct="1"/>
            <a:r>
              <a:rPr lang="tr-TR" altLang="tr-TR" sz="2400" smtClean="0"/>
              <a:t>Anaerop kolon florası kolon perforasyonu sonrası gelişen abse oluşumunda büyük rol oynar</a:t>
            </a:r>
          </a:p>
          <a:p>
            <a:pPr eaLnBrk="1" hangingPunct="1"/>
            <a:r>
              <a:rPr lang="tr-TR" altLang="tr-TR" sz="2400" i="1" smtClean="0"/>
              <a:t>Prevotella bivia </a:t>
            </a:r>
            <a:r>
              <a:rPr lang="tr-TR" altLang="tr-TR" sz="2400" smtClean="0"/>
              <a:t>ve </a:t>
            </a:r>
            <a:r>
              <a:rPr lang="tr-TR" altLang="tr-TR" sz="2400" i="1" smtClean="0"/>
              <a:t>P. disiens</a:t>
            </a:r>
            <a:r>
              <a:rPr lang="tr-TR" altLang="tr-TR" sz="2400" smtClean="0"/>
              <a:t> kadın genital organlarında görülebilen pelvik abselerde önemlidir</a:t>
            </a:r>
          </a:p>
          <a:p>
            <a:pPr eaLnBrk="1" hangingPunct="1"/>
            <a:r>
              <a:rPr lang="tr-TR" altLang="tr-TR" sz="2400" i="1" smtClean="0"/>
              <a:t>B. fragilis </a:t>
            </a:r>
            <a:r>
              <a:rPr lang="tr-TR" altLang="tr-TR" sz="2400" smtClean="0"/>
              <a:t>gibi bu bakteriler de penisiline dirençlidir</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1 Başlık"/>
          <p:cNvSpPr>
            <a:spLocks noGrp="1"/>
          </p:cNvSpPr>
          <p:nvPr>
            <p:ph type="title"/>
          </p:nvPr>
        </p:nvSpPr>
        <p:spPr/>
        <p:txBody>
          <a:bodyPr/>
          <a:lstStyle/>
          <a:p>
            <a:r>
              <a:rPr lang="tr-TR" altLang="tr-TR" smtClean="0">
                <a:solidFill>
                  <a:srgbClr val="FF0000"/>
                </a:solidFill>
              </a:rPr>
              <a:t>6.Genitoüriner sistem normal florası</a:t>
            </a:r>
          </a:p>
        </p:txBody>
      </p:sp>
      <p:sp>
        <p:nvSpPr>
          <p:cNvPr id="43011" name="2 İçerik Yer Tutucusu"/>
          <p:cNvSpPr>
            <a:spLocks noGrp="1"/>
          </p:cNvSpPr>
          <p:nvPr>
            <p:ph idx="1"/>
          </p:nvPr>
        </p:nvSpPr>
        <p:spPr/>
        <p:txBody>
          <a:bodyPr/>
          <a:lstStyle/>
          <a:p>
            <a:r>
              <a:rPr lang="tr-TR" altLang="tr-TR" sz="2000" smtClean="0"/>
              <a:t>Üretra girişi ve vagina GÜS de mo larla kalıcı kolonizasyonun görüldüğü anatomik bölgelerdir</a:t>
            </a:r>
          </a:p>
          <a:p>
            <a:r>
              <a:rPr lang="tr-TR" altLang="tr-TR" sz="2000" smtClean="0"/>
              <a:t>Mesane geçici olarak üretradan, idrar akımına karşı yukarıya doğru göç etmiş mo larla kolonize olabilir, ancak bunlar üroepitelyal hücrelerin bakterisidal etkisi ve idrarın yıkıcı eylemi ile hızla uzaklaştırılırlar</a:t>
            </a:r>
          </a:p>
          <a:p>
            <a:r>
              <a:rPr lang="tr-TR" altLang="tr-TR" sz="2000" smtClean="0"/>
              <a:t>Üriner sistemin diğer yapıları bir hastalık ya da anatomik anormallik olmadığı sürece sterildir</a:t>
            </a:r>
          </a:p>
          <a:p>
            <a:r>
              <a:rPr lang="tr-TR" altLang="tr-TR" sz="2000" smtClean="0"/>
              <a:t>Benzer şekilde uterus da organizma içermez</a:t>
            </a:r>
          </a:p>
          <a:p>
            <a:endParaRPr lang="tr-TR" altLang="tr-TR" sz="2000" smtClean="0"/>
          </a:p>
          <a:p>
            <a:endParaRPr lang="tr-TR" altLang="tr-TR" smtClean="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1 Başlık"/>
          <p:cNvSpPr>
            <a:spLocks noGrp="1"/>
          </p:cNvSpPr>
          <p:nvPr>
            <p:ph type="title"/>
          </p:nvPr>
        </p:nvSpPr>
        <p:spPr/>
        <p:txBody>
          <a:bodyPr/>
          <a:lstStyle/>
          <a:p>
            <a:pPr eaLnBrk="1" hangingPunct="1"/>
            <a:r>
              <a:rPr lang="tr-TR" altLang="tr-TR" sz="4000" smtClean="0">
                <a:solidFill>
                  <a:srgbClr val="FF0000"/>
                </a:solidFill>
              </a:rPr>
              <a:t>6.Genitoüriner sistem normal florası</a:t>
            </a:r>
            <a:r>
              <a:rPr lang="tr-TR" altLang="tr-TR" sz="3200" smtClean="0">
                <a:solidFill>
                  <a:srgbClr val="FF0000"/>
                </a:solidFill>
              </a:rPr>
              <a:t/>
            </a:r>
            <a:br>
              <a:rPr lang="tr-TR" altLang="tr-TR" sz="3200" smtClean="0">
                <a:solidFill>
                  <a:srgbClr val="FF0000"/>
                </a:solidFill>
              </a:rPr>
            </a:br>
            <a:r>
              <a:rPr lang="tr-TR" altLang="tr-TR" sz="3200" smtClean="0">
                <a:solidFill>
                  <a:srgbClr val="00B0F0"/>
                </a:solidFill>
              </a:rPr>
              <a:t>Üretra normal florası</a:t>
            </a:r>
          </a:p>
        </p:txBody>
      </p:sp>
      <p:sp>
        <p:nvSpPr>
          <p:cNvPr id="44035" name="2 İçerik Yer Tutucusu"/>
          <p:cNvSpPr>
            <a:spLocks noGrp="1"/>
          </p:cNvSpPr>
          <p:nvPr>
            <p:ph idx="1"/>
          </p:nvPr>
        </p:nvSpPr>
        <p:spPr/>
        <p:txBody>
          <a:bodyPr/>
          <a:lstStyle/>
          <a:p>
            <a:pPr eaLnBrk="1" hangingPunct="1"/>
            <a:r>
              <a:rPr lang="tr-TR" altLang="tr-TR" sz="2400" dirty="0" smtClean="0"/>
              <a:t>Her iki cinste de </a:t>
            </a:r>
            <a:r>
              <a:rPr lang="tr-TR" altLang="tr-TR" sz="2400" dirty="0" err="1" smtClean="0"/>
              <a:t>anterior</a:t>
            </a:r>
            <a:r>
              <a:rPr lang="tr-TR" altLang="tr-TR" sz="2400" dirty="0" smtClean="0"/>
              <a:t> </a:t>
            </a:r>
            <a:r>
              <a:rPr lang="tr-TR" altLang="tr-TR" sz="2400" dirty="0" err="1" smtClean="0"/>
              <a:t>üretrada</a:t>
            </a:r>
            <a:r>
              <a:rPr lang="tr-TR" altLang="tr-TR" sz="2400" dirty="0" smtClean="0"/>
              <a:t> deri ve </a:t>
            </a:r>
            <a:r>
              <a:rPr lang="tr-TR" altLang="tr-TR" sz="2400" dirty="0" err="1" smtClean="0"/>
              <a:t>perinedeki</a:t>
            </a:r>
            <a:r>
              <a:rPr lang="tr-TR" altLang="tr-TR" sz="2400" dirty="0" smtClean="0"/>
              <a:t> </a:t>
            </a:r>
            <a:r>
              <a:rPr lang="tr-TR" altLang="tr-TR" sz="2400" dirty="0" err="1" smtClean="0"/>
              <a:t>mo</a:t>
            </a:r>
            <a:r>
              <a:rPr lang="tr-TR" altLang="tr-TR" sz="2400" dirty="0" smtClean="0"/>
              <a:t> türlerinin aynıları düşük sayılarda bulunur</a:t>
            </a:r>
          </a:p>
          <a:p>
            <a:pPr lvl="1" eaLnBrk="1" hangingPunct="1"/>
            <a:r>
              <a:rPr lang="tr-TR" altLang="tr-TR" sz="2400" dirty="0" err="1" smtClean="0"/>
              <a:t>Laktobasiller</a:t>
            </a:r>
            <a:endParaRPr lang="tr-TR" altLang="tr-TR" sz="2400" dirty="0" smtClean="0"/>
          </a:p>
          <a:p>
            <a:pPr lvl="1" eaLnBrk="1" hangingPunct="1"/>
            <a:r>
              <a:rPr lang="tr-TR" altLang="tr-TR" sz="2400" dirty="0" smtClean="0"/>
              <a:t>Streptokoklar</a:t>
            </a:r>
          </a:p>
          <a:p>
            <a:pPr lvl="1" eaLnBrk="1" hangingPunct="1"/>
            <a:r>
              <a:rPr lang="tr-TR" altLang="tr-TR" sz="2400" dirty="0" err="1" smtClean="0"/>
              <a:t>KNS’ler</a:t>
            </a:r>
            <a:endParaRPr lang="tr-TR" altLang="tr-TR" sz="2400" dirty="0" smtClean="0"/>
          </a:p>
          <a:p>
            <a:pPr eaLnBrk="1" hangingPunct="1"/>
            <a:r>
              <a:rPr lang="tr-TR" altLang="tr-TR" sz="2400" dirty="0" smtClean="0"/>
              <a:t>Bu mikroorganizmalar çıkarılan idrarda düzenli olarak 10</a:t>
            </a:r>
            <a:r>
              <a:rPr lang="tr-TR" altLang="tr-TR" sz="2400" baseline="30000" dirty="0" smtClean="0"/>
              <a:t>2</a:t>
            </a:r>
            <a:r>
              <a:rPr lang="tr-TR" altLang="tr-TR" sz="2400" dirty="0" smtClean="0"/>
              <a:t>-10</a:t>
            </a:r>
            <a:r>
              <a:rPr lang="tr-TR" altLang="tr-TR" sz="2400" baseline="30000" dirty="0" smtClean="0"/>
              <a:t>4</a:t>
            </a:r>
            <a:r>
              <a:rPr lang="tr-TR" altLang="tr-TR" sz="2400" dirty="0" smtClean="0"/>
              <a:t> /ml yoğunluğunda bulunur</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1 Başlık"/>
          <p:cNvSpPr>
            <a:spLocks noGrp="1"/>
          </p:cNvSpPr>
          <p:nvPr>
            <p:ph type="title"/>
          </p:nvPr>
        </p:nvSpPr>
        <p:spPr/>
        <p:txBody>
          <a:bodyPr/>
          <a:lstStyle/>
          <a:p>
            <a:pPr eaLnBrk="1" hangingPunct="1"/>
            <a:r>
              <a:rPr lang="tr-TR" altLang="tr-TR" sz="4000" smtClean="0">
                <a:solidFill>
                  <a:srgbClr val="FF0000"/>
                </a:solidFill>
              </a:rPr>
              <a:t>6.Genitoüriner sistem normal florası </a:t>
            </a:r>
            <a:r>
              <a:rPr lang="tr-TR" altLang="tr-TR" smtClean="0">
                <a:solidFill>
                  <a:srgbClr val="FF0000"/>
                </a:solidFill>
              </a:rPr>
              <a:t/>
            </a:r>
            <a:br>
              <a:rPr lang="tr-TR" altLang="tr-TR" smtClean="0">
                <a:solidFill>
                  <a:srgbClr val="FF0000"/>
                </a:solidFill>
              </a:rPr>
            </a:br>
            <a:r>
              <a:rPr lang="tr-TR" altLang="tr-TR" sz="3200" smtClean="0">
                <a:solidFill>
                  <a:srgbClr val="00B0F0"/>
                </a:solidFill>
              </a:rPr>
              <a:t>Vagina normal florası</a:t>
            </a:r>
          </a:p>
        </p:txBody>
      </p:sp>
      <p:sp>
        <p:nvSpPr>
          <p:cNvPr id="45059" name="2 İçerik Yer Tutucusu"/>
          <p:cNvSpPr>
            <a:spLocks noGrp="1"/>
          </p:cNvSpPr>
          <p:nvPr>
            <p:ph idx="1"/>
          </p:nvPr>
        </p:nvSpPr>
        <p:spPr/>
        <p:txBody>
          <a:bodyPr/>
          <a:lstStyle/>
          <a:p>
            <a:pPr eaLnBrk="1" hangingPunct="1"/>
            <a:r>
              <a:rPr lang="tr-TR" altLang="tr-TR" sz="2000" smtClean="0"/>
              <a:t>Doğumdan hemen sonra aerop laktobasiller vaginada yerleşir ve pH asit olduğu sürece (birkaç hafta) bu bölgede kalır</a:t>
            </a:r>
          </a:p>
          <a:p>
            <a:pPr eaLnBrk="1" hangingPunct="1"/>
            <a:r>
              <a:rPr lang="tr-TR" altLang="tr-TR" sz="2000" smtClean="0"/>
              <a:t>Daha sonra maternal östrojen seviyesi azalır, pH nötralleşir (puberteye kadar) kok ve basillerden oluşan karışık bir flora oluşur (stafilok, streptokok, Enterobacteriaceae)</a:t>
            </a:r>
          </a:p>
          <a:p>
            <a:pPr eaLnBrk="1" hangingPunct="1"/>
            <a:r>
              <a:rPr lang="tr-TR" altLang="tr-TR" sz="2000" smtClean="0"/>
              <a:t>Pubertede östrojen üretimi başlayınca aerop ve anaerop laktobasiller tekrar büyük miktarda ortaya çıkar ve KH lardan (özellikle glikojenden) asit oluşturarak asit pH ortamının yaratılmasına katkı yaparlar (normal pH:&lt;4.3)</a:t>
            </a:r>
          </a:p>
          <a:p>
            <a:pPr eaLnBrk="1" hangingPunct="1"/>
            <a:r>
              <a:rPr lang="tr-TR" altLang="tr-TR" sz="2000" smtClean="0"/>
              <a:t>Asit ortam varlığı zararlı mo lar da içinde olmak üzere vaginaya diğer moların yerleşmesini engelleyici önemli bir mekanizmadır</a:t>
            </a:r>
          </a:p>
          <a:p>
            <a:pPr eaLnBrk="1" hangingPunct="1"/>
            <a:r>
              <a:rPr lang="tr-TR" altLang="tr-TR" sz="2000" smtClean="0"/>
              <a:t>Antimikrobik ilaç kullanımı ile laktobasiller baskılanırsa mayaların veya çeşitli bakterilerin sayısı artar ve irritasyon, enflamasyon oluştururlar</a:t>
            </a:r>
          </a:p>
          <a:p>
            <a:pPr eaLnBrk="1" hangingPunct="1"/>
            <a:r>
              <a:rPr lang="tr-TR" altLang="tr-TR" sz="2000" smtClean="0"/>
              <a:t>Menapoz sonrasında laktobasillerin sayısı yeniden azalır ve karışık flora geri döner </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1 Başlık"/>
          <p:cNvSpPr>
            <a:spLocks noGrp="1"/>
          </p:cNvSpPr>
          <p:nvPr>
            <p:ph type="title"/>
          </p:nvPr>
        </p:nvSpPr>
        <p:spPr/>
        <p:txBody>
          <a:bodyPr/>
          <a:lstStyle/>
          <a:p>
            <a:pPr eaLnBrk="1" hangingPunct="1"/>
            <a:r>
              <a:rPr lang="tr-TR" altLang="tr-TR" sz="4000" smtClean="0">
                <a:solidFill>
                  <a:srgbClr val="FF0000"/>
                </a:solidFill>
              </a:rPr>
              <a:t>6.Genitoüriner sistem normal florası </a:t>
            </a:r>
            <a:r>
              <a:rPr lang="tr-TR" altLang="tr-TR" smtClean="0">
                <a:solidFill>
                  <a:srgbClr val="FF0000"/>
                </a:solidFill>
              </a:rPr>
              <a:t/>
            </a:r>
            <a:br>
              <a:rPr lang="tr-TR" altLang="tr-TR" smtClean="0">
                <a:solidFill>
                  <a:srgbClr val="FF0000"/>
                </a:solidFill>
              </a:rPr>
            </a:br>
            <a:r>
              <a:rPr lang="tr-TR" altLang="tr-TR" sz="3200" smtClean="0">
                <a:solidFill>
                  <a:srgbClr val="00B0F0"/>
                </a:solidFill>
              </a:rPr>
              <a:t>Vagina normal florası</a:t>
            </a:r>
          </a:p>
        </p:txBody>
      </p:sp>
      <p:sp>
        <p:nvSpPr>
          <p:cNvPr id="46083" name="2 İçerik Yer Tutucusu"/>
          <p:cNvSpPr>
            <a:spLocks noGrp="1"/>
          </p:cNvSpPr>
          <p:nvPr>
            <p:ph idx="1"/>
          </p:nvPr>
        </p:nvSpPr>
        <p:spPr>
          <a:xfrm>
            <a:off x="395288" y="1628775"/>
            <a:ext cx="8229600" cy="4525963"/>
          </a:xfrm>
        </p:spPr>
        <p:txBody>
          <a:bodyPr/>
          <a:lstStyle/>
          <a:p>
            <a:pPr eaLnBrk="1" hangingPunct="1"/>
            <a:r>
              <a:rPr lang="tr-TR" altLang="tr-TR" sz="2000" smtClean="0"/>
              <a:t>Doğurganlık çağındaki kadınların %25 kadarında B grubu streptokoklar vagen florasında yer alır</a:t>
            </a:r>
          </a:p>
          <a:p>
            <a:pPr eaLnBrk="1" hangingPunct="1"/>
            <a:r>
              <a:rPr lang="tr-TR" altLang="tr-TR" sz="2000" smtClean="0"/>
              <a:t>Doğum sırasında bebek B grubu streptokokları alabilir, bu durumda neonatal sepsis ve menenjit gelişebilir</a:t>
            </a:r>
          </a:p>
          <a:p>
            <a:pPr eaLnBrk="1" hangingPunct="1"/>
            <a:r>
              <a:rPr lang="tr-TR" altLang="tr-TR" sz="2000" smtClean="0"/>
              <a:t>Normal vagen florasında </a:t>
            </a:r>
          </a:p>
          <a:p>
            <a:pPr lvl="1" eaLnBrk="1" hangingPunct="1"/>
            <a:r>
              <a:rPr lang="tr-TR" altLang="tr-TR" sz="1800" smtClean="0"/>
              <a:t>Stafilokoklar (KNS ve daha az S. aureus)</a:t>
            </a:r>
          </a:p>
          <a:p>
            <a:pPr lvl="1" eaLnBrk="1" hangingPunct="1"/>
            <a:r>
              <a:rPr lang="tr-TR" altLang="tr-TR" sz="1800" smtClean="0"/>
              <a:t>Streptokoklar (alfa hemolitik streptokoklar, B grubu streptokoklar) </a:t>
            </a:r>
          </a:p>
          <a:p>
            <a:pPr lvl="1" eaLnBrk="1" hangingPunct="1"/>
            <a:r>
              <a:rPr lang="tr-TR" altLang="tr-TR" sz="1800" smtClean="0"/>
              <a:t>Anaerop streptokoklar (peptostreptokok)</a:t>
            </a:r>
          </a:p>
          <a:p>
            <a:pPr lvl="1" eaLnBrk="1" hangingPunct="1"/>
            <a:r>
              <a:rPr lang="tr-TR" altLang="tr-TR" sz="1800" i="1" smtClean="0"/>
              <a:t>Prevotella</a:t>
            </a:r>
            <a:r>
              <a:rPr lang="tr-TR" altLang="tr-TR" sz="1800" smtClean="0"/>
              <a:t> spp</a:t>
            </a:r>
          </a:p>
          <a:p>
            <a:pPr lvl="1" eaLnBrk="1" hangingPunct="1"/>
            <a:r>
              <a:rPr lang="tr-TR" altLang="tr-TR" sz="1800" i="1" smtClean="0"/>
              <a:t>Gardnerella</a:t>
            </a:r>
            <a:r>
              <a:rPr lang="tr-TR" altLang="tr-TR" sz="1800" smtClean="0"/>
              <a:t> </a:t>
            </a:r>
            <a:r>
              <a:rPr lang="tr-TR" altLang="tr-TR" sz="1800" i="1" smtClean="0"/>
              <a:t>vaginalis (</a:t>
            </a:r>
            <a:r>
              <a:rPr lang="tr-TR" altLang="tr-TR" sz="1800" smtClean="0"/>
              <a:t>Gr+ aerop , fak. anaerop basil)</a:t>
            </a:r>
          </a:p>
          <a:p>
            <a:pPr lvl="1" eaLnBrk="1" hangingPunct="1"/>
            <a:r>
              <a:rPr lang="tr-TR" altLang="tr-TR" sz="1800" i="1" smtClean="0"/>
              <a:t>Ureaplasma</a:t>
            </a:r>
            <a:r>
              <a:rPr lang="tr-TR" altLang="tr-TR" sz="1800" smtClean="0"/>
              <a:t> </a:t>
            </a:r>
            <a:r>
              <a:rPr lang="tr-TR" altLang="tr-TR" sz="1800" i="1" smtClean="0"/>
              <a:t>urealyticum</a:t>
            </a:r>
          </a:p>
          <a:p>
            <a:pPr lvl="1" eaLnBrk="1" hangingPunct="1"/>
            <a:r>
              <a:rPr lang="tr-TR" altLang="tr-TR" sz="1800" smtClean="0"/>
              <a:t>Enterobacteriaceae</a:t>
            </a:r>
          </a:p>
          <a:p>
            <a:pPr lvl="1" eaLnBrk="1" hangingPunct="1"/>
            <a:r>
              <a:rPr lang="tr-TR" altLang="tr-TR" sz="1800" smtClean="0"/>
              <a:t>Enterokoklar</a:t>
            </a:r>
          </a:p>
          <a:p>
            <a:pPr lvl="1" eaLnBrk="1" hangingPunct="1"/>
            <a:r>
              <a:rPr lang="tr-TR" altLang="tr-TR" sz="1800" smtClean="0"/>
              <a:t>Klostridyumlar (Gr+ anaaerop basil)</a:t>
            </a:r>
          </a:p>
          <a:p>
            <a:pPr lvl="1" eaLnBrk="1" hangingPunct="1"/>
            <a:r>
              <a:rPr lang="tr-TR" altLang="tr-TR" sz="1800" smtClean="0"/>
              <a:t>Bazen listeria veya </a:t>
            </a:r>
            <a:r>
              <a:rPr lang="tr-TR" altLang="tr-TR" sz="1800" i="1" smtClean="0"/>
              <a:t>Mobiluncus</a:t>
            </a:r>
            <a:r>
              <a:rPr lang="tr-TR" altLang="tr-TR" sz="1800" smtClean="0"/>
              <a:t> spp (anaerop Gr-basil)bulunur</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1 Başlık"/>
          <p:cNvSpPr>
            <a:spLocks noGrp="1"/>
          </p:cNvSpPr>
          <p:nvPr>
            <p:ph type="title"/>
          </p:nvPr>
        </p:nvSpPr>
        <p:spPr/>
        <p:txBody>
          <a:bodyPr/>
          <a:lstStyle/>
          <a:p>
            <a:pPr eaLnBrk="1" hangingPunct="1"/>
            <a:r>
              <a:rPr lang="tr-TR" altLang="tr-TR" sz="4000" smtClean="0">
                <a:solidFill>
                  <a:srgbClr val="FF0000"/>
                </a:solidFill>
              </a:rPr>
              <a:t>6.Genitoüriner sistem normal florası </a:t>
            </a:r>
            <a:r>
              <a:rPr lang="tr-TR" altLang="tr-TR" smtClean="0">
                <a:solidFill>
                  <a:srgbClr val="FF0000"/>
                </a:solidFill>
              </a:rPr>
              <a:t/>
            </a:r>
            <a:br>
              <a:rPr lang="tr-TR" altLang="tr-TR" smtClean="0">
                <a:solidFill>
                  <a:srgbClr val="FF0000"/>
                </a:solidFill>
              </a:rPr>
            </a:br>
            <a:r>
              <a:rPr lang="tr-TR" altLang="tr-TR" sz="3200" smtClean="0">
                <a:solidFill>
                  <a:srgbClr val="00B0F0"/>
                </a:solidFill>
              </a:rPr>
              <a:t>Vagina normal florası</a:t>
            </a:r>
          </a:p>
        </p:txBody>
      </p:sp>
      <p:sp>
        <p:nvSpPr>
          <p:cNvPr id="47107" name="2 İçerik Yer Tutucusu"/>
          <p:cNvSpPr>
            <a:spLocks noGrp="1"/>
          </p:cNvSpPr>
          <p:nvPr>
            <p:ph idx="1"/>
          </p:nvPr>
        </p:nvSpPr>
        <p:spPr/>
        <p:txBody>
          <a:bodyPr/>
          <a:lstStyle/>
          <a:p>
            <a:pPr eaLnBrk="1" hangingPunct="1"/>
            <a:r>
              <a:rPr lang="tr-TR" altLang="tr-TR" sz="2400" dirty="0" err="1" smtClean="0"/>
              <a:t>Servikal</a:t>
            </a:r>
            <a:r>
              <a:rPr lang="tr-TR" altLang="tr-TR" sz="2400" dirty="0" smtClean="0"/>
              <a:t> mukus </a:t>
            </a:r>
            <a:r>
              <a:rPr lang="tr-TR" altLang="tr-TR" sz="2400" dirty="0" err="1" smtClean="0"/>
              <a:t>lizozim</a:t>
            </a:r>
            <a:r>
              <a:rPr lang="tr-TR" altLang="tr-TR" sz="2400" dirty="0" smtClean="0"/>
              <a:t> içerir ve </a:t>
            </a:r>
            <a:r>
              <a:rPr lang="tr-TR" altLang="tr-TR" sz="2400" dirty="0" err="1" smtClean="0"/>
              <a:t>antibakteriyel</a:t>
            </a:r>
            <a:r>
              <a:rPr lang="tr-TR" altLang="tr-TR" sz="2400" dirty="0" smtClean="0"/>
              <a:t> etkiye sahiptir</a:t>
            </a:r>
          </a:p>
          <a:p>
            <a:pPr eaLnBrk="1" hangingPunct="1"/>
            <a:r>
              <a:rPr lang="tr-TR" altLang="tr-TR" sz="2400" dirty="0" smtClean="0"/>
              <a:t>Bazı kadınlarda </a:t>
            </a:r>
            <a:r>
              <a:rPr lang="tr-TR" altLang="tr-TR" sz="2400" dirty="0" err="1" smtClean="0"/>
              <a:t>vaginal</a:t>
            </a:r>
            <a:r>
              <a:rPr lang="tr-TR" altLang="tr-TR" sz="2400" dirty="0" smtClean="0"/>
              <a:t> </a:t>
            </a:r>
            <a:r>
              <a:rPr lang="tr-TR" altLang="tr-TR" sz="2400" dirty="0" err="1" smtClean="0"/>
              <a:t>introitusta</a:t>
            </a:r>
            <a:r>
              <a:rPr lang="tr-TR" altLang="tr-TR" sz="2400" dirty="0" smtClean="0"/>
              <a:t> perine ve </a:t>
            </a:r>
            <a:r>
              <a:rPr lang="tr-TR" altLang="tr-TR" sz="2400" dirty="0" err="1" smtClean="0"/>
              <a:t>perianal</a:t>
            </a:r>
            <a:r>
              <a:rPr lang="tr-TR" altLang="tr-TR" sz="2400" dirty="0" smtClean="0"/>
              <a:t> bölge florasına benzer şekilde yoğun bir flora yerleşmiştir</a:t>
            </a:r>
          </a:p>
          <a:p>
            <a:pPr eaLnBrk="1" hangingPunct="1"/>
            <a:r>
              <a:rPr lang="tr-TR" altLang="tr-TR" sz="2400" dirty="0" smtClean="0"/>
              <a:t>Bu, tekrarlayan </a:t>
            </a:r>
            <a:r>
              <a:rPr lang="tr-TR" altLang="tr-TR" sz="2400" dirty="0" err="1" smtClean="0"/>
              <a:t>üriner</a:t>
            </a:r>
            <a:r>
              <a:rPr lang="tr-TR" altLang="tr-TR" sz="2400" dirty="0" smtClean="0"/>
              <a:t> enfeksiyonlar için </a:t>
            </a:r>
            <a:r>
              <a:rPr lang="tr-TR" altLang="tr-TR" sz="2400" dirty="0" err="1" smtClean="0"/>
              <a:t>predispozisyon</a:t>
            </a:r>
            <a:r>
              <a:rPr lang="tr-TR" altLang="tr-TR" sz="2400" dirty="0" smtClean="0"/>
              <a:t> yaratabilir</a:t>
            </a:r>
          </a:p>
          <a:p>
            <a:pPr eaLnBrk="1" hangingPunct="1"/>
            <a:r>
              <a:rPr lang="tr-TR" altLang="tr-TR" sz="2400" dirty="0" smtClean="0"/>
              <a:t>Doğum sırasında </a:t>
            </a:r>
            <a:r>
              <a:rPr lang="tr-TR" altLang="tr-TR" sz="2400" dirty="0" err="1" smtClean="0"/>
              <a:t>vaginada</a:t>
            </a:r>
            <a:r>
              <a:rPr lang="tr-TR" altLang="tr-TR" sz="2400" dirty="0" smtClean="0"/>
              <a:t> bulunan </a:t>
            </a:r>
            <a:r>
              <a:rPr lang="tr-TR" altLang="tr-TR" sz="2400" dirty="0" err="1" smtClean="0"/>
              <a:t>molar</a:t>
            </a:r>
            <a:r>
              <a:rPr lang="tr-TR" altLang="tr-TR" sz="2400" dirty="0" smtClean="0"/>
              <a:t> (B grubu streptokoklar) </a:t>
            </a:r>
            <a:r>
              <a:rPr lang="tr-TR" altLang="tr-TR" sz="2400" dirty="0" err="1" smtClean="0"/>
              <a:t>YD’ı</a:t>
            </a:r>
            <a:r>
              <a:rPr lang="tr-TR" altLang="tr-TR" sz="2400" dirty="0" smtClean="0"/>
              <a:t> </a:t>
            </a:r>
            <a:r>
              <a:rPr lang="tr-TR" altLang="tr-TR" sz="2400" dirty="0" err="1" smtClean="0"/>
              <a:t>enfekte</a:t>
            </a:r>
            <a:r>
              <a:rPr lang="tr-TR" altLang="tr-TR" sz="2400" dirty="0" smtClean="0"/>
              <a:t> edebilir</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1 Başlık"/>
          <p:cNvSpPr>
            <a:spLocks noGrp="1"/>
          </p:cNvSpPr>
          <p:nvPr>
            <p:ph type="title"/>
          </p:nvPr>
        </p:nvSpPr>
        <p:spPr/>
        <p:txBody>
          <a:bodyPr/>
          <a:lstStyle/>
          <a:p>
            <a:pPr eaLnBrk="1" hangingPunct="1"/>
            <a:r>
              <a:rPr lang="tr-TR" altLang="tr-TR" smtClean="0">
                <a:solidFill>
                  <a:srgbClr val="FF0000"/>
                </a:solidFill>
              </a:rPr>
              <a:t>7.Konjunktiva normal florası</a:t>
            </a:r>
            <a:endParaRPr lang="tr-TR" altLang="tr-TR" smtClean="0"/>
          </a:p>
        </p:txBody>
      </p:sp>
      <p:sp>
        <p:nvSpPr>
          <p:cNvPr id="48131" name="2 İçerik Yer Tutucusu"/>
          <p:cNvSpPr>
            <a:spLocks noGrp="1"/>
          </p:cNvSpPr>
          <p:nvPr>
            <p:ph idx="1"/>
          </p:nvPr>
        </p:nvSpPr>
        <p:spPr/>
        <p:txBody>
          <a:bodyPr/>
          <a:lstStyle/>
          <a:p>
            <a:pPr eaLnBrk="1" hangingPunct="1"/>
            <a:r>
              <a:rPr lang="tr-TR" altLang="tr-TR" sz="2400" smtClean="0"/>
              <a:t>Konjunktivada baskın olarak bulunan molar</a:t>
            </a:r>
          </a:p>
          <a:p>
            <a:pPr lvl="1" eaLnBrk="1" hangingPunct="1"/>
            <a:r>
              <a:rPr lang="tr-TR" altLang="tr-TR" sz="2000" smtClean="0"/>
              <a:t>Difteroidler</a:t>
            </a:r>
          </a:p>
          <a:p>
            <a:pPr lvl="1" eaLnBrk="1" hangingPunct="1"/>
            <a:r>
              <a:rPr lang="tr-TR" altLang="tr-TR" sz="2000" smtClean="0"/>
              <a:t>KNS ler </a:t>
            </a:r>
            <a:r>
              <a:rPr lang="tr-TR" altLang="tr-TR" sz="2000" i="1" smtClean="0"/>
              <a:t>(S. epidermidis)</a:t>
            </a:r>
          </a:p>
          <a:p>
            <a:pPr lvl="1" eaLnBrk="1" hangingPunct="1"/>
            <a:r>
              <a:rPr lang="tr-TR" altLang="tr-TR" sz="2000" smtClean="0"/>
              <a:t>Nonhemolitik streptokoklar</a:t>
            </a:r>
          </a:p>
          <a:p>
            <a:pPr lvl="1" eaLnBrk="1" hangingPunct="1"/>
            <a:r>
              <a:rPr lang="tr-TR" altLang="tr-TR" sz="2000" smtClean="0"/>
              <a:t>Neisseria, </a:t>
            </a:r>
            <a:r>
              <a:rPr lang="tr-TR" altLang="tr-TR" sz="2000" i="1" smtClean="0"/>
              <a:t>Moraxella</a:t>
            </a:r>
            <a:r>
              <a:rPr lang="tr-TR" altLang="tr-TR" sz="2000" smtClean="0"/>
              <a:t> spp ve hemofil benzeri gram – basiller de genellikle florada bulunur</a:t>
            </a:r>
          </a:p>
          <a:p>
            <a:pPr eaLnBrk="1" hangingPunct="1"/>
            <a:r>
              <a:rPr lang="tr-TR" altLang="tr-TR" sz="2400" smtClean="0"/>
              <a:t>Konjunktival flora lizozim içeren göz yaşının akışı ile kontrol edilir</a:t>
            </a:r>
          </a:p>
          <a:p>
            <a:pPr algn="ctr" eaLnBrk="1" hangingPunct="1">
              <a:buFont typeface="Arial" panose="020B0604020202020204" pitchFamily="34" charset="0"/>
              <a:buNone/>
            </a:pPr>
            <a:r>
              <a:rPr lang="tr-TR" altLang="tr-TR" sz="4000" smtClean="0">
                <a:solidFill>
                  <a:srgbClr val="FF0000"/>
                </a:solidFill>
              </a:rPr>
              <a:t>	8.Dış kulak yolu normal florası</a:t>
            </a:r>
          </a:p>
          <a:p>
            <a:pPr eaLnBrk="1" hangingPunct="1"/>
            <a:r>
              <a:rPr lang="tr-TR" altLang="tr-TR" sz="2400" smtClean="0"/>
              <a:t>En yaygın kolonizasyon gösteren organizmalar KNS’lerdir</a:t>
            </a:r>
          </a:p>
          <a:p>
            <a:pPr eaLnBrk="1" hangingPunct="1"/>
            <a:r>
              <a:rPr lang="tr-TR" altLang="tr-TR" sz="2400" smtClean="0"/>
              <a:t>Deride kolonizasyon gösteren diğer organizmalar da bu bölgeden izole edilebilir</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3 Dikdörtgen"/>
          <p:cNvSpPr>
            <a:spLocks noChangeArrowheads="1"/>
          </p:cNvSpPr>
          <p:nvPr/>
        </p:nvSpPr>
        <p:spPr bwMode="auto">
          <a:xfrm>
            <a:off x="3059113" y="260350"/>
            <a:ext cx="23876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altLang="tr-TR">
                <a:solidFill>
                  <a:srgbClr val="FF0000"/>
                </a:solidFill>
                <a:latin typeface="Calibri" panose="020F0502020204030204" pitchFamily="34" charset="0"/>
              </a:rPr>
              <a:t>Normal Bakteriyel Flora</a:t>
            </a:r>
          </a:p>
        </p:txBody>
      </p:sp>
      <p:sp>
        <p:nvSpPr>
          <p:cNvPr id="49155" name="Rectangle 1"/>
          <p:cNvSpPr>
            <a:spLocks noChangeArrowheads="1"/>
          </p:cNvSpPr>
          <p:nvPr/>
        </p:nvSpPr>
        <p:spPr bwMode="auto">
          <a:xfrm>
            <a:off x="0" y="44450"/>
            <a:ext cx="1841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tr-TR" altLang="tr-TR"/>
          </a:p>
        </p:txBody>
      </p:sp>
      <p:sp>
        <p:nvSpPr>
          <p:cNvPr id="49156" name="5 Dikdörtgen"/>
          <p:cNvSpPr>
            <a:spLocks noChangeArrowheads="1"/>
          </p:cNvSpPr>
          <p:nvPr/>
        </p:nvSpPr>
        <p:spPr bwMode="auto">
          <a:xfrm>
            <a:off x="539750" y="692150"/>
            <a:ext cx="3600450" cy="1785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altLang="tr-TR" sz="1100">
                <a:solidFill>
                  <a:srgbClr val="FF0000"/>
                </a:solidFill>
                <a:latin typeface="Calibri" panose="020F0502020204030204" pitchFamily="34" charset="0"/>
                <a:ea typeface="Calibri" panose="020F0502020204030204" pitchFamily="34" charset="0"/>
                <a:cs typeface="Times New Roman" panose="02020603050405020304" pitchFamily="18" charset="0"/>
              </a:rPr>
              <a:t>Deri</a:t>
            </a:r>
            <a:endParaRPr lang="tr-TR" altLang="tr-TR" sz="600">
              <a:solidFill>
                <a:srgbClr val="FF0000"/>
              </a:solidFill>
              <a:ea typeface="Calibri" panose="020F0502020204030204" pitchFamily="34" charset="0"/>
              <a:cs typeface="Times New Roman" panose="02020603050405020304" pitchFamily="18" charset="0"/>
            </a:endParaRPr>
          </a:p>
          <a:p>
            <a:r>
              <a:rPr lang="tr-TR" altLang="tr-TR" sz="1100" i="1">
                <a:solidFill>
                  <a:srgbClr val="000000"/>
                </a:solidFill>
                <a:latin typeface="Calibri" panose="020F0502020204030204" pitchFamily="34" charset="0"/>
                <a:ea typeface="Calibri" panose="020F0502020204030204" pitchFamily="34" charset="0"/>
                <a:cs typeface="Times New Roman" panose="02020603050405020304" pitchFamily="18" charset="0"/>
              </a:rPr>
              <a:t>S. epidermidis</a:t>
            </a:r>
            <a:endParaRPr lang="tr-TR" altLang="tr-TR" sz="600">
              <a:solidFill>
                <a:srgbClr val="000000"/>
              </a:solidFill>
              <a:ea typeface="Calibri" panose="020F0502020204030204" pitchFamily="34" charset="0"/>
              <a:cs typeface="Times New Roman" panose="02020603050405020304" pitchFamily="18" charset="0"/>
            </a:endParaRPr>
          </a:p>
          <a:p>
            <a:r>
              <a:rPr lang="tr-TR" altLang="tr-TR" sz="1100" i="1">
                <a:solidFill>
                  <a:srgbClr val="000000"/>
                </a:solidFill>
                <a:latin typeface="Calibri" panose="020F0502020204030204" pitchFamily="34" charset="0"/>
                <a:ea typeface="Calibri" panose="020F0502020204030204" pitchFamily="34" charset="0"/>
                <a:cs typeface="Times New Roman" panose="02020603050405020304" pitchFamily="18" charset="0"/>
              </a:rPr>
              <a:t>S. aureus</a:t>
            </a:r>
            <a:r>
              <a:rPr lang="tr-TR" altLang="tr-TR" sz="1100">
                <a:solidFill>
                  <a:srgbClr val="000000"/>
                </a:solidFill>
                <a:latin typeface="Calibri" panose="020F0502020204030204" pitchFamily="34" charset="0"/>
                <a:ea typeface="Calibri" panose="020F0502020204030204" pitchFamily="34" charset="0"/>
                <a:cs typeface="Times New Roman" panose="02020603050405020304" pitchFamily="18" charset="0"/>
              </a:rPr>
              <a:t> (az sayıda)</a:t>
            </a:r>
            <a:endParaRPr lang="tr-TR" altLang="tr-TR" sz="600">
              <a:solidFill>
                <a:srgbClr val="000000"/>
              </a:solidFill>
              <a:ea typeface="Calibri" panose="020F0502020204030204" pitchFamily="34" charset="0"/>
              <a:cs typeface="Times New Roman" panose="02020603050405020304" pitchFamily="18" charset="0"/>
            </a:endParaRPr>
          </a:p>
          <a:p>
            <a:r>
              <a:rPr lang="tr-TR" altLang="tr-TR" sz="1100" i="1">
                <a:solidFill>
                  <a:srgbClr val="000000"/>
                </a:solidFill>
                <a:latin typeface="Calibri" panose="020F0502020204030204" pitchFamily="34" charset="0"/>
                <a:ea typeface="Calibri" panose="020F0502020204030204" pitchFamily="34" charset="0"/>
                <a:cs typeface="Times New Roman" panose="02020603050405020304" pitchFamily="18" charset="0"/>
              </a:rPr>
              <a:t>Microccocus </a:t>
            </a:r>
            <a:r>
              <a:rPr lang="tr-TR" altLang="tr-TR" sz="1100">
                <a:solidFill>
                  <a:srgbClr val="000000"/>
                </a:solidFill>
                <a:latin typeface="Calibri" panose="020F0502020204030204" pitchFamily="34" charset="0"/>
                <a:ea typeface="Calibri" panose="020F0502020204030204" pitchFamily="34" charset="0"/>
                <a:cs typeface="Times New Roman" panose="02020603050405020304" pitchFamily="18" charset="0"/>
              </a:rPr>
              <a:t>spp</a:t>
            </a:r>
            <a:endParaRPr lang="tr-TR" altLang="tr-TR" sz="600">
              <a:solidFill>
                <a:srgbClr val="000000"/>
              </a:solidFill>
              <a:ea typeface="Calibri" panose="020F0502020204030204" pitchFamily="34" charset="0"/>
              <a:cs typeface="Times New Roman" panose="02020603050405020304" pitchFamily="18" charset="0"/>
            </a:endParaRPr>
          </a:p>
          <a:p>
            <a:r>
              <a:rPr lang="tr-TR" altLang="tr-TR" sz="1100">
                <a:solidFill>
                  <a:srgbClr val="000000"/>
                </a:solidFill>
                <a:latin typeface="Calibri" panose="020F0502020204030204" pitchFamily="34" charset="0"/>
                <a:ea typeface="Calibri" panose="020F0502020204030204" pitchFamily="34" charset="0"/>
                <a:cs typeface="Times New Roman" panose="02020603050405020304" pitchFamily="18" charset="0"/>
              </a:rPr>
              <a:t>Nonpatojen </a:t>
            </a:r>
            <a:r>
              <a:rPr lang="tr-TR" altLang="tr-TR" sz="1100" i="1">
                <a:solidFill>
                  <a:srgbClr val="000000"/>
                </a:solidFill>
                <a:latin typeface="Calibri" panose="020F0502020204030204" pitchFamily="34" charset="0"/>
                <a:ea typeface="Calibri" panose="020F0502020204030204" pitchFamily="34" charset="0"/>
                <a:cs typeface="Times New Roman" panose="02020603050405020304" pitchFamily="18" charset="0"/>
              </a:rPr>
              <a:t>Neisseria</a:t>
            </a:r>
            <a:r>
              <a:rPr lang="tr-TR" altLang="tr-TR" sz="1100">
                <a:solidFill>
                  <a:srgbClr val="000000"/>
                </a:solidFill>
                <a:latin typeface="Calibri" panose="020F0502020204030204" pitchFamily="34" charset="0"/>
                <a:ea typeface="Calibri" panose="020F0502020204030204" pitchFamily="34" charset="0"/>
                <a:cs typeface="Times New Roman" panose="02020603050405020304" pitchFamily="18" charset="0"/>
              </a:rPr>
              <a:t> spp</a:t>
            </a:r>
            <a:endParaRPr lang="tr-TR" altLang="tr-TR" sz="600">
              <a:solidFill>
                <a:srgbClr val="000000"/>
              </a:solidFill>
              <a:ea typeface="Calibri" panose="020F0502020204030204" pitchFamily="34" charset="0"/>
              <a:cs typeface="Times New Roman" panose="02020603050405020304" pitchFamily="18" charset="0"/>
            </a:endParaRPr>
          </a:p>
          <a:p>
            <a:r>
              <a:rPr lang="tr-TR" altLang="tr-TR" sz="1100">
                <a:solidFill>
                  <a:srgbClr val="000000"/>
                </a:solidFill>
                <a:latin typeface="Calibri" panose="020F0502020204030204" pitchFamily="34" charset="0"/>
                <a:ea typeface="Calibri" panose="020F0502020204030204" pitchFamily="34" charset="0"/>
                <a:cs typeface="Times New Roman" panose="02020603050405020304" pitchFamily="18" charset="0"/>
              </a:rPr>
              <a:t>Alfa-hemoltik ve nonhemolitik streptokoklar</a:t>
            </a:r>
            <a:endParaRPr lang="tr-TR" altLang="tr-TR" sz="600">
              <a:solidFill>
                <a:srgbClr val="000000"/>
              </a:solidFill>
              <a:ea typeface="Calibri" panose="020F0502020204030204" pitchFamily="34" charset="0"/>
              <a:cs typeface="Times New Roman" panose="02020603050405020304" pitchFamily="18" charset="0"/>
            </a:endParaRPr>
          </a:p>
          <a:p>
            <a:r>
              <a:rPr lang="tr-TR" altLang="tr-TR" sz="1100">
                <a:solidFill>
                  <a:srgbClr val="000000"/>
                </a:solidFill>
                <a:latin typeface="Calibri" panose="020F0502020204030204" pitchFamily="34" charset="0"/>
                <a:ea typeface="Calibri" panose="020F0502020204030204" pitchFamily="34" charset="0"/>
                <a:cs typeface="Times New Roman" panose="02020603050405020304" pitchFamily="18" charset="0"/>
              </a:rPr>
              <a:t>Difteroidler</a:t>
            </a:r>
            <a:endParaRPr lang="tr-TR" altLang="tr-TR" sz="600">
              <a:solidFill>
                <a:srgbClr val="000000"/>
              </a:solidFill>
              <a:ea typeface="Calibri" panose="020F0502020204030204" pitchFamily="34" charset="0"/>
              <a:cs typeface="Times New Roman" panose="02020603050405020304" pitchFamily="18" charset="0"/>
            </a:endParaRPr>
          </a:p>
          <a:p>
            <a:r>
              <a:rPr lang="tr-TR" altLang="tr-TR" sz="1100" i="1">
                <a:solidFill>
                  <a:srgbClr val="000000"/>
                </a:solidFill>
                <a:latin typeface="Calibri" panose="020F0502020204030204" pitchFamily="34" charset="0"/>
                <a:ea typeface="Calibri" panose="020F0502020204030204" pitchFamily="34" charset="0"/>
                <a:cs typeface="Times New Roman" panose="02020603050405020304" pitchFamily="18" charset="0"/>
              </a:rPr>
              <a:t>Propionibacterium</a:t>
            </a:r>
            <a:r>
              <a:rPr lang="tr-TR" altLang="tr-TR" sz="1100">
                <a:solidFill>
                  <a:srgbClr val="000000"/>
                </a:solidFill>
                <a:latin typeface="Calibri" panose="020F0502020204030204" pitchFamily="34" charset="0"/>
                <a:ea typeface="Calibri" panose="020F0502020204030204" pitchFamily="34" charset="0"/>
                <a:cs typeface="Times New Roman" panose="02020603050405020304" pitchFamily="18" charset="0"/>
              </a:rPr>
              <a:t> spp (anaerop)</a:t>
            </a:r>
            <a:endParaRPr lang="tr-TR" altLang="tr-TR" sz="600">
              <a:solidFill>
                <a:srgbClr val="000000"/>
              </a:solidFill>
              <a:ea typeface="Calibri" panose="020F0502020204030204" pitchFamily="34" charset="0"/>
              <a:cs typeface="Times New Roman" panose="02020603050405020304" pitchFamily="18" charset="0"/>
            </a:endParaRPr>
          </a:p>
          <a:p>
            <a:r>
              <a:rPr lang="tr-TR" altLang="tr-TR" sz="1100" i="1">
                <a:solidFill>
                  <a:srgbClr val="000000"/>
                </a:solidFill>
                <a:latin typeface="Calibri" panose="020F0502020204030204" pitchFamily="34" charset="0"/>
                <a:ea typeface="Calibri" panose="020F0502020204030204" pitchFamily="34" charset="0"/>
                <a:cs typeface="Times New Roman" panose="02020603050405020304" pitchFamily="18" charset="0"/>
              </a:rPr>
              <a:t>Peptostreptococcus</a:t>
            </a:r>
            <a:r>
              <a:rPr lang="tr-TR" altLang="tr-TR" sz="1100">
                <a:solidFill>
                  <a:srgbClr val="000000"/>
                </a:solidFill>
                <a:latin typeface="Calibri" panose="020F0502020204030204" pitchFamily="34" charset="0"/>
                <a:ea typeface="Calibri" panose="020F0502020204030204" pitchFamily="34" charset="0"/>
                <a:cs typeface="Times New Roman" panose="02020603050405020304" pitchFamily="18" charset="0"/>
              </a:rPr>
              <a:t> spp (anaerop)</a:t>
            </a:r>
            <a:endParaRPr lang="tr-TR" altLang="tr-TR" sz="600">
              <a:solidFill>
                <a:srgbClr val="000000"/>
              </a:solidFill>
              <a:ea typeface="Calibri" panose="020F0502020204030204" pitchFamily="34" charset="0"/>
              <a:cs typeface="Times New Roman" panose="02020603050405020304" pitchFamily="18" charset="0"/>
            </a:endParaRPr>
          </a:p>
          <a:p>
            <a:r>
              <a:rPr lang="tr-TR" altLang="tr-TR" sz="1100">
                <a:solidFill>
                  <a:srgbClr val="000000"/>
                </a:solidFill>
                <a:latin typeface="Calibri" panose="020F0502020204030204" pitchFamily="34" charset="0"/>
                <a:ea typeface="Calibri" panose="020F0502020204030204" pitchFamily="34" charset="0"/>
                <a:cs typeface="Times New Roman" panose="02020603050405020304" pitchFamily="18" charset="0"/>
              </a:rPr>
              <a:t>Az sayıda diğer molar (</a:t>
            </a:r>
            <a:r>
              <a:rPr lang="tr-TR" altLang="tr-TR" sz="1100" i="1">
                <a:solidFill>
                  <a:srgbClr val="000000"/>
                </a:solidFill>
                <a:latin typeface="Calibri" panose="020F0502020204030204" pitchFamily="34" charset="0"/>
                <a:ea typeface="Calibri" panose="020F0502020204030204" pitchFamily="34" charset="0"/>
                <a:cs typeface="Times New Roman" panose="02020603050405020304" pitchFamily="18" charset="0"/>
              </a:rPr>
              <a:t>Candida</a:t>
            </a:r>
            <a:r>
              <a:rPr lang="tr-TR" altLang="tr-TR" sz="1100">
                <a:solidFill>
                  <a:srgbClr val="000000"/>
                </a:solidFill>
                <a:latin typeface="Calibri" panose="020F0502020204030204" pitchFamily="34" charset="0"/>
                <a:ea typeface="Calibri" panose="020F0502020204030204" pitchFamily="34" charset="0"/>
                <a:cs typeface="Times New Roman" panose="02020603050405020304" pitchFamily="18" charset="0"/>
              </a:rPr>
              <a:t> spp, </a:t>
            </a:r>
            <a:r>
              <a:rPr lang="tr-TR" altLang="tr-TR" sz="1100" i="1">
                <a:solidFill>
                  <a:srgbClr val="000000"/>
                </a:solidFill>
                <a:latin typeface="Calibri" panose="020F0502020204030204" pitchFamily="34" charset="0"/>
                <a:ea typeface="Calibri" panose="020F0502020204030204" pitchFamily="34" charset="0"/>
                <a:cs typeface="Times New Roman" panose="02020603050405020304" pitchFamily="18" charset="0"/>
              </a:rPr>
              <a:t>Acinetobacter</a:t>
            </a:r>
            <a:r>
              <a:rPr lang="tr-TR" altLang="tr-TR" sz="1100">
                <a:solidFill>
                  <a:srgbClr val="000000"/>
                </a:solidFill>
                <a:latin typeface="Calibri" panose="020F0502020204030204" pitchFamily="34" charset="0"/>
                <a:ea typeface="Calibri" panose="020F0502020204030204" pitchFamily="34" charset="0"/>
                <a:cs typeface="Times New Roman" panose="02020603050405020304" pitchFamily="18" charset="0"/>
              </a:rPr>
              <a:t> spp, vb)</a:t>
            </a:r>
            <a:endParaRPr lang="tr-TR" altLang="tr-TR">
              <a:solidFill>
                <a:srgbClr val="000000"/>
              </a:solidFill>
              <a:ea typeface="Calibri" panose="020F0502020204030204" pitchFamily="34" charset="0"/>
              <a:cs typeface="Times New Roman" panose="02020603050405020304" pitchFamily="18" charset="0"/>
            </a:endParaRPr>
          </a:p>
        </p:txBody>
      </p:sp>
      <p:sp>
        <p:nvSpPr>
          <p:cNvPr id="49157" name="9 Dikdörtgen"/>
          <p:cNvSpPr>
            <a:spLocks noChangeArrowheads="1"/>
          </p:cNvSpPr>
          <p:nvPr/>
        </p:nvSpPr>
        <p:spPr bwMode="auto">
          <a:xfrm>
            <a:off x="179388" y="2781300"/>
            <a:ext cx="6337300" cy="2630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altLang="tr-TR" sz="1100">
                <a:solidFill>
                  <a:srgbClr val="FF0000"/>
                </a:solidFill>
                <a:latin typeface="Calibri" panose="020F0502020204030204" pitchFamily="34" charset="0"/>
              </a:rPr>
              <a:t>Nazofarinks</a:t>
            </a:r>
          </a:p>
          <a:p>
            <a:pPr eaLnBrk="1" hangingPunct="1"/>
            <a:r>
              <a:rPr lang="tr-TR" altLang="tr-TR" sz="1100">
                <a:latin typeface="Calibri" panose="020F0502020204030204" pitchFamily="34" charset="0"/>
              </a:rPr>
              <a:t>Hh bir miktarda : Difteroidler</a:t>
            </a:r>
          </a:p>
          <a:p>
            <a:pPr eaLnBrk="1" hangingPunct="1"/>
            <a:r>
              <a:rPr lang="tr-TR" altLang="tr-TR" sz="1100">
                <a:latin typeface="Calibri" panose="020F0502020204030204" pitchFamily="34" charset="0"/>
              </a:rPr>
              <a:t>	   Nonpatojen </a:t>
            </a:r>
            <a:r>
              <a:rPr lang="tr-TR" altLang="tr-TR" sz="1100" i="1">
                <a:latin typeface="Calibri" panose="020F0502020204030204" pitchFamily="34" charset="0"/>
              </a:rPr>
              <a:t>Neisseria</a:t>
            </a:r>
            <a:r>
              <a:rPr lang="tr-TR" altLang="tr-TR" sz="1100">
                <a:latin typeface="Calibri" panose="020F0502020204030204" pitchFamily="34" charset="0"/>
              </a:rPr>
              <a:t> spp </a:t>
            </a:r>
          </a:p>
          <a:p>
            <a:pPr eaLnBrk="1" hangingPunct="1"/>
            <a:r>
              <a:rPr lang="tr-TR" altLang="tr-TR" sz="1100">
                <a:latin typeface="Calibri" panose="020F0502020204030204" pitchFamily="34" charset="0"/>
              </a:rPr>
              <a:t>	    Alfa-hemolitik  ve non-hemolitik  streptokoklar</a:t>
            </a:r>
          </a:p>
          <a:p>
            <a:pPr eaLnBrk="1" hangingPunct="1"/>
            <a:r>
              <a:rPr lang="tr-TR" altLang="tr-TR" sz="1100" i="1">
                <a:latin typeface="Calibri" panose="020F0502020204030204" pitchFamily="34" charset="0"/>
              </a:rPr>
              <a:t>	    S. epidermidis</a:t>
            </a:r>
            <a:endParaRPr lang="tr-TR" altLang="tr-TR" sz="1100">
              <a:latin typeface="Calibri" panose="020F0502020204030204" pitchFamily="34" charset="0"/>
            </a:endParaRPr>
          </a:p>
          <a:p>
            <a:pPr eaLnBrk="1" hangingPunct="1"/>
            <a:r>
              <a:rPr lang="tr-TR" altLang="tr-TR" sz="1100">
                <a:latin typeface="Calibri" panose="020F0502020204030204" pitchFamily="34" charset="0"/>
              </a:rPr>
              <a:t>	    Anaeroplar     (bir çok tür </a:t>
            </a:r>
          </a:p>
          <a:p>
            <a:pPr eaLnBrk="1" hangingPunct="1"/>
            <a:r>
              <a:rPr lang="tr-TR" altLang="tr-TR" sz="1100" i="1">
                <a:latin typeface="Calibri" panose="020F0502020204030204" pitchFamily="34" charset="0"/>
              </a:rPr>
              <a:t>		Prevotella</a:t>
            </a:r>
            <a:r>
              <a:rPr lang="tr-TR" altLang="tr-TR" sz="1100">
                <a:latin typeface="Calibri" panose="020F0502020204030204" pitchFamily="34" charset="0"/>
              </a:rPr>
              <a:t> spp’nin değişik miktarları </a:t>
            </a:r>
          </a:p>
          <a:p>
            <a:pPr eaLnBrk="1" hangingPunct="1"/>
            <a:r>
              <a:rPr lang="tr-TR" altLang="tr-TR" sz="1100">
                <a:latin typeface="Calibri" panose="020F0502020204030204" pitchFamily="34" charset="0"/>
              </a:rPr>
              <a:t>		Anaerop koklar</a:t>
            </a:r>
          </a:p>
          <a:p>
            <a:pPr eaLnBrk="1" hangingPunct="1"/>
            <a:r>
              <a:rPr lang="tr-TR" altLang="tr-TR" sz="1100" i="1">
                <a:latin typeface="Calibri" panose="020F0502020204030204" pitchFamily="34" charset="0"/>
              </a:rPr>
              <a:t>		Fusobacterium</a:t>
            </a:r>
            <a:r>
              <a:rPr lang="tr-TR" altLang="tr-TR" sz="1100">
                <a:latin typeface="Calibri" panose="020F0502020204030204" pitchFamily="34" charset="0"/>
              </a:rPr>
              <a:t> spp vb)</a:t>
            </a:r>
          </a:p>
          <a:p>
            <a:pPr eaLnBrk="1" hangingPunct="1"/>
            <a:r>
              <a:rPr lang="tr-TR" altLang="tr-TR" sz="1100">
                <a:latin typeface="Calibri" panose="020F0502020204030204" pitchFamily="34" charset="0"/>
              </a:rPr>
              <a:t>Yukarıdakilerin varlığında daha az miktarlarda:    Mayalar </a:t>
            </a:r>
          </a:p>
          <a:p>
            <a:pPr eaLnBrk="1" hangingPunct="1"/>
            <a:r>
              <a:rPr lang="tr-TR" altLang="tr-TR" sz="1100" i="1">
                <a:latin typeface="Calibri" panose="020F0502020204030204" pitchFamily="34" charset="0"/>
              </a:rPr>
              <a:t>		                             Haemophilus</a:t>
            </a:r>
            <a:r>
              <a:rPr lang="tr-TR" altLang="tr-TR" sz="1100">
                <a:latin typeface="Calibri" panose="020F0502020204030204" pitchFamily="34" charset="0"/>
              </a:rPr>
              <a:t> spp </a:t>
            </a:r>
          </a:p>
          <a:p>
            <a:pPr eaLnBrk="1" hangingPunct="1"/>
            <a:r>
              <a:rPr lang="tr-TR" altLang="tr-TR" sz="1100">
                <a:latin typeface="Calibri" panose="020F0502020204030204" pitchFamily="34" charset="0"/>
              </a:rPr>
              <a:t>			Pnömokoklar</a:t>
            </a:r>
          </a:p>
          <a:p>
            <a:pPr eaLnBrk="1" hangingPunct="1"/>
            <a:r>
              <a:rPr lang="tr-TR" altLang="tr-TR" sz="1100" i="1">
                <a:latin typeface="Calibri" panose="020F0502020204030204" pitchFamily="34" charset="0"/>
              </a:rPr>
              <a:t>			S. aureus</a:t>
            </a:r>
            <a:endParaRPr lang="tr-TR" altLang="tr-TR" sz="1100">
              <a:latin typeface="Calibri" panose="020F0502020204030204" pitchFamily="34" charset="0"/>
            </a:endParaRPr>
          </a:p>
          <a:p>
            <a:pPr eaLnBrk="1" hangingPunct="1"/>
            <a:r>
              <a:rPr lang="tr-TR" altLang="tr-TR" sz="1100">
                <a:latin typeface="Calibri" panose="020F0502020204030204" pitchFamily="34" charset="0"/>
              </a:rPr>
              <a:t>			Gram negatif çomaklar </a:t>
            </a:r>
          </a:p>
          <a:p>
            <a:pPr eaLnBrk="1" hangingPunct="1"/>
            <a:r>
              <a:rPr lang="tr-TR" altLang="tr-TR" sz="1100" i="1">
                <a:latin typeface="Calibri" panose="020F0502020204030204" pitchFamily="34" charset="0"/>
              </a:rPr>
              <a:t>			Neisseria meningitidis</a:t>
            </a:r>
            <a:endParaRPr lang="tr-TR" altLang="tr-TR" sz="1100">
              <a:latin typeface="Calibri" panose="020F0502020204030204" pitchFamily="34" charset="0"/>
            </a:endParaRPr>
          </a:p>
        </p:txBody>
      </p:sp>
      <p:sp>
        <p:nvSpPr>
          <p:cNvPr id="49158" name="10 Dikdörtgen"/>
          <p:cNvSpPr>
            <a:spLocks noChangeArrowheads="1"/>
          </p:cNvSpPr>
          <p:nvPr/>
        </p:nvSpPr>
        <p:spPr bwMode="auto">
          <a:xfrm>
            <a:off x="3995738" y="908050"/>
            <a:ext cx="5761037" cy="161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altLang="tr-TR" sz="1100">
                <a:solidFill>
                  <a:srgbClr val="FF0000"/>
                </a:solidFill>
                <a:latin typeface="Calibri" panose="020F0502020204030204" pitchFamily="34" charset="0"/>
              </a:rPr>
              <a:t>Gastrointestinal</a:t>
            </a:r>
            <a:r>
              <a:rPr lang="tr-TR" altLang="tr-TR" sz="1100">
                <a:latin typeface="Calibri" panose="020F0502020204030204" pitchFamily="34" charset="0"/>
              </a:rPr>
              <a:t> </a:t>
            </a:r>
            <a:r>
              <a:rPr lang="tr-TR" altLang="tr-TR" sz="1100">
                <a:solidFill>
                  <a:srgbClr val="FF0000"/>
                </a:solidFill>
                <a:latin typeface="Calibri" panose="020F0502020204030204" pitchFamily="34" charset="0"/>
              </a:rPr>
              <a:t>sistem ve rektum</a:t>
            </a:r>
          </a:p>
          <a:p>
            <a:pPr eaLnBrk="1" hangingPunct="1"/>
            <a:r>
              <a:rPr lang="tr-TR" altLang="tr-TR" sz="1100">
                <a:latin typeface="Calibri" panose="020F0502020204030204" pitchFamily="34" charset="0"/>
              </a:rPr>
              <a:t>Enterobacteriaceae (</a:t>
            </a:r>
            <a:r>
              <a:rPr lang="tr-TR" altLang="tr-TR" sz="1100" i="1">
                <a:latin typeface="Calibri" panose="020F0502020204030204" pitchFamily="34" charset="0"/>
              </a:rPr>
              <a:t>Salmonella, Shigella, Yersinia, Vibrio</a:t>
            </a:r>
            <a:r>
              <a:rPr lang="tr-TR" altLang="tr-TR" sz="1100">
                <a:latin typeface="Calibri" panose="020F0502020204030204" pitchFamily="34" charset="0"/>
              </a:rPr>
              <a:t> ve </a:t>
            </a:r>
            <a:r>
              <a:rPr lang="tr-TR" altLang="tr-TR" sz="1100" i="1">
                <a:latin typeface="Calibri" panose="020F0502020204030204" pitchFamily="34" charset="0"/>
              </a:rPr>
              <a:t>Campylobacter</a:t>
            </a:r>
            <a:r>
              <a:rPr lang="tr-TR" altLang="tr-TR" sz="1100">
                <a:latin typeface="Calibri" panose="020F0502020204030204" pitchFamily="34" charset="0"/>
              </a:rPr>
              <a:t> spp dışında)</a:t>
            </a:r>
          </a:p>
          <a:p>
            <a:pPr eaLnBrk="1" hangingPunct="1"/>
            <a:r>
              <a:rPr lang="tr-TR" altLang="tr-TR" sz="1100">
                <a:latin typeface="Calibri" panose="020F0502020204030204" pitchFamily="34" charset="0"/>
              </a:rPr>
              <a:t>Nonfermenter Gram negatif çomaklar</a:t>
            </a:r>
          </a:p>
          <a:p>
            <a:pPr eaLnBrk="1" hangingPunct="1"/>
            <a:r>
              <a:rPr lang="tr-TR" altLang="tr-TR" sz="1100">
                <a:latin typeface="Calibri" panose="020F0502020204030204" pitchFamily="34" charset="0"/>
              </a:rPr>
              <a:t>Enterokoklar</a:t>
            </a:r>
          </a:p>
          <a:p>
            <a:pPr eaLnBrk="1" hangingPunct="1"/>
            <a:r>
              <a:rPr lang="tr-TR" altLang="tr-TR" sz="1100">
                <a:latin typeface="Calibri" panose="020F0502020204030204" pitchFamily="34" charset="0"/>
              </a:rPr>
              <a:t>Alfa-hemoltik ve nonhemolitik streptokoklar</a:t>
            </a:r>
          </a:p>
          <a:p>
            <a:pPr eaLnBrk="1" hangingPunct="1"/>
            <a:r>
              <a:rPr lang="tr-TR" altLang="tr-TR" sz="1100">
                <a:latin typeface="Calibri" panose="020F0502020204030204" pitchFamily="34" charset="0"/>
              </a:rPr>
              <a:t>Difteroidler</a:t>
            </a:r>
          </a:p>
          <a:p>
            <a:pPr eaLnBrk="1" hangingPunct="1"/>
            <a:r>
              <a:rPr lang="tr-TR" altLang="tr-TR" sz="1100" i="1">
                <a:latin typeface="Calibri" panose="020F0502020204030204" pitchFamily="34" charset="0"/>
              </a:rPr>
              <a:t>S. aureus</a:t>
            </a:r>
            <a:r>
              <a:rPr lang="tr-TR" altLang="tr-TR" sz="1100">
                <a:latin typeface="Calibri" panose="020F0502020204030204" pitchFamily="34" charset="0"/>
              </a:rPr>
              <a:t> (az sayıda)</a:t>
            </a:r>
          </a:p>
          <a:p>
            <a:pPr eaLnBrk="1" hangingPunct="1"/>
            <a:r>
              <a:rPr lang="tr-TR" altLang="tr-TR" sz="1100">
                <a:latin typeface="Calibri" panose="020F0502020204030204" pitchFamily="34" charset="0"/>
              </a:rPr>
              <a:t>Mayalar (az sayıda)</a:t>
            </a:r>
          </a:p>
          <a:p>
            <a:pPr eaLnBrk="1" hangingPunct="1"/>
            <a:r>
              <a:rPr lang="tr-TR" altLang="tr-TR" sz="1100">
                <a:latin typeface="Calibri" panose="020F0502020204030204" pitchFamily="34" charset="0"/>
              </a:rPr>
              <a:t>Anaeroplar (çok sayıda ve çok çeşitli türlerde)</a:t>
            </a:r>
          </a:p>
        </p:txBody>
      </p:sp>
      <p:sp>
        <p:nvSpPr>
          <p:cNvPr id="49159" name="11 Dikdörtgen"/>
          <p:cNvSpPr>
            <a:spLocks noChangeArrowheads="1"/>
          </p:cNvSpPr>
          <p:nvPr/>
        </p:nvSpPr>
        <p:spPr bwMode="auto">
          <a:xfrm>
            <a:off x="4284663" y="2924175"/>
            <a:ext cx="5183187" cy="2462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altLang="tr-TR" sz="1100">
                <a:solidFill>
                  <a:srgbClr val="FF0000"/>
                </a:solidFill>
                <a:latin typeface="Calibri" panose="020F0502020204030204" pitchFamily="34" charset="0"/>
              </a:rPr>
              <a:t>Genital bölge</a:t>
            </a:r>
          </a:p>
          <a:p>
            <a:pPr eaLnBrk="1" hangingPunct="1"/>
            <a:r>
              <a:rPr lang="tr-TR" altLang="tr-TR" sz="1100">
                <a:latin typeface="Calibri" panose="020F0502020204030204" pitchFamily="34" charset="0"/>
              </a:rPr>
              <a:t>Hh bir miktarda: </a:t>
            </a:r>
            <a:r>
              <a:rPr lang="tr-TR" altLang="tr-TR" sz="1100" i="1">
                <a:latin typeface="Calibri" panose="020F0502020204030204" pitchFamily="34" charset="0"/>
              </a:rPr>
              <a:t>Corynebacterium</a:t>
            </a:r>
            <a:r>
              <a:rPr lang="tr-TR" altLang="tr-TR" sz="1100">
                <a:latin typeface="Calibri" panose="020F0502020204030204" pitchFamily="34" charset="0"/>
              </a:rPr>
              <a:t> spp </a:t>
            </a:r>
          </a:p>
          <a:p>
            <a:pPr eaLnBrk="1" hangingPunct="1"/>
            <a:r>
              <a:rPr lang="tr-TR" altLang="tr-TR" sz="1100" i="1">
                <a:latin typeface="Calibri" panose="020F0502020204030204" pitchFamily="34" charset="0"/>
              </a:rPr>
              <a:t>	Lactobacillus</a:t>
            </a:r>
            <a:r>
              <a:rPr lang="tr-TR" altLang="tr-TR" sz="1100">
                <a:latin typeface="Calibri" panose="020F0502020204030204" pitchFamily="34" charset="0"/>
              </a:rPr>
              <a:t> spp</a:t>
            </a:r>
          </a:p>
          <a:p>
            <a:pPr eaLnBrk="1" hangingPunct="1"/>
            <a:r>
              <a:rPr lang="tr-TR" altLang="tr-TR" sz="1100">
                <a:latin typeface="Calibri" panose="020F0502020204030204" pitchFamily="34" charset="0"/>
              </a:rPr>
              <a:t>	Alfa hemoltik ve nonhemolitik streptokoklar </a:t>
            </a:r>
          </a:p>
          <a:p>
            <a:pPr eaLnBrk="1" hangingPunct="1"/>
            <a:r>
              <a:rPr lang="tr-TR" altLang="tr-TR" sz="1100">
                <a:latin typeface="Calibri" panose="020F0502020204030204" pitchFamily="34" charset="0"/>
              </a:rPr>
              <a:t>	nonpatojen </a:t>
            </a:r>
            <a:r>
              <a:rPr lang="tr-TR" altLang="tr-TR" sz="1100" i="1">
                <a:latin typeface="Calibri" panose="020F0502020204030204" pitchFamily="34" charset="0"/>
              </a:rPr>
              <a:t>Neisseria</a:t>
            </a:r>
            <a:r>
              <a:rPr lang="tr-TR" altLang="tr-TR" sz="1100">
                <a:latin typeface="Calibri" panose="020F0502020204030204" pitchFamily="34" charset="0"/>
              </a:rPr>
              <a:t> spp</a:t>
            </a:r>
          </a:p>
          <a:p>
            <a:pPr eaLnBrk="1" hangingPunct="1"/>
            <a:r>
              <a:rPr lang="tr-TR" altLang="tr-TR" sz="1100">
                <a:latin typeface="Calibri" panose="020F0502020204030204" pitchFamily="34" charset="0"/>
              </a:rPr>
              <a:t>Diğerleri ile birlikte az sayıda:     Enterokoklar</a:t>
            </a:r>
          </a:p>
          <a:p>
            <a:pPr eaLnBrk="1" hangingPunct="1"/>
            <a:r>
              <a:rPr lang="tr-TR" altLang="tr-TR" sz="1100">
                <a:latin typeface="Calibri" panose="020F0502020204030204" pitchFamily="34" charset="0"/>
              </a:rPr>
              <a:t>		Enterobacteriaceae ve diğer Gram negatif çomaklar</a:t>
            </a:r>
          </a:p>
          <a:p>
            <a:pPr eaLnBrk="1" hangingPunct="1"/>
            <a:r>
              <a:rPr lang="tr-TR" altLang="tr-TR" sz="1100" i="1">
                <a:latin typeface="Calibri" panose="020F0502020204030204" pitchFamily="34" charset="0"/>
              </a:rPr>
              <a:t>		S.</a:t>
            </a:r>
            <a:r>
              <a:rPr lang="tr-TR" altLang="tr-TR" sz="1100">
                <a:latin typeface="Calibri" panose="020F0502020204030204" pitchFamily="34" charset="0"/>
              </a:rPr>
              <a:t> </a:t>
            </a:r>
            <a:r>
              <a:rPr lang="tr-TR" altLang="tr-TR" sz="1100" i="1">
                <a:latin typeface="Calibri" panose="020F0502020204030204" pitchFamily="34" charset="0"/>
              </a:rPr>
              <a:t>epidermidis</a:t>
            </a:r>
            <a:endParaRPr lang="tr-TR" altLang="tr-TR" sz="1100">
              <a:latin typeface="Calibri" panose="020F0502020204030204" pitchFamily="34" charset="0"/>
            </a:endParaRPr>
          </a:p>
          <a:p>
            <a:pPr eaLnBrk="1" hangingPunct="1"/>
            <a:r>
              <a:rPr lang="tr-TR" altLang="tr-TR" sz="1100" i="1">
                <a:latin typeface="Calibri" panose="020F0502020204030204" pitchFamily="34" charset="0"/>
              </a:rPr>
              <a:t>		Candida albicans</a:t>
            </a:r>
            <a:r>
              <a:rPr lang="tr-TR" altLang="tr-TR" sz="1100">
                <a:latin typeface="Calibri" panose="020F0502020204030204" pitchFamily="34" charset="0"/>
              </a:rPr>
              <a:t> ve diğer mayalar</a:t>
            </a:r>
          </a:p>
          <a:p>
            <a:pPr eaLnBrk="1" hangingPunct="1"/>
            <a:r>
              <a:rPr lang="tr-TR" altLang="tr-TR" sz="1100">
                <a:latin typeface="Calibri" panose="020F0502020204030204" pitchFamily="34" charset="0"/>
              </a:rPr>
              <a:t>Anaeroplar (çok sayıda ve çok çeşitli türlerde);</a:t>
            </a:r>
          </a:p>
          <a:p>
            <a:pPr eaLnBrk="1" hangingPunct="1"/>
            <a:r>
              <a:rPr lang="tr-TR" altLang="tr-TR" sz="1100">
                <a:latin typeface="Calibri" panose="020F0502020204030204" pitchFamily="34" charset="0"/>
              </a:rPr>
              <a:t>	 saf kültür halinde veya predominan miktarlarda ürediğinde önemli: 		</a:t>
            </a:r>
            <a:r>
              <a:rPr lang="tr-TR" altLang="tr-TR" sz="1100" i="1">
                <a:latin typeface="Calibri" panose="020F0502020204030204" pitchFamily="34" charset="0"/>
              </a:rPr>
              <a:t>Provetella</a:t>
            </a:r>
            <a:endParaRPr lang="tr-TR" altLang="tr-TR" sz="1100">
              <a:latin typeface="Calibri" panose="020F0502020204030204" pitchFamily="34" charset="0"/>
            </a:endParaRPr>
          </a:p>
          <a:p>
            <a:pPr eaLnBrk="1" hangingPunct="1"/>
            <a:r>
              <a:rPr lang="tr-TR" altLang="tr-TR" sz="1100" i="1">
                <a:latin typeface="Calibri" panose="020F0502020204030204" pitchFamily="34" charset="0"/>
              </a:rPr>
              <a:t>		Clostridium</a:t>
            </a:r>
          </a:p>
          <a:p>
            <a:pPr eaLnBrk="1" hangingPunct="1"/>
            <a:r>
              <a:rPr lang="tr-TR" altLang="tr-TR" sz="1100" i="1">
                <a:latin typeface="Calibri" panose="020F0502020204030204" pitchFamily="34" charset="0"/>
              </a:rPr>
              <a:t>		Peptostreptococcus</a:t>
            </a:r>
            <a:r>
              <a:rPr lang="tr-TR" altLang="tr-TR" sz="1100">
                <a:latin typeface="Calibri" panose="020F0502020204030204" pitchFamily="34" charset="0"/>
              </a:rPr>
              <a:t> spp</a:t>
            </a: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1 Dikdörtgen"/>
          <p:cNvSpPr>
            <a:spLocks noChangeArrowheads="1"/>
          </p:cNvSpPr>
          <p:nvPr/>
        </p:nvSpPr>
        <p:spPr bwMode="auto">
          <a:xfrm>
            <a:off x="1476375" y="1557338"/>
            <a:ext cx="5759450" cy="1754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altLang="tr-TR">
                <a:solidFill>
                  <a:srgbClr val="FF0000"/>
                </a:solidFill>
                <a:latin typeface="Calibri" panose="020F0502020204030204" pitchFamily="34" charset="0"/>
              </a:rPr>
              <a:t>Anaerop bakteriler </a:t>
            </a:r>
          </a:p>
          <a:p>
            <a:pPr eaLnBrk="1" hangingPunct="1"/>
            <a:r>
              <a:rPr lang="tr-TR" altLang="tr-TR">
                <a:solidFill>
                  <a:srgbClr val="000000"/>
                </a:solidFill>
                <a:latin typeface="Calibri" panose="020F0502020204030204" pitchFamily="34" charset="0"/>
              </a:rPr>
              <a:t>normal flora elemanları olarak insan vücudunun her yerinde</a:t>
            </a:r>
          </a:p>
          <a:p>
            <a:pPr eaLnBrk="1" hangingPunct="1">
              <a:buFont typeface="Arial" panose="020B0604020202020204" pitchFamily="34" charset="0"/>
              <a:buChar char="•"/>
            </a:pPr>
            <a:r>
              <a:rPr lang="tr-TR" altLang="tr-TR">
                <a:solidFill>
                  <a:srgbClr val="000000"/>
                </a:solidFill>
                <a:latin typeface="Calibri" panose="020F0502020204030204" pitchFamily="34" charset="0"/>
              </a:rPr>
              <a:t>  deride, </a:t>
            </a:r>
          </a:p>
          <a:p>
            <a:pPr eaLnBrk="1" hangingPunct="1">
              <a:buFont typeface="Arial" panose="020B0604020202020204" pitchFamily="34" charset="0"/>
              <a:buChar char="•"/>
            </a:pPr>
            <a:r>
              <a:rPr lang="tr-TR" altLang="tr-TR">
                <a:solidFill>
                  <a:srgbClr val="000000"/>
                </a:solidFill>
                <a:latin typeface="Calibri" panose="020F0502020204030204" pitchFamily="34" charset="0"/>
              </a:rPr>
              <a:t>  mukozalarda, </a:t>
            </a:r>
          </a:p>
          <a:p>
            <a:pPr eaLnBrk="1" hangingPunct="1">
              <a:buFont typeface="Arial" panose="020B0604020202020204" pitchFamily="34" charset="0"/>
              <a:buChar char="•"/>
            </a:pPr>
            <a:r>
              <a:rPr lang="tr-TR" altLang="tr-TR">
                <a:solidFill>
                  <a:srgbClr val="000000"/>
                </a:solidFill>
                <a:latin typeface="Calibri" panose="020F0502020204030204" pitchFamily="34" charset="0"/>
              </a:rPr>
              <a:t>  özellikle de ağız ve GİS’de </a:t>
            </a:r>
          </a:p>
          <a:p>
            <a:pPr eaLnBrk="1" hangingPunct="1"/>
            <a:r>
              <a:rPr lang="tr-TR" altLang="tr-TR">
                <a:solidFill>
                  <a:srgbClr val="000000"/>
                </a:solidFill>
                <a:latin typeface="Calibri" panose="020F0502020204030204" pitchFamily="34" charset="0"/>
              </a:rPr>
              <a:t>                               yüksek konsantrasyonlarda bulunur</a:t>
            </a: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4 Tablo"/>
          <p:cNvGraphicFramePr>
            <a:graphicFrameLocks noGrp="1"/>
          </p:cNvGraphicFramePr>
          <p:nvPr/>
        </p:nvGraphicFramePr>
        <p:xfrm>
          <a:off x="1042988" y="981075"/>
          <a:ext cx="7272337" cy="4840289"/>
        </p:xfrm>
        <a:graphic>
          <a:graphicData uri="http://schemas.openxmlformats.org/drawingml/2006/table">
            <a:tbl>
              <a:tblPr/>
              <a:tblGrid>
                <a:gridCol w="4176194"/>
                <a:gridCol w="3096143"/>
              </a:tblGrid>
              <a:tr h="227101">
                <a:tc>
                  <a:txBody>
                    <a:bodyPr/>
                    <a:lstStyle/>
                    <a:p>
                      <a:pPr>
                        <a:lnSpc>
                          <a:spcPts val="1200"/>
                        </a:lnSpc>
                        <a:spcAft>
                          <a:spcPts val="1000"/>
                        </a:spcAft>
                      </a:pPr>
                      <a:r>
                        <a:rPr lang="tr-TR" sz="1600" dirty="0">
                          <a:solidFill>
                            <a:srgbClr val="FF0000"/>
                          </a:solidFill>
                          <a:latin typeface="Calibri"/>
                          <a:ea typeface="Calibri"/>
                          <a:cs typeface="Times New Roman"/>
                        </a:rPr>
                        <a:t>Cins adı</a:t>
                      </a:r>
                    </a:p>
                  </a:txBody>
                  <a:tcPr marL="68576" marR="6857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ts val="1200"/>
                        </a:lnSpc>
                        <a:spcAft>
                          <a:spcPts val="1000"/>
                        </a:spcAft>
                      </a:pPr>
                      <a:r>
                        <a:rPr lang="tr-TR" sz="1600" dirty="0">
                          <a:solidFill>
                            <a:srgbClr val="FF0000"/>
                          </a:solidFill>
                          <a:latin typeface="Calibri"/>
                          <a:ea typeface="Calibri"/>
                          <a:cs typeface="Times New Roman"/>
                        </a:rPr>
                        <a:t>Anatomik bölge</a:t>
                      </a:r>
                    </a:p>
                  </a:txBody>
                  <a:tcPr marL="68576" marR="6857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666544">
                <a:tc>
                  <a:txBody>
                    <a:bodyPr/>
                    <a:lstStyle/>
                    <a:p>
                      <a:pPr>
                        <a:lnSpc>
                          <a:spcPts val="1200"/>
                        </a:lnSpc>
                        <a:spcAft>
                          <a:spcPts val="1000"/>
                        </a:spcAft>
                      </a:pPr>
                      <a:endParaRPr lang="tr-TR" sz="1600" dirty="0" smtClean="0">
                        <a:solidFill>
                          <a:srgbClr val="7030A0"/>
                        </a:solidFill>
                        <a:latin typeface="Calibri"/>
                        <a:ea typeface="Calibri"/>
                        <a:cs typeface="Times New Roman"/>
                      </a:endParaRPr>
                    </a:p>
                    <a:p>
                      <a:pPr>
                        <a:lnSpc>
                          <a:spcPts val="1200"/>
                        </a:lnSpc>
                        <a:spcAft>
                          <a:spcPts val="1000"/>
                        </a:spcAft>
                      </a:pPr>
                      <a:r>
                        <a:rPr lang="tr-TR" sz="1600" dirty="0" smtClean="0">
                          <a:solidFill>
                            <a:srgbClr val="7030A0"/>
                          </a:solidFill>
                          <a:latin typeface="Calibri"/>
                          <a:ea typeface="Calibri"/>
                          <a:cs typeface="Times New Roman"/>
                        </a:rPr>
                        <a:t>Basiller</a:t>
                      </a:r>
                      <a:endParaRPr lang="tr-TR" sz="1600" dirty="0">
                        <a:solidFill>
                          <a:srgbClr val="7030A0"/>
                        </a:solidFill>
                        <a:latin typeface="Calibri"/>
                        <a:ea typeface="Calibri"/>
                        <a:cs typeface="Times New Roman"/>
                      </a:endParaRPr>
                    </a:p>
                  </a:txBody>
                  <a:tcPr marL="68576" marR="6857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ts val="1200"/>
                        </a:lnSpc>
                        <a:spcAft>
                          <a:spcPts val="1000"/>
                        </a:spcAft>
                      </a:pPr>
                      <a:endParaRPr lang="tr-TR" sz="1600" dirty="0">
                        <a:latin typeface="Calibri"/>
                        <a:ea typeface="Calibri"/>
                        <a:cs typeface="Times New Roman"/>
                      </a:endParaRPr>
                    </a:p>
                  </a:txBody>
                  <a:tcPr marL="68576" marR="6857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250190">
                <a:tc>
                  <a:txBody>
                    <a:bodyPr/>
                    <a:lstStyle/>
                    <a:p>
                      <a:pPr>
                        <a:lnSpc>
                          <a:spcPts val="1200"/>
                        </a:lnSpc>
                        <a:spcAft>
                          <a:spcPts val="1000"/>
                        </a:spcAft>
                      </a:pPr>
                      <a:r>
                        <a:rPr lang="tr-TR" sz="1600" baseline="0" dirty="0" smtClean="0">
                          <a:latin typeface="Calibri"/>
                          <a:ea typeface="Calibri"/>
                          <a:cs typeface="Times New Roman"/>
                        </a:rPr>
                        <a:t>  </a:t>
                      </a:r>
                      <a:r>
                        <a:rPr lang="tr-TR" sz="1600" b="1" dirty="0" smtClean="0">
                          <a:latin typeface="Calibri"/>
                          <a:ea typeface="Calibri"/>
                          <a:cs typeface="Times New Roman"/>
                        </a:rPr>
                        <a:t>Gram </a:t>
                      </a:r>
                      <a:r>
                        <a:rPr lang="tr-TR" sz="1600" b="1" dirty="0">
                          <a:latin typeface="Calibri"/>
                          <a:ea typeface="Calibri"/>
                          <a:cs typeface="Times New Roman"/>
                        </a:rPr>
                        <a:t>negatif</a:t>
                      </a:r>
                    </a:p>
                  </a:txBody>
                  <a:tcPr marL="68576" marR="6857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ts val="1200"/>
                        </a:lnSpc>
                        <a:spcAft>
                          <a:spcPts val="1000"/>
                        </a:spcAft>
                      </a:pPr>
                      <a:endParaRPr lang="tr-TR" sz="1600">
                        <a:latin typeface="Calibri"/>
                        <a:ea typeface="Calibri"/>
                        <a:cs typeface="Times New Roman"/>
                      </a:endParaRPr>
                    </a:p>
                  </a:txBody>
                  <a:tcPr marL="68576" marR="6857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228933">
                <a:tc>
                  <a:txBody>
                    <a:bodyPr/>
                    <a:lstStyle/>
                    <a:p>
                      <a:pPr>
                        <a:lnSpc>
                          <a:spcPts val="1200"/>
                        </a:lnSpc>
                        <a:spcAft>
                          <a:spcPts val="1000"/>
                        </a:spcAft>
                      </a:pPr>
                      <a:r>
                        <a:rPr lang="tr-TR" sz="1600" dirty="0">
                          <a:latin typeface="Calibri"/>
                          <a:ea typeface="Calibri"/>
                          <a:cs typeface="Times New Roman"/>
                        </a:rPr>
                        <a:t>    </a:t>
                      </a:r>
                      <a:r>
                        <a:rPr lang="tr-TR" sz="1600" dirty="0" smtClean="0">
                          <a:latin typeface="Calibri"/>
                          <a:ea typeface="Calibri"/>
                          <a:cs typeface="Times New Roman"/>
                        </a:rPr>
                        <a:t>  </a:t>
                      </a:r>
                      <a:r>
                        <a:rPr lang="tr-TR" sz="1600" i="1" dirty="0" err="1" smtClean="0">
                          <a:latin typeface="Calibri"/>
                          <a:ea typeface="Calibri"/>
                          <a:cs typeface="Times New Roman"/>
                        </a:rPr>
                        <a:t>Bacteroides</a:t>
                      </a:r>
                      <a:r>
                        <a:rPr lang="tr-TR" sz="1600" i="1" dirty="0" smtClean="0">
                          <a:latin typeface="Calibri"/>
                          <a:ea typeface="Calibri"/>
                          <a:cs typeface="Times New Roman"/>
                        </a:rPr>
                        <a:t> </a:t>
                      </a:r>
                      <a:r>
                        <a:rPr lang="tr-TR" sz="1600" i="1" dirty="0" err="1">
                          <a:latin typeface="Calibri"/>
                          <a:ea typeface="Calibri"/>
                          <a:cs typeface="Times New Roman"/>
                        </a:rPr>
                        <a:t>fragilis</a:t>
                      </a:r>
                      <a:r>
                        <a:rPr lang="tr-TR" sz="1600" i="1" dirty="0">
                          <a:latin typeface="Calibri"/>
                          <a:ea typeface="Calibri"/>
                          <a:cs typeface="Times New Roman"/>
                        </a:rPr>
                        <a:t> </a:t>
                      </a:r>
                      <a:r>
                        <a:rPr lang="tr-TR" sz="1600" dirty="0">
                          <a:latin typeface="Calibri"/>
                          <a:ea typeface="Calibri"/>
                          <a:cs typeface="Times New Roman"/>
                        </a:rPr>
                        <a:t>grubu</a:t>
                      </a:r>
                    </a:p>
                  </a:txBody>
                  <a:tcPr marL="68576" marR="6857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ts val="1200"/>
                        </a:lnSpc>
                        <a:spcAft>
                          <a:spcPts val="1000"/>
                        </a:spcAft>
                      </a:pPr>
                      <a:r>
                        <a:rPr lang="tr-TR" sz="1600">
                          <a:latin typeface="Calibri"/>
                          <a:ea typeface="Calibri"/>
                          <a:cs typeface="Times New Roman"/>
                        </a:rPr>
                        <a:t>Kolon </a:t>
                      </a:r>
                    </a:p>
                  </a:txBody>
                  <a:tcPr marL="68576" marR="6857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250190">
                <a:tc>
                  <a:txBody>
                    <a:bodyPr/>
                    <a:lstStyle/>
                    <a:p>
                      <a:pPr>
                        <a:lnSpc>
                          <a:spcPts val="1200"/>
                        </a:lnSpc>
                        <a:spcAft>
                          <a:spcPts val="1000"/>
                        </a:spcAft>
                      </a:pPr>
                      <a:r>
                        <a:rPr lang="tr-TR" sz="1600" dirty="0">
                          <a:latin typeface="Calibri"/>
                          <a:ea typeface="Calibri"/>
                          <a:cs typeface="Times New Roman"/>
                        </a:rPr>
                        <a:t>    </a:t>
                      </a:r>
                      <a:r>
                        <a:rPr lang="tr-TR" sz="1600" dirty="0" smtClean="0">
                          <a:latin typeface="Calibri"/>
                          <a:ea typeface="Calibri"/>
                          <a:cs typeface="Times New Roman"/>
                        </a:rPr>
                        <a:t>  </a:t>
                      </a:r>
                      <a:r>
                        <a:rPr lang="tr-TR" sz="1600" i="1" dirty="0" err="1" smtClean="0">
                          <a:latin typeface="Calibri"/>
                          <a:ea typeface="Calibri"/>
                          <a:cs typeface="Times New Roman"/>
                        </a:rPr>
                        <a:t>Prevotella</a:t>
                      </a:r>
                      <a:r>
                        <a:rPr lang="tr-TR" sz="1600" i="1" dirty="0" smtClean="0">
                          <a:latin typeface="Calibri"/>
                          <a:ea typeface="Calibri"/>
                          <a:cs typeface="Times New Roman"/>
                        </a:rPr>
                        <a:t> </a:t>
                      </a:r>
                      <a:r>
                        <a:rPr lang="tr-TR" sz="1600" i="1" dirty="0" err="1">
                          <a:latin typeface="Calibri"/>
                          <a:ea typeface="Calibri"/>
                          <a:cs typeface="Times New Roman"/>
                        </a:rPr>
                        <a:t>melaninogenica</a:t>
                      </a:r>
                      <a:endParaRPr lang="tr-TR" sz="1600" i="1" dirty="0">
                        <a:latin typeface="Calibri"/>
                        <a:ea typeface="Calibri"/>
                        <a:cs typeface="Times New Roman"/>
                      </a:endParaRPr>
                    </a:p>
                  </a:txBody>
                  <a:tcPr marL="68576" marR="6857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ts val="1200"/>
                        </a:lnSpc>
                        <a:spcAft>
                          <a:spcPts val="1000"/>
                        </a:spcAft>
                      </a:pPr>
                      <a:r>
                        <a:rPr lang="tr-TR" sz="1600">
                          <a:latin typeface="Calibri"/>
                          <a:ea typeface="Calibri"/>
                          <a:cs typeface="Times New Roman"/>
                        </a:rPr>
                        <a:t>Ağız </a:t>
                      </a:r>
                    </a:p>
                  </a:txBody>
                  <a:tcPr marL="68576" marR="6857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310346">
                <a:tc>
                  <a:txBody>
                    <a:bodyPr/>
                    <a:lstStyle/>
                    <a:p>
                      <a:pPr>
                        <a:lnSpc>
                          <a:spcPts val="1200"/>
                        </a:lnSpc>
                        <a:spcAft>
                          <a:spcPts val="1000"/>
                        </a:spcAft>
                      </a:pPr>
                      <a:r>
                        <a:rPr lang="tr-TR" sz="1600" dirty="0">
                          <a:latin typeface="Calibri"/>
                          <a:ea typeface="Calibri"/>
                          <a:cs typeface="Times New Roman"/>
                        </a:rPr>
                        <a:t>    </a:t>
                      </a:r>
                      <a:r>
                        <a:rPr lang="tr-TR" sz="1600" dirty="0" smtClean="0">
                          <a:latin typeface="Calibri"/>
                          <a:ea typeface="Calibri"/>
                          <a:cs typeface="Times New Roman"/>
                        </a:rPr>
                        <a:t>  </a:t>
                      </a:r>
                      <a:r>
                        <a:rPr lang="tr-TR" sz="1600" i="1" dirty="0" err="1" smtClean="0">
                          <a:latin typeface="Calibri"/>
                          <a:ea typeface="Calibri"/>
                          <a:cs typeface="Times New Roman"/>
                        </a:rPr>
                        <a:t>Fusobacterium</a:t>
                      </a:r>
                      <a:r>
                        <a:rPr lang="tr-TR" sz="1600" dirty="0" smtClean="0">
                          <a:latin typeface="Calibri"/>
                          <a:ea typeface="Calibri"/>
                          <a:cs typeface="Times New Roman"/>
                        </a:rPr>
                        <a:t> </a:t>
                      </a:r>
                      <a:endParaRPr lang="tr-TR" sz="1600" dirty="0">
                        <a:latin typeface="Calibri"/>
                        <a:ea typeface="Calibri"/>
                        <a:cs typeface="Times New Roman"/>
                      </a:endParaRPr>
                    </a:p>
                  </a:txBody>
                  <a:tcPr marL="68576" marR="6857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ts val="1200"/>
                        </a:lnSpc>
                        <a:spcAft>
                          <a:spcPts val="1000"/>
                        </a:spcAft>
                      </a:pPr>
                      <a:r>
                        <a:rPr lang="tr-TR" sz="1600">
                          <a:latin typeface="Calibri"/>
                          <a:ea typeface="Calibri"/>
                          <a:cs typeface="Times New Roman"/>
                        </a:rPr>
                        <a:t>Ağız, kolon</a:t>
                      </a:r>
                    </a:p>
                  </a:txBody>
                  <a:tcPr marL="68576" marR="6857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250190">
                <a:tc>
                  <a:txBody>
                    <a:bodyPr/>
                    <a:lstStyle/>
                    <a:p>
                      <a:pPr>
                        <a:lnSpc>
                          <a:spcPts val="1200"/>
                        </a:lnSpc>
                        <a:spcAft>
                          <a:spcPts val="1000"/>
                        </a:spcAft>
                      </a:pPr>
                      <a:r>
                        <a:rPr lang="tr-TR" sz="1600" dirty="0" smtClean="0">
                          <a:latin typeface="Calibri"/>
                          <a:ea typeface="Calibri"/>
                          <a:cs typeface="Times New Roman"/>
                        </a:rPr>
                        <a:t>  </a:t>
                      </a:r>
                      <a:r>
                        <a:rPr lang="tr-TR" sz="1600" b="1" dirty="0" smtClean="0">
                          <a:latin typeface="Calibri"/>
                          <a:ea typeface="Calibri"/>
                          <a:cs typeface="Times New Roman"/>
                        </a:rPr>
                        <a:t>Gram </a:t>
                      </a:r>
                      <a:r>
                        <a:rPr lang="tr-TR" sz="1600" b="1" dirty="0">
                          <a:latin typeface="Calibri"/>
                          <a:ea typeface="Calibri"/>
                          <a:cs typeface="Times New Roman"/>
                        </a:rPr>
                        <a:t>pozitif</a:t>
                      </a:r>
                    </a:p>
                  </a:txBody>
                  <a:tcPr marL="68576" marR="6857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ts val="1200"/>
                        </a:lnSpc>
                        <a:spcAft>
                          <a:spcPts val="1000"/>
                        </a:spcAft>
                      </a:pPr>
                      <a:endParaRPr lang="tr-TR" sz="1600" dirty="0">
                        <a:latin typeface="Calibri"/>
                        <a:ea typeface="Calibri"/>
                        <a:cs typeface="Times New Roman"/>
                      </a:endParaRPr>
                    </a:p>
                  </a:txBody>
                  <a:tcPr marL="68576" marR="6857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250190">
                <a:tc>
                  <a:txBody>
                    <a:bodyPr/>
                    <a:lstStyle/>
                    <a:p>
                      <a:pPr>
                        <a:lnSpc>
                          <a:spcPts val="1200"/>
                        </a:lnSpc>
                        <a:spcAft>
                          <a:spcPts val="1000"/>
                        </a:spcAft>
                      </a:pPr>
                      <a:r>
                        <a:rPr lang="tr-TR" sz="1600" dirty="0">
                          <a:latin typeface="Calibri"/>
                          <a:ea typeface="Calibri"/>
                          <a:cs typeface="Times New Roman"/>
                        </a:rPr>
                        <a:t>    </a:t>
                      </a:r>
                      <a:r>
                        <a:rPr lang="tr-TR" sz="1600" dirty="0" smtClean="0">
                          <a:latin typeface="Calibri"/>
                          <a:ea typeface="Calibri"/>
                          <a:cs typeface="Times New Roman"/>
                        </a:rPr>
                        <a:t> </a:t>
                      </a:r>
                      <a:r>
                        <a:rPr lang="tr-TR" sz="1600" i="1" dirty="0" err="1" smtClean="0">
                          <a:latin typeface="Calibri"/>
                          <a:ea typeface="Calibri"/>
                          <a:cs typeface="Times New Roman"/>
                        </a:rPr>
                        <a:t>Actinomyces</a:t>
                      </a:r>
                      <a:r>
                        <a:rPr lang="tr-TR" sz="1600" i="1" dirty="0" smtClean="0">
                          <a:latin typeface="Calibri"/>
                          <a:ea typeface="Calibri"/>
                          <a:cs typeface="Times New Roman"/>
                        </a:rPr>
                        <a:t> </a:t>
                      </a:r>
                      <a:endParaRPr lang="tr-TR" sz="1600" i="1" dirty="0">
                        <a:latin typeface="Calibri"/>
                        <a:ea typeface="Calibri"/>
                        <a:cs typeface="Times New Roman"/>
                      </a:endParaRPr>
                    </a:p>
                  </a:txBody>
                  <a:tcPr marL="68576" marR="6857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ts val="1200"/>
                        </a:lnSpc>
                        <a:spcAft>
                          <a:spcPts val="1000"/>
                        </a:spcAft>
                      </a:pPr>
                      <a:r>
                        <a:rPr lang="tr-TR" sz="1600" dirty="0">
                          <a:latin typeface="Calibri"/>
                          <a:ea typeface="Calibri"/>
                          <a:cs typeface="Times New Roman"/>
                        </a:rPr>
                        <a:t>Ağız </a:t>
                      </a:r>
                    </a:p>
                  </a:txBody>
                  <a:tcPr marL="68576" marR="6857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250190">
                <a:tc>
                  <a:txBody>
                    <a:bodyPr/>
                    <a:lstStyle/>
                    <a:p>
                      <a:pPr>
                        <a:lnSpc>
                          <a:spcPts val="1200"/>
                        </a:lnSpc>
                        <a:spcAft>
                          <a:spcPts val="1000"/>
                        </a:spcAft>
                      </a:pPr>
                      <a:r>
                        <a:rPr lang="tr-TR" sz="1600" dirty="0">
                          <a:latin typeface="Calibri"/>
                          <a:ea typeface="Calibri"/>
                          <a:cs typeface="Times New Roman"/>
                        </a:rPr>
                        <a:t>    </a:t>
                      </a:r>
                      <a:r>
                        <a:rPr lang="tr-TR" sz="1600" dirty="0" smtClean="0">
                          <a:latin typeface="Calibri"/>
                          <a:ea typeface="Calibri"/>
                          <a:cs typeface="Times New Roman"/>
                        </a:rPr>
                        <a:t> </a:t>
                      </a:r>
                      <a:r>
                        <a:rPr lang="tr-TR" sz="1600" i="1" dirty="0" err="1" smtClean="0">
                          <a:latin typeface="Calibri"/>
                          <a:ea typeface="Calibri"/>
                          <a:cs typeface="Times New Roman"/>
                        </a:rPr>
                        <a:t>Lactobacillus</a:t>
                      </a:r>
                      <a:endParaRPr lang="tr-TR" sz="1600" i="1" dirty="0">
                        <a:latin typeface="Calibri"/>
                        <a:ea typeface="Calibri"/>
                        <a:cs typeface="Times New Roman"/>
                      </a:endParaRPr>
                    </a:p>
                  </a:txBody>
                  <a:tcPr marL="68576" marR="6857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ts val="1200"/>
                        </a:lnSpc>
                        <a:spcAft>
                          <a:spcPts val="1000"/>
                        </a:spcAft>
                      </a:pPr>
                      <a:r>
                        <a:rPr lang="tr-TR" sz="1600" dirty="0" err="1">
                          <a:latin typeface="Calibri"/>
                          <a:ea typeface="Calibri"/>
                          <a:cs typeface="Times New Roman"/>
                        </a:rPr>
                        <a:t>Vagina</a:t>
                      </a:r>
                      <a:r>
                        <a:rPr lang="tr-TR" sz="1600" dirty="0">
                          <a:latin typeface="Calibri"/>
                          <a:ea typeface="Calibri"/>
                          <a:cs typeface="Times New Roman"/>
                        </a:rPr>
                        <a:t> </a:t>
                      </a:r>
                    </a:p>
                  </a:txBody>
                  <a:tcPr marL="68576" marR="6857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250190">
                <a:tc>
                  <a:txBody>
                    <a:bodyPr/>
                    <a:lstStyle/>
                    <a:p>
                      <a:pPr>
                        <a:lnSpc>
                          <a:spcPts val="1200"/>
                        </a:lnSpc>
                        <a:spcAft>
                          <a:spcPts val="1000"/>
                        </a:spcAft>
                      </a:pPr>
                      <a:r>
                        <a:rPr lang="tr-TR" sz="1600" dirty="0">
                          <a:latin typeface="Calibri"/>
                          <a:ea typeface="Calibri"/>
                          <a:cs typeface="Times New Roman"/>
                        </a:rPr>
                        <a:t>    </a:t>
                      </a:r>
                      <a:r>
                        <a:rPr lang="tr-TR" sz="1600" dirty="0" smtClean="0">
                          <a:latin typeface="Calibri"/>
                          <a:ea typeface="Calibri"/>
                          <a:cs typeface="Times New Roman"/>
                        </a:rPr>
                        <a:t> </a:t>
                      </a:r>
                      <a:r>
                        <a:rPr lang="tr-TR" sz="1600" i="1" dirty="0" err="1" smtClean="0">
                          <a:latin typeface="Calibri"/>
                          <a:ea typeface="Calibri"/>
                          <a:cs typeface="Times New Roman"/>
                        </a:rPr>
                        <a:t>Propioinibacterium</a:t>
                      </a:r>
                      <a:r>
                        <a:rPr lang="tr-TR" sz="1600" i="1" dirty="0" smtClean="0">
                          <a:latin typeface="Calibri"/>
                          <a:ea typeface="Calibri"/>
                          <a:cs typeface="Times New Roman"/>
                        </a:rPr>
                        <a:t> </a:t>
                      </a:r>
                      <a:endParaRPr lang="tr-TR" sz="1600" i="1" dirty="0">
                        <a:latin typeface="Calibri"/>
                        <a:ea typeface="Calibri"/>
                        <a:cs typeface="Times New Roman"/>
                      </a:endParaRPr>
                    </a:p>
                  </a:txBody>
                  <a:tcPr marL="68576" marR="6857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ts val="1200"/>
                        </a:lnSpc>
                        <a:spcAft>
                          <a:spcPts val="1000"/>
                        </a:spcAft>
                      </a:pPr>
                      <a:r>
                        <a:rPr lang="tr-TR" sz="1600" dirty="0">
                          <a:latin typeface="Calibri"/>
                          <a:ea typeface="Calibri"/>
                          <a:cs typeface="Times New Roman"/>
                        </a:rPr>
                        <a:t>Deri </a:t>
                      </a:r>
                    </a:p>
                  </a:txBody>
                  <a:tcPr marL="68576" marR="6857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250190">
                <a:tc>
                  <a:txBody>
                    <a:bodyPr/>
                    <a:lstStyle/>
                    <a:p>
                      <a:pPr>
                        <a:lnSpc>
                          <a:spcPts val="1200"/>
                        </a:lnSpc>
                        <a:spcAft>
                          <a:spcPts val="1000"/>
                        </a:spcAft>
                      </a:pPr>
                      <a:r>
                        <a:rPr lang="tr-TR" sz="1600" dirty="0">
                          <a:latin typeface="Calibri"/>
                          <a:ea typeface="Calibri"/>
                          <a:cs typeface="Times New Roman"/>
                        </a:rPr>
                        <a:t>    </a:t>
                      </a:r>
                      <a:r>
                        <a:rPr lang="tr-TR" sz="1600" dirty="0" smtClean="0">
                          <a:latin typeface="Calibri"/>
                          <a:ea typeface="Calibri"/>
                          <a:cs typeface="Times New Roman"/>
                        </a:rPr>
                        <a:t> </a:t>
                      </a:r>
                      <a:r>
                        <a:rPr lang="tr-TR" sz="1600" i="1" dirty="0" err="1" smtClean="0">
                          <a:latin typeface="Calibri"/>
                          <a:ea typeface="Calibri"/>
                          <a:cs typeface="Times New Roman"/>
                        </a:rPr>
                        <a:t>Eubacterium</a:t>
                      </a:r>
                      <a:r>
                        <a:rPr lang="tr-TR" sz="1600" dirty="0">
                          <a:latin typeface="Calibri"/>
                          <a:ea typeface="Calibri"/>
                          <a:cs typeface="Times New Roman"/>
                        </a:rPr>
                        <a:t>, </a:t>
                      </a:r>
                      <a:r>
                        <a:rPr lang="tr-TR" sz="1600" i="1" dirty="0" err="1">
                          <a:latin typeface="Calibri"/>
                          <a:ea typeface="Calibri"/>
                          <a:cs typeface="Times New Roman"/>
                        </a:rPr>
                        <a:t>bifidobacterium</a:t>
                      </a:r>
                      <a:r>
                        <a:rPr lang="tr-TR" sz="1600" dirty="0">
                          <a:latin typeface="Calibri"/>
                          <a:ea typeface="Calibri"/>
                          <a:cs typeface="Times New Roman"/>
                        </a:rPr>
                        <a:t> ve </a:t>
                      </a:r>
                      <a:r>
                        <a:rPr lang="tr-TR" sz="1600" i="1" dirty="0" err="1">
                          <a:latin typeface="Calibri"/>
                          <a:ea typeface="Calibri"/>
                          <a:cs typeface="Times New Roman"/>
                        </a:rPr>
                        <a:t>arachnia</a:t>
                      </a:r>
                      <a:endParaRPr lang="tr-TR" sz="1600" i="1" dirty="0">
                        <a:latin typeface="Calibri"/>
                        <a:ea typeface="Calibri"/>
                        <a:cs typeface="Times New Roman"/>
                      </a:endParaRPr>
                    </a:p>
                  </a:txBody>
                  <a:tcPr marL="68576" marR="6857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ts val="1200"/>
                        </a:lnSpc>
                        <a:spcAft>
                          <a:spcPts val="1000"/>
                        </a:spcAft>
                      </a:pPr>
                      <a:r>
                        <a:rPr lang="tr-TR" sz="1600" dirty="0">
                          <a:latin typeface="Calibri"/>
                          <a:ea typeface="Calibri"/>
                          <a:cs typeface="Times New Roman"/>
                        </a:rPr>
                        <a:t>Ağız, kolon</a:t>
                      </a:r>
                    </a:p>
                  </a:txBody>
                  <a:tcPr marL="68576" marR="6857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344703">
                <a:tc>
                  <a:txBody>
                    <a:bodyPr/>
                    <a:lstStyle/>
                    <a:p>
                      <a:pPr>
                        <a:lnSpc>
                          <a:spcPts val="1200"/>
                        </a:lnSpc>
                        <a:spcAft>
                          <a:spcPts val="1000"/>
                        </a:spcAft>
                      </a:pPr>
                      <a:r>
                        <a:rPr lang="tr-TR" sz="1600" dirty="0">
                          <a:latin typeface="Calibri"/>
                          <a:ea typeface="Calibri"/>
                          <a:cs typeface="Times New Roman"/>
                        </a:rPr>
                        <a:t>    </a:t>
                      </a:r>
                      <a:r>
                        <a:rPr lang="tr-TR" sz="1600" dirty="0" smtClean="0">
                          <a:latin typeface="Calibri"/>
                          <a:ea typeface="Calibri"/>
                          <a:cs typeface="Times New Roman"/>
                        </a:rPr>
                        <a:t> </a:t>
                      </a:r>
                      <a:r>
                        <a:rPr lang="tr-TR" sz="1600" i="1" dirty="0" err="1" smtClean="0">
                          <a:latin typeface="Calibri"/>
                          <a:ea typeface="Calibri"/>
                          <a:cs typeface="Times New Roman"/>
                        </a:rPr>
                        <a:t>Clostridium</a:t>
                      </a:r>
                      <a:endParaRPr lang="tr-TR" sz="1600" i="1" dirty="0">
                        <a:latin typeface="Calibri"/>
                        <a:ea typeface="Calibri"/>
                        <a:cs typeface="Times New Roman"/>
                      </a:endParaRPr>
                    </a:p>
                  </a:txBody>
                  <a:tcPr marL="68576" marR="6857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ts val="1200"/>
                        </a:lnSpc>
                        <a:spcAft>
                          <a:spcPts val="1000"/>
                        </a:spcAft>
                      </a:pPr>
                      <a:r>
                        <a:rPr lang="tr-TR" sz="1600" dirty="0">
                          <a:latin typeface="Calibri"/>
                          <a:ea typeface="Calibri"/>
                          <a:cs typeface="Times New Roman"/>
                        </a:rPr>
                        <a:t>Kolon </a:t>
                      </a:r>
                    </a:p>
                  </a:txBody>
                  <a:tcPr marL="68576" marR="6857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310572">
                <a:tc>
                  <a:txBody>
                    <a:bodyPr/>
                    <a:lstStyle/>
                    <a:p>
                      <a:pPr>
                        <a:lnSpc>
                          <a:spcPts val="1200"/>
                        </a:lnSpc>
                        <a:spcAft>
                          <a:spcPts val="1000"/>
                        </a:spcAft>
                      </a:pPr>
                      <a:r>
                        <a:rPr lang="tr-TR" sz="1600" dirty="0" smtClean="0">
                          <a:solidFill>
                            <a:srgbClr val="7030A0"/>
                          </a:solidFill>
                          <a:latin typeface="Calibri"/>
                          <a:ea typeface="Calibri"/>
                          <a:cs typeface="Times New Roman"/>
                        </a:rPr>
                        <a:t>Koklar </a:t>
                      </a:r>
                      <a:endParaRPr lang="tr-TR" sz="1600" dirty="0">
                        <a:solidFill>
                          <a:srgbClr val="7030A0"/>
                        </a:solidFill>
                        <a:latin typeface="Calibri"/>
                        <a:ea typeface="Calibri"/>
                        <a:cs typeface="Times New Roman"/>
                      </a:endParaRPr>
                    </a:p>
                  </a:txBody>
                  <a:tcPr marL="68576" marR="6857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ts val="1200"/>
                        </a:lnSpc>
                        <a:spcAft>
                          <a:spcPts val="1000"/>
                        </a:spcAft>
                      </a:pPr>
                      <a:endParaRPr lang="tr-TR" sz="1600" dirty="0">
                        <a:latin typeface="Calibri"/>
                        <a:ea typeface="Calibri"/>
                        <a:cs typeface="Times New Roman"/>
                      </a:endParaRPr>
                    </a:p>
                  </a:txBody>
                  <a:tcPr marL="68576" marR="6857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250190">
                <a:tc>
                  <a:txBody>
                    <a:bodyPr/>
                    <a:lstStyle/>
                    <a:p>
                      <a:pPr>
                        <a:lnSpc>
                          <a:spcPts val="1200"/>
                        </a:lnSpc>
                        <a:spcAft>
                          <a:spcPts val="1000"/>
                        </a:spcAft>
                      </a:pPr>
                      <a:r>
                        <a:rPr lang="tr-TR" sz="1600" baseline="0" dirty="0" smtClean="0">
                          <a:latin typeface="Calibri"/>
                          <a:ea typeface="Calibri"/>
                          <a:cs typeface="Times New Roman"/>
                        </a:rPr>
                        <a:t>   </a:t>
                      </a:r>
                      <a:r>
                        <a:rPr lang="tr-TR" sz="1600" b="1" dirty="0" smtClean="0">
                          <a:latin typeface="Calibri"/>
                          <a:ea typeface="Calibri"/>
                          <a:cs typeface="Times New Roman"/>
                        </a:rPr>
                        <a:t>Gram </a:t>
                      </a:r>
                      <a:r>
                        <a:rPr lang="tr-TR" sz="1600" b="1" dirty="0">
                          <a:latin typeface="Calibri"/>
                          <a:ea typeface="Calibri"/>
                          <a:cs typeface="Times New Roman"/>
                        </a:rPr>
                        <a:t>pozitif</a:t>
                      </a:r>
                    </a:p>
                  </a:txBody>
                  <a:tcPr marL="68576" marR="6857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ts val="1200"/>
                        </a:lnSpc>
                        <a:spcAft>
                          <a:spcPts val="1000"/>
                        </a:spcAft>
                      </a:pPr>
                      <a:endParaRPr lang="tr-TR" sz="1600" dirty="0">
                        <a:latin typeface="Calibri"/>
                        <a:ea typeface="Calibri"/>
                        <a:cs typeface="Times New Roman"/>
                      </a:endParaRPr>
                    </a:p>
                  </a:txBody>
                  <a:tcPr marL="68576" marR="6857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250190">
                <a:tc>
                  <a:txBody>
                    <a:bodyPr/>
                    <a:lstStyle/>
                    <a:p>
                      <a:pPr>
                        <a:lnSpc>
                          <a:spcPts val="1200"/>
                        </a:lnSpc>
                        <a:spcAft>
                          <a:spcPts val="1000"/>
                        </a:spcAft>
                      </a:pPr>
                      <a:r>
                        <a:rPr lang="tr-TR" sz="1600" dirty="0">
                          <a:latin typeface="Calibri"/>
                          <a:ea typeface="Calibri"/>
                          <a:cs typeface="Times New Roman"/>
                        </a:rPr>
                        <a:t>   </a:t>
                      </a:r>
                      <a:r>
                        <a:rPr lang="tr-TR" sz="1600" dirty="0" smtClean="0">
                          <a:latin typeface="Calibri"/>
                          <a:ea typeface="Calibri"/>
                          <a:cs typeface="Times New Roman"/>
                        </a:rPr>
                        <a:t>  </a:t>
                      </a:r>
                      <a:r>
                        <a:rPr lang="tr-TR" sz="1600" i="1" dirty="0" err="1" smtClean="0">
                          <a:latin typeface="Calibri"/>
                          <a:ea typeface="Calibri"/>
                          <a:cs typeface="Times New Roman"/>
                        </a:rPr>
                        <a:t>Peptostreptococcus</a:t>
                      </a:r>
                      <a:endParaRPr lang="tr-TR" sz="1600" i="1" dirty="0">
                        <a:latin typeface="Calibri"/>
                        <a:ea typeface="Calibri"/>
                        <a:cs typeface="Times New Roman"/>
                      </a:endParaRPr>
                    </a:p>
                  </a:txBody>
                  <a:tcPr marL="68576" marR="6857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ts val="1200"/>
                        </a:lnSpc>
                        <a:spcAft>
                          <a:spcPts val="1000"/>
                        </a:spcAft>
                      </a:pPr>
                      <a:r>
                        <a:rPr lang="tr-TR" sz="1600" dirty="0">
                          <a:latin typeface="Calibri"/>
                          <a:ea typeface="Calibri"/>
                          <a:cs typeface="Times New Roman"/>
                        </a:rPr>
                        <a:t>Kolon</a:t>
                      </a:r>
                    </a:p>
                  </a:txBody>
                  <a:tcPr marL="68576" marR="6857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250190">
                <a:tc>
                  <a:txBody>
                    <a:bodyPr/>
                    <a:lstStyle/>
                    <a:p>
                      <a:pPr>
                        <a:lnSpc>
                          <a:spcPts val="1200"/>
                        </a:lnSpc>
                        <a:spcAft>
                          <a:spcPts val="1000"/>
                        </a:spcAft>
                      </a:pPr>
                      <a:r>
                        <a:rPr lang="tr-TR" sz="1600" dirty="0" smtClean="0">
                          <a:latin typeface="Calibri"/>
                          <a:ea typeface="Calibri"/>
                          <a:cs typeface="Times New Roman"/>
                        </a:rPr>
                        <a:t>  </a:t>
                      </a:r>
                      <a:r>
                        <a:rPr lang="tr-TR" sz="1600" b="1" dirty="0" smtClean="0">
                          <a:latin typeface="Calibri"/>
                          <a:ea typeface="Calibri"/>
                          <a:cs typeface="Times New Roman"/>
                        </a:rPr>
                        <a:t>Gram </a:t>
                      </a:r>
                      <a:r>
                        <a:rPr lang="tr-TR" sz="1600" b="1" dirty="0">
                          <a:latin typeface="Calibri"/>
                          <a:ea typeface="Calibri"/>
                          <a:cs typeface="Times New Roman"/>
                        </a:rPr>
                        <a:t>negatif</a:t>
                      </a:r>
                    </a:p>
                  </a:txBody>
                  <a:tcPr marL="68576" marR="6857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ts val="1200"/>
                        </a:lnSpc>
                        <a:spcAft>
                          <a:spcPts val="1000"/>
                        </a:spcAft>
                      </a:pPr>
                      <a:endParaRPr lang="tr-TR" sz="1600" dirty="0">
                        <a:latin typeface="Calibri"/>
                        <a:ea typeface="Calibri"/>
                        <a:cs typeface="Times New Roman"/>
                      </a:endParaRPr>
                    </a:p>
                  </a:txBody>
                  <a:tcPr marL="68576" marR="6857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250190">
                <a:tc>
                  <a:txBody>
                    <a:bodyPr/>
                    <a:lstStyle/>
                    <a:p>
                      <a:pPr>
                        <a:lnSpc>
                          <a:spcPts val="1200"/>
                        </a:lnSpc>
                        <a:spcAft>
                          <a:spcPts val="1000"/>
                        </a:spcAft>
                      </a:pPr>
                      <a:r>
                        <a:rPr lang="tr-TR" sz="1600" dirty="0">
                          <a:latin typeface="Calibri"/>
                          <a:ea typeface="Calibri"/>
                          <a:cs typeface="Times New Roman"/>
                        </a:rPr>
                        <a:t>    </a:t>
                      </a:r>
                      <a:r>
                        <a:rPr lang="tr-TR" sz="1600" dirty="0" smtClean="0">
                          <a:latin typeface="Calibri"/>
                          <a:ea typeface="Calibri"/>
                          <a:cs typeface="Times New Roman"/>
                        </a:rPr>
                        <a:t> </a:t>
                      </a:r>
                      <a:r>
                        <a:rPr lang="tr-TR" sz="1600" i="1" dirty="0" err="1" smtClean="0">
                          <a:latin typeface="Calibri"/>
                          <a:ea typeface="Calibri"/>
                          <a:cs typeface="Times New Roman"/>
                        </a:rPr>
                        <a:t>Veillonella</a:t>
                      </a:r>
                      <a:r>
                        <a:rPr lang="tr-TR" sz="1600" i="1" dirty="0" smtClean="0">
                          <a:latin typeface="Calibri"/>
                          <a:ea typeface="Calibri"/>
                          <a:cs typeface="Times New Roman"/>
                        </a:rPr>
                        <a:t> </a:t>
                      </a:r>
                      <a:endParaRPr lang="tr-TR" sz="1600" i="1" dirty="0">
                        <a:latin typeface="Calibri"/>
                        <a:ea typeface="Calibri"/>
                        <a:cs typeface="Times New Roman"/>
                      </a:endParaRPr>
                    </a:p>
                  </a:txBody>
                  <a:tcPr marL="68576" marR="6857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ts val="1200"/>
                        </a:lnSpc>
                        <a:spcAft>
                          <a:spcPts val="1000"/>
                        </a:spcAft>
                      </a:pPr>
                      <a:r>
                        <a:rPr lang="tr-TR" sz="1600" dirty="0">
                          <a:latin typeface="Calibri"/>
                          <a:ea typeface="Calibri"/>
                          <a:cs typeface="Times New Roman"/>
                        </a:rPr>
                        <a:t>Ağız, kolon</a:t>
                      </a:r>
                    </a:p>
                  </a:txBody>
                  <a:tcPr marL="68576" marR="68576"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bl>
          </a:graphicData>
        </a:graphic>
      </p:graphicFrame>
      <p:sp>
        <p:nvSpPr>
          <p:cNvPr id="51237" name="5 Dikdörtgen"/>
          <p:cNvSpPr>
            <a:spLocks noChangeArrowheads="1"/>
          </p:cNvSpPr>
          <p:nvPr/>
        </p:nvSpPr>
        <p:spPr bwMode="auto">
          <a:xfrm>
            <a:off x="2339975" y="333375"/>
            <a:ext cx="3228975" cy="306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tr-TR" altLang="tr-TR" sz="1400">
                <a:solidFill>
                  <a:srgbClr val="FF0000"/>
                </a:solidFill>
              </a:rPr>
              <a:t>Klinik önem taşıyan anaerop bakteriler</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1 Başlık"/>
          <p:cNvSpPr>
            <a:spLocks noGrp="1"/>
          </p:cNvSpPr>
          <p:nvPr>
            <p:ph type="title"/>
          </p:nvPr>
        </p:nvSpPr>
        <p:spPr/>
        <p:txBody>
          <a:bodyPr/>
          <a:lstStyle/>
          <a:p>
            <a:r>
              <a:rPr lang="tr-TR" altLang="tr-TR" smtClean="0">
                <a:solidFill>
                  <a:srgbClr val="FF0000"/>
                </a:solidFill>
              </a:rPr>
              <a:t>Normal mikrobiyal flora</a:t>
            </a:r>
            <a:endParaRPr lang="tr-TR" altLang="tr-TR" smtClean="0"/>
          </a:p>
        </p:txBody>
      </p:sp>
      <p:sp>
        <p:nvSpPr>
          <p:cNvPr id="6147" name="2 İçerik Yer Tutucusu"/>
          <p:cNvSpPr>
            <a:spLocks noGrp="1"/>
          </p:cNvSpPr>
          <p:nvPr>
            <p:ph idx="1"/>
          </p:nvPr>
        </p:nvSpPr>
        <p:spPr/>
        <p:txBody>
          <a:bodyPr/>
          <a:lstStyle/>
          <a:p>
            <a:r>
              <a:rPr lang="tr-TR" altLang="tr-TR" sz="2000" smtClean="0"/>
              <a:t>İnsan fetusu korunaklı steril bir çevrede yaşarken yeni doğan bebek anneden ve çevreden gelen mikroplara maruz kalır</a:t>
            </a:r>
          </a:p>
          <a:p>
            <a:r>
              <a:rPr lang="tr-TR" altLang="tr-TR" sz="2000" smtClean="0"/>
              <a:t>Önce bebeğin derisi kolonize olur </a:t>
            </a:r>
            <a:r>
              <a:rPr lang="tr-TR" altLang="tr-TR" sz="2000" smtClean="0">
                <a:sym typeface="Symbol" panose="05050102010706020507" pitchFamily="18" charset="2"/>
              </a:rPr>
              <a:t> orofarinks  GİS  ve diğer mukozal yüzeylerin kolonizasyonu takip eder</a:t>
            </a:r>
          </a:p>
          <a:p>
            <a:r>
              <a:rPr lang="tr-TR" altLang="tr-TR" sz="2000" smtClean="0">
                <a:sym typeface="Symbol" panose="05050102010706020507" pitchFamily="18" charset="2"/>
              </a:rPr>
              <a:t>İnsan yaşamı boyunca bu mikrobiyal populasyon değişmeye devam eder</a:t>
            </a:r>
          </a:p>
          <a:p>
            <a:r>
              <a:rPr lang="tr-TR" altLang="tr-TR" sz="2000" smtClean="0">
                <a:sym typeface="Symbol" panose="05050102010706020507" pitchFamily="18" charset="2"/>
              </a:rPr>
              <a:t>Sağlıktaki değişiklikler floradaki hassas dengeleri yıkabilir</a:t>
            </a:r>
          </a:p>
          <a:p>
            <a:r>
              <a:rPr lang="tr-TR" altLang="tr-TR" sz="2000" smtClean="0">
                <a:sym typeface="Symbol" panose="05050102010706020507" pitchFamily="18" charset="2"/>
              </a:rPr>
              <a:t>Örn. hastaneye yatış, orofarinkste normalde bulunan avirulan organizmaların yerini akc lere yerleşip pnömoniye neden olabilecek Gr- basillerin (</a:t>
            </a:r>
            <a:r>
              <a:rPr lang="tr-TR" altLang="tr-TR" sz="2000" i="1" smtClean="0">
                <a:sym typeface="Symbol" panose="05050102010706020507" pitchFamily="18" charset="2"/>
              </a:rPr>
              <a:t>Klebsiella, Pseudomonas</a:t>
            </a:r>
            <a:r>
              <a:rPr lang="tr-TR" altLang="tr-TR" sz="2000" smtClean="0">
                <a:sym typeface="Symbol" panose="05050102010706020507" pitchFamily="18" charset="2"/>
              </a:rPr>
              <a:t>) almasına yol açabilir</a:t>
            </a:r>
          </a:p>
          <a:p>
            <a:r>
              <a:rPr lang="tr-TR" altLang="tr-TR" sz="2000" smtClean="0">
                <a:sym typeface="Symbol" panose="05050102010706020507" pitchFamily="18" charset="2"/>
              </a:rPr>
              <a:t>Benzer şekilde barsakta bulunan bakteriler GİS de </a:t>
            </a:r>
            <a:r>
              <a:rPr lang="tr-TR" altLang="tr-TR" sz="2000" i="1" smtClean="0">
                <a:sym typeface="Symbol" panose="05050102010706020507" pitchFamily="18" charset="2"/>
              </a:rPr>
              <a:t>C.</a:t>
            </a:r>
            <a:r>
              <a:rPr lang="tr-TR" altLang="tr-TR" sz="2000" smtClean="0">
                <a:sym typeface="Symbol" panose="05050102010706020507" pitchFamily="18" charset="2"/>
              </a:rPr>
              <a:t> </a:t>
            </a:r>
            <a:r>
              <a:rPr lang="tr-TR" altLang="tr-TR" sz="2000" i="1" smtClean="0">
                <a:sym typeface="Symbol" panose="05050102010706020507" pitchFamily="18" charset="2"/>
              </a:rPr>
              <a:t>difficile</a:t>
            </a:r>
            <a:r>
              <a:rPr lang="tr-TR" altLang="tr-TR" sz="2000" smtClean="0">
                <a:sym typeface="Symbol" panose="05050102010706020507" pitchFamily="18" charset="2"/>
              </a:rPr>
              <a:t>’nin çoğalmasını sınırlar. Ancak atb kullanımında bu yerel flora uzaklaştırılmış olacağından </a:t>
            </a:r>
            <a:r>
              <a:rPr lang="tr-TR" altLang="tr-TR" sz="2000" i="1" smtClean="0">
                <a:sym typeface="Symbol" panose="05050102010706020507" pitchFamily="18" charset="2"/>
              </a:rPr>
              <a:t>C. difficile </a:t>
            </a:r>
            <a:r>
              <a:rPr lang="tr-TR" altLang="tr-TR" sz="2000" smtClean="0">
                <a:sym typeface="Symbol" panose="05050102010706020507" pitchFamily="18" charset="2"/>
              </a:rPr>
              <a:t>çoğalabilir ve diyare ve kolite tol açar</a:t>
            </a:r>
          </a:p>
          <a:p>
            <a:endParaRPr lang="tr-TR" altLang="tr-TR"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1 Başlık"/>
          <p:cNvSpPr>
            <a:spLocks noGrp="1"/>
          </p:cNvSpPr>
          <p:nvPr>
            <p:ph type="title"/>
          </p:nvPr>
        </p:nvSpPr>
        <p:spPr/>
        <p:txBody>
          <a:bodyPr/>
          <a:lstStyle/>
          <a:p>
            <a:r>
              <a:rPr lang="tr-TR" altLang="tr-TR" smtClean="0">
                <a:solidFill>
                  <a:srgbClr val="FF0000"/>
                </a:solidFill>
              </a:rPr>
              <a:t>Normal mikrobiyal flora</a:t>
            </a:r>
            <a:endParaRPr lang="tr-TR" altLang="tr-TR" smtClean="0"/>
          </a:p>
        </p:txBody>
      </p:sp>
      <p:sp>
        <p:nvSpPr>
          <p:cNvPr id="7171" name="2 İçerik Yer Tutucusu"/>
          <p:cNvSpPr>
            <a:spLocks noGrp="1"/>
          </p:cNvSpPr>
          <p:nvPr>
            <p:ph idx="1"/>
          </p:nvPr>
        </p:nvSpPr>
        <p:spPr/>
        <p:txBody>
          <a:bodyPr/>
          <a:lstStyle/>
          <a:p>
            <a:r>
              <a:rPr lang="tr-TR" altLang="tr-TR" sz="2000" smtClean="0"/>
              <a:t>Bir bireyin bir mo ile karşılaşması şu 3 sonuçtan birini doğurur</a:t>
            </a:r>
          </a:p>
          <a:p>
            <a:r>
              <a:rPr lang="tr-TR" altLang="tr-TR" sz="2000" smtClean="0"/>
              <a:t>Organizma kişide </a:t>
            </a:r>
          </a:p>
          <a:p>
            <a:pPr>
              <a:buFont typeface="Arial" panose="020B0604020202020204" pitchFamily="34" charset="0"/>
              <a:buNone/>
            </a:pPr>
            <a:r>
              <a:rPr lang="tr-TR" altLang="tr-TR" sz="2000" smtClean="0"/>
              <a:t>1. geçici olarak kolonize olabilir</a:t>
            </a:r>
          </a:p>
          <a:p>
            <a:pPr>
              <a:buFont typeface="Arial" panose="020B0604020202020204" pitchFamily="34" charset="0"/>
              <a:buNone/>
            </a:pPr>
            <a:r>
              <a:rPr lang="tr-TR" altLang="tr-TR" sz="2000" smtClean="0"/>
              <a:t>2. kalıcı olarak kolonize olabilir</a:t>
            </a:r>
          </a:p>
          <a:p>
            <a:pPr>
              <a:buFont typeface="Arial" panose="020B0604020202020204" pitchFamily="34" charset="0"/>
              <a:buNone/>
            </a:pPr>
            <a:r>
              <a:rPr lang="tr-TR" altLang="tr-TR" sz="2000" smtClean="0"/>
              <a:t>3. hastalığa neden olabilir</a:t>
            </a:r>
          </a:p>
          <a:p>
            <a:r>
              <a:rPr lang="tr-TR" altLang="tr-TR" sz="2000" smtClean="0"/>
              <a:t>Kolonizasyon ile hastalık arasındaki farkı anlamak önemlidir</a:t>
            </a:r>
          </a:p>
          <a:p>
            <a:r>
              <a:rPr lang="tr-TR" altLang="tr-TR" sz="2000" smtClean="0"/>
              <a:t>İnsanları kolonize eden organizmalar (geçici veya kalıcı) normal vücut fonksiyonları ile çatışmaz</a:t>
            </a:r>
          </a:p>
          <a:p>
            <a:r>
              <a:rPr lang="tr-TR" altLang="tr-TR" sz="2000" smtClean="0"/>
              <a:t>Buna karşılık mo ve konak arasındaki etkileşim konağın hasarı ile karakterli patolojik bir sürece neden olduğunda hastalık meydana gelir</a:t>
            </a:r>
            <a:endParaRPr lang="tr-TR" altLang="tr-TR" smtClean="0"/>
          </a:p>
          <a:p>
            <a:r>
              <a:rPr lang="tr-TR" altLang="tr-TR" sz="2000" smtClean="0"/>
              <a:t>Bu süreç mikrobiyal faktörlerin veya konağın mo ya karşı immün yanıtının bir sonucudur</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1 Başlık"/>
          <p:cNvSpPr>
            <a:spLocks noGrp="1"/>
          </p:cNvSpPr>
          <p:nvPr>
            <p:ph type="title"/>
          </p:nvPr>
        </p:nvSpPr>
        <p:spPr/>
        <p:txBody>
          <a:bodyPr/>
          <a:lstStyle/>
          <a:p>
            <a:r>
              <a:rPr lang="tr-TR" altLang="tr-TR" smtClean="0">
                <a:solidFill>
                  <a:srgbClr val="FF0000"/>
                </a:solidFill>
              </a:rPr>
              <a:t>Normal mikrobiyal flora</a:t>
            </a:r>
            <a:endParaRPr lang="tr-TR" altLang="tr-TR" smtClean="0"/>
          </a:p>
        </p:txBody>
      </p:sp>
      <p:sp>
        <p:nvSpPr>
          <p:cNvPr id="8195" name="2 İçerik Yer Tutucusu"/>
          <p:cNvSpPr>
            <a:spLocks noGrp="1"/>
          </p:cNvSpPr>
          <p:nvPr>
            <p:ph idx="1"/>
          </p:nvPr>
        </p:nvSpPr>
        <p:spPr/>
        <p:txBody>
          <a:bodyPr/>
          <a:lstStyle/>
          <a:p>
            <a:pPr>
              <a:buFont typeface="Arial" charset="0"/>
              <a:buChar char="•"/>
              <a:defRPr/>
            </a:pPr>
            <a:r>
              <a:rPr lang="tr-TR" sz="2400" dirty="0" smtClean="0"/>
              <a:t>Enfeksiyonların çok azı zorunlu patojenler tarafından meydana gelir. Örn:</a:t>
            </a:r>
          </a:p>
          <a:p>
            <a:pPr marL="987425" indent="88900">
              <a:buFont typeface="Arial" charset="0"/>
              <a:buNone/>
              <a:tabLst>
                <a:tab pos="1695450" algn="l"/>
              </a:tabLst>
              <a:defRPr/>
            </a:pPr>
            <a:r>
              <a:rPr lang="tr-TR" sz="2400" i="1" dirty="0" smtClean="0"/>
              <a:t>M. </a:t>
            </a:r>
            <a:r>
              <a:rPr lang="tr-TR" sz="2400" i="1" dirty="0" err="1" smtClean="0"/>
              <a:t>tuberculosis</a:t>
            </a:r>
            <a:endParaRPr lang="tr-TR" sz="2400" i="1" dirty="0" smtClean="0"/>
          </a:p>
          <a:p>
            <a:pPr marL="987425" indent="88900">
              <a:buFont typeface="Arial" charset="0"/>
              <a:buNone/>
              <a:tabLst>
                <a:tab pos="1695450" algn="l"/>
              </a:tabLst>
              <a:defRPr/>
            </a:pPr>
            <a:r>
              <a:rPr lang="tr-TR" sz="2400" i="1" dirty="0" smtClean="0"/>
              <a:t>N. </a:t>
            </a:r>
            <a:r>
              <a:rPr lang="tr-TR" sz="2400" i="1" dirty="0" err="1" smtClean="0"/>
              <a:t>gonorrhoeae</a:t>
            </a:r>
            <a:endParaRPr lang="tr-TR" sz="2400" i="1" dirty="0" smtClean="0"/>
          </a:p>
          <a:p>
            <a:pPr marL="987425" indent="88900">
              <a:buFont typeface="Arial" charset="0"/>
              <a:buNone/>
              <a:tabLst>
                <a:tab pos="1695450" algn="l"/>
              </a:tabLst>
              <a:defRPr/>
            </a:pPr>
            <a:r>
              <a:rPr lang="tr-TR" sz="2400" i="1" dirty="0" smtClean="0"/>
              <a:t>F. </a:t>
            </a:r>
            <a:r>
              <a:rPr lang="tr-TR" sz="2400" i="1" dirty="0" err="1" smtClean="0"/>
              <a:t>tularensis</a:t>
            </a:r>
            <a:endParaRPr lang="tr-TR" sz="2400" i="1" dirty="0" smtClean="0"/>
          </a:p>
          <a:p>
            <a:pPr marL="987425" indent="88900">
              <a:buFont typeface="Arial" charset="0"/>
              <a:buNone/>
              <a:tabLst>
                <a:tab pos="1695450" algn="l"/>
              </a:tabLst>
              <a:defRPr/>
            </a:pPr>
            <a:r>
              <a:rPr lang="tr-TR" sz="2400" i="1" dirty="0" err="1" smtClean="0"/>
              <a:t>Plasmodium</a:t>
            </a:r>
            <a:r>
              <a:rPr lang="tr-TR" sz="2400" i="1" dirty="0" smtClean="0"/>
              <a:t> </a:t>
            </a:r>
            <a:r>
              <a:rPr lang="tr-TR" sz="2400" dirty="0" err="1" smtClean="0"/>
              <a:t>spp</a:t>
            </a:r>
            <a:r>
              <a:rPr lang="tr-TR" sz="2400" dirty="0" smtClean="0"/>
              <a:t>.</a:t>
            </a:r>
          </a:p>
          <a:p>
            <a:pPr marL="987425" indent="88900">
              <a:buFont typeface="Arial" charset="0"/>
              <a:buNone/>
              <a:tabLst>
                <a:tab pos="1695450" algn="l"/>
              </a:tabLst>
              <a:defRPr/>
            </a:pPr>
            <a:r>
              <a:rPr lang="tr-TR" sz="2400" dirty="0" err="1" smtClean="0"/>
              <a:t>Rabies</a:t>
            </a:r>
            <a:r>
              <a:rPr lang="tr-TR" sz="2400" dirty="0" smtClean="0"/>
              <a:t> </a:t>
            </a:r>
            <a:r>
              <a:rPr lang="tr-TR" sz="2400" dirty="0" err="1" smtClean="0"/>
              <a:t>virus</a:t>
            </a:r>
            <a:endParaRPr lang="tr-TR" sz="2400"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1 Başlık"/>
          <p:cNvSpPr>
            <a:spLocks noGrp="1"/>
          </p:cNvSpPr>
          <p:nvPr>
            <p:ph type="title"/>
          </p:nvPr>
        </p:nvSpPr>
        <p:spPr/>
        <p:txBody>
          <a:bodyPr/>
          <a:lstStyle/>
          <a:p>
            <a:r>
              <a:rPr lang="tr-TR" altLang="tr-TR" smtClean="0">
                <a:solidFill>
                  <a:srgbClr val="FF0000"/>
                </a:solidFill>
              </a:rPr>
              <a:t>Normal mikrobiyal flora</a:t>
            </a:r>
            <a:endParaRPr lang="tr-TR" altLang="tr-TR" smtClean="0"/>
          </a:p>
        </p:txBody>
      </p:sp>
      <p:sp>
        <p:nvSpPr>
          <p:cNvPr id="9219" name="2 İçerik Yer Tutucusu"/>
          <p:cNvSpPr>
            <a:spLocks noGrp="1"/>
          </p:cNvSpPr>
          <p:nvPr>
            <p:ph idx="1"/>
          </p:nvPr>
        </p:nvSpPr>
        <p:spPr/>
        <p:txBody>
          <a:bodyPr/>
          <a:lstStyle/>
          <a:p>
            <a:r>
              <a:rPr lang="tr-TR" altLang="tr-TR" sz="2400" smtClean="0"/>
              <a:t>İnsanlardaki enfeksiyonların çoğu tipik olarak hastaların normal mikrobiyal florasının üyesi olan mo lar (fırsatçı patojenler) (</a:t>
            </a:r>
            <a:r>
              <a:rPr lang="tr-TR" altLang="tr-TR" sz="2400" i="1" smtClean="0"/>
              <a:t>S. aureus, E. coli, Candida albicans</a:t>
            </a:r>
            <a:r>
              <a:rPr lang="tr-TR" altLang="tr-TR" sz="2400" smtClean="0"/>
              <a:t>) tarafından meydana getirilir </a:t>
            </a:r>
            <a:r>
              <a:rPr lang="tr-TR" altLang="tr-TR" sz="2400" smtClean="0">
                <a:sym typeface="Symbol" panose="05050102010706020507" pitchFamily="18" charset="2"/>
              </a:rPr>
              <a:t> bu organizmalar normal olarak bulundukları yerde hastalığa yol açmazlar, ancak kan, dokular gibi korunmamış bölgelere girecek olurlarsa hastalık oluştururlar</a:t>
            </a:r>
          </a:p>
          <a:p>
            <a:r>
              <a:rPr lang="tr-TR" altLang="tr-TR" sz="2400" smtClean="0">
                <a:sym typeface="Symbol" panose="05050102010706020507" pitchFamily="18" charset="2"/>
              </a:rPr>
              <a:t>Eğer bir hastanın immun sistemi hasarlı ise bu hasta fırsatçı patojenlerin neden olduğu hastalıklara daha duyarlıdır</a:t>
            </a:r>
            <a:endParaRPr lang="tr-TR" altLang="tr-TR" sz="2400" smtClean="0"/>
          </a:p>
          <a:p>
            <a:endParaRPr lang="tr-TR" altLang="tr-TR" sz="240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1 Başlık"/>
          <p:cNvSpPr>
            <a:spLocks noGrp="1"/>
          </p:cNvSpPr>
          <p:nvPr>
            <p:ph type="title"/>
          </p:nvPr>
        </p:nvSpPr>
        <p:spPr/>
        <p:txBody>
          <a:bodyPr/>
          <a:lstStyle/>
          <a:p>
            <a:r>
              <a:rPr lang="tr-TR" altLang="tr-TR" smtClean="0">
                <a:solidFill>
                  <a:srgbClr val="FF0000"/>
                </a:solidFill>
              </a:rPr>
              <a:t>Normal mikrobiyal flora</a:t>
            </a:r>
            <a:endParaRPr lang="tr-TR" altLang="tr-TR" smtClean="0"/>
          </a:p>
        </p:txBody>
      </p:sp>
      <p:sp>
        <p:nvSpPr>
          <p:cNvPr id="10243" name="2 İçerik Yer Tutucusu"/>
          <p:cNvSpPr>
            <a:spLocks noGrp="1"/>
          </p:cNvSpPr>
          <p:nvPr>
            <p:ph idx="1"/>
          </p:nvPr>
        </p:nvSpPr>
        <p:spPr/>
        <p:txBody>
          <a:bodyPr/>
          <a:lstStyle/>
          <a:p>
            <a:r>
              <a:rPr lang="tr-TR" altLang="tr-TR" sz="2000" smtClean="0"/>
              <a:t>İnsan vücudunu kolonize eden mikrobiyal topluluk çok ve çeşitlidir</a:t>
            </a:r>
          </a:p>
          <a:p>
            <a:r>
              <a:rPr lang="tr-TR" altLang="tr-TR" sz="2000" smtClean="0"/>
              <a:t>Bu topluluğun oluşumuna dair bilgi birikimimiz kültür tekniklerine dayanmaktadır</a:t>
            </a:r>
          </a:p>
          <a:p>
            <a:r>
              <a:rPr lang="tr-TR" altLang="tr-TR" sz="2000" smtClean="0"/>
              <a:t>Bununla birlikte mo ların ancak küçük bir kısmının kültüre edilebildiği tahmin edilmektedir</a:t>
            </a:r>
          </a:p>
          <a:p>
            <a:r>
              <a:rPr lang="tr-TR" altLang="tr-TR" sz="2000" smtClean="0"/>
              <a:t>Bu nedenle</a:t>
            </a:r>
          </a:p>
          <a:p>
            <a:r>
              <a:rPr lang="tr-TR" altLang="tr-TR" sz="2000" smtClean="0"/>
              <a:t>2008 yılında mikrobiyal topluluğu daha iyi anlamak için tüm insan mikrobiyal bileşimini ve onun insan sağlığı ve hastalanmasındaki rolünü ortaya çıkarmayı hedefleyen büyük bir proje başlatıldı (Human Microbiome Project, HMP, http://nihroadmap.nih.gov/hmp/)</a:t>
            </a:r>
          </a:p>
          <a:p>
            <a:endParaRPr lang="tr-TR" altLang="tr-TR" sz="2000" smtClean="0"/>
          </a:p>
          <a:p>
            <a:pPr>
              <a:buFont typeface="Arial" panose="020B0604020202020204" pitchFamily="34" charset="0"/>
              <a:buNone/>
            </a:pPr>
            <a:r>
              <a:rPr lang="tr-TR" altLang="tr-TR" sz="2000" smtClean="0"/>
              <a:t>	İnsan vücudunun bütün deri ve mukozal yüzeyleri genomik tekniklerle sistematik olarak analiz edildi</a:t>
            </a:r>
          </a:p>
          <a:p>
            <a:pPr>
              <a:buFont typeface="Arial" panose="020B0604020202020204" pitchFamily="34" charset="0"/>
              <a:buNone/>
            </a:pPr>
            <a:endParaRPr lang="tr-TR" altLang="tr-TR" sz="2400" smtClean="0"/>
          </a:p>
          <a:p>
            <a:endParaRPr lang="tr-TR" altLang="tr-TR" smtClean="0"/>
          </a:p>
        </p:txBody>
      </p:sp>
      <p:sp>
        <p:nvSpPr>
          <p:cNvPr id="4" name="3 Aşağı Ok"/>
          <p:cNvSpPr/>
          <p:nvPr/>
        </p:nvSpPr>
        <p:spPr>
          <a:xfrm>
            <a:off x="3924300" y="4941888"/>
            <a:ext cx="269875" cy="47466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tr-T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8106</TotalTime>
  <Words>2443</Words>
  <Application>Microsoft Office PowerPoint</Application>
  <PresentationFormat>Ekran Gösterisi (4:3)</PresentationFormat>
  <Paragraphs>400</Paragraphs>
  <Slides>49</Slides>
  <Notes>0</Notes>
  <HiddenSlides>0</HiddenSlides>
  <MMClips>0</MMClips>
  <ScaleCrop>false</ScaleCrop>
  <HeadingPairs>
    <vt:vector size="4" baseType="variant">
      <vt:variant>
        <vt:lpstr>Tema</vt:lpstr>
      </vt:variant>
      <vt:variant>
        <vt:i4>1</vt:i4>
      </vt:variant>
      <vt:variant>
        <vt:lpstr>Slayt Başlıkları</vt:lpstr>
      </vt:variant>
      <vt:variant>
        <vt:i4>49</vt:i4>
      </vt:variant>
    </vt:vector>
  </HeadingPairs>
  <TitlesOfParts>
    <vt:vector size="50" baseType="lpstr">
      <vt:lpstr>Ofis Teması</vt:lpstr>
      <vt:lpstr>İnsan vücudunun normal mikrobiyal florası</vt:lpstr>
      <vt:lpstr>Normal mikrobiyal flora</vt:lpstr>
      <vt:lpstr>Normal mikrobiyal flora</vt:lpstr>
      <vt:lpstr>Normal mikrobiyal flora</vt:lpstr>
      <vt:lpstr>Normal mikrobiyal flora</vt:lpstr>
      <vt:lpstr>Normal mikrobiyal flora</vt:lpstr>
      <vt:lpstr>Normal mikrobiyal flora</vt:lpstr>
      <vt:lpstr>Normal mikrobiyal flora</vt:lpstr>
      <vt:lpstr>Normal mikrobiyal flora</vt:lpstr>
      <vt:lpstr>Normal mikrobiyal flora </vt:lpstr>
      <vt:lpstr>Normal mikrobiyal flora</vt:lpstr>
      <vt:lpstr>Kalıcı floranın rolü</vt:lpstr>
      <vt:lpstr>Kalıcı floranın rolü</vt:lpstr>
      <vt:lpstr>Kalıcı floranın rolü</vt:lpstr>
      <vt:lpstr>Kalıcı floranın rolü</vt:lpstr>
      <vt:lpstr>Kalıcı floranın rolü</vt:lpstr>
      <vt:lpstr>Kalıcı floranın rolü</vt:lpstr>
      <vt:lpstr>Kalıcı floranın rolü</vt:lpstr>
      <vt:lpstr>1.Deri normal florası</vt:lpstr>
      <vt:lpstr>1.Deri normal florası Derinin kalıcı florası</vt:lpstr>
      <vt:lpstr>1.Deri normal florası</vt:lpstr>
      <vt:lpstr>2.Üst solunum yolu normal florası</vt:lpstr>
      <vt:lpstr>2.Üst solunum yolu normal florası</vt:lpstr>
      <vt:lpstr>2.Üst solunum yolu normal florası</vt:lpstr>
      <vt:lpstr>3.Alt solunum yolu normal florası</vt:lpstr>
      <vt:lpstr>4.Diş çürüklerinde normal ağız florasının rolü</vt:lpstr>
      <vt:lpstr>4.Diş çürüklerinde normal ağız florasının rolü Çürük oluşumu</vt:lpstr>
      <vt:lpstr>4.Diş çürüklerinde normal ağız florasının rolü Çürük oluşumu</vt:lpstr>
      <vt:lpstr>4.Diş çürüklerinde normal ağız florasının rolü</vt:lpstr>
      <vt:lpstr>5.Gastrointestinal sistem normal florası</vt:lpstr>
      <vt:lpstr>5.Gastrointestinal sistem normal florası</vt:lpstr>
      <vt:lpstr>5.Gastrointestinal sistem normal florası</vt:lpstr>
      <vt:lpstr>5.Gastrointestinal sistem normal florası</vt:lpstr>
      <vt:lpstr>5.Gastrointestinal sistem normal florası</vt:lpstr>
      <vt:lpstr>5.Gastrointestinal sistem normal florası</vt:lpstr>
      <vt:lpstr>5.Gastrointestinal sistem normal florası</vt:lpstr>
      <vt:lpstr>5.Gastrointestinal sistem normal florası</vt:lpstr>
      <vt:lpstr>5.Gastrointestinal sistem normal florası</vt:lpstr>
      <vt:lpstr>5.Gastrointestinal sistem normal florası</vt:lpstr>
      <vt:lpstr>5.Gastrointestinal sistem normal florası</vt:lpstr>
      <vt:lpstr>6.Genitoüriner sistem normal florası</vt:lpstr>
      <vt:lpstr>6.Genitoüriner sistem normal florası Üretra normal florası</vt:lpstr>
      <vt:lpstr>6.Genitoüriner sistem normal florası  Vagina normal florası</vt:lpstr>
      <vt:lpstr>6.Genitoüriner sistem normal florası  Vagina normal florası</vt:lpstr>
      <vt:lpstr>6.Genitoüriner sistem normal florası  Vagina normal florası</vt:lpstr>
      <vt:lpstr>7.Konjunktiva normal florası</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İnsan vücudunun normal mikrobiyal florası</dc:title>
  <dc:creator>ebru-kağan-kemal</dc:creator>
  <cp:lastModifiedBy>user</cp:lastModifiedBy>
  <cp:revision>215</cp:revision>
  <dcterms:created xsi:type="dcterms:W3CDTF">2011-03-09T02:31:36Z</dcterms:created>
  <dcterms:modified xsi:type="dcterms:W3CDTF">2018-08-28T15:58:16Z</dcterms:modified>
</cp:coreProperties>
</file>