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CDD107-3A9B-4AC9-B468-E25A4A7A9B0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A2073D4-3640-4A45-B447-130B770100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94468B8-E104-4FFA-8B7F-77C784A8076D}"/>
              </a:ext>
            </a:extLst>
          </p:cNvPr>
          <p:cNvSpPr>
            <a:spLocks noGrp="1"/>
          </p:cNvSpPr>
          <p:nvPr>
            <p:ph type="dt" sz="half" idx="10"/>
          </p:nvPr>
        </p:nvSpPr>
        <p:spPr/>
        <p:txBody>
          <a:bodyPr/>
          <a:lstStyle/>
          <a:p>
            <a:fld id="{F6D3210C-2075-4FF2-81CB-B94B1FB8CAD3}" type="datetimeFigureOut">
              <a:rPr lang="tr-TR" smtClean="0"/>
              <a:t>12.10.2019</a:t>
            </a:fld>
            <a:endParaRPr lang="tr-TR"/>
          </a:p>
        </p:txBody>
      </p:sp>
      <p:sp>
        <p:nvSpPr>
          <p:cNvPr id="5" name="Alt Bilgi Yer Tutucusu 4">
            <a:extLst>
              <a:ext uri="{FF2B5EF4-FFF2-40B4-BE49-F238E27FC236}">
                <a16:creationId xmlns:a16="http://schemas.microsoft.com/office/drawing/2014/main" id="{555CC08A-3C85-4005-9471-93597DEA75E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5F9329-AC8E-44CF-8158-0410BCD226EE}"/>
              </a:ext>
            </a:extLst>
          </p:cNvPr>
          <p:cNvSpPr>
            <a:spLocks noGrp="1"/>
          </p:cNvSpPr>
          <p:nvPr>
            <p:ph type="sldNum" sz="quarter" idx="12"/>
          </p:nvPr>
        </p:nvSpPr>
        <p:spPr/>
        <p:txBody>
          <a:bodyPr/>
          <a:lstStyle/>
          <a:p>
            <a:fld id="{CE300E55-B770-48AA-AFE9-5F43F457C934}" type="slidenum">
              <a:rPr lang="tr-TR" smtClean="0"/>
              <a:t>‹#›</a:t>
            </a:fld>
            <a:endParaRPr lang="tr-TR"/>
          </a:p>
        </p:txBody>
      </p:sp>
    </p:spTree>
    <p:extLst>
      <p:ext uri="{BB962C8B-B14F-4D97-AF65-F5344CB8AC3E}">
        <p14:creationId xmlns:p14="http://schemas.microsoft.com/office/powerpoint/2010/main" val="848216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093BC8-0F9A-4112-AD9B-9D5E27EF6FB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34B71A6-4D77-4D95-9E6E-A586742F325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FA290F2-9246-486F-8904-29D72C58ED16}"/>
              </a:ext>
            </a:extLst>
          </p:cNvPr>
          <p:cNvSpPr>
            <a:spLocks noGrp="1"/>
          </p:cNvSpPr>
          <p:nvPr>
            <p:ph type="dt" sz="half" idx="10"/>
          </p:nvPr>
        </p:nvSpPr>
        <p:spPr/>
        <p:txBody>
          <a:bodyPr/>
          <a:lstStyle/>
          <a:p>
            <a:fld id="{F6D3210C-2075-4FF2-81CB-B94B1FB8CAD3}" type="datetimeFigureOut">
              <a:rPr lang="tr-TR" smtClean="0"/>
              <a:t>12.10.2019</a:t>
            </a:fld>
            <a:endParaRPr lang="tr-TR"/>
          </a:p>
        </p:txBody>
      </p:sp>
      <p:sp>
        <p:nvSpPr>
          <p:cNvPr id="5" name="Alt Bilgi Yer Tutucusu 4">
            <a:extLst>
              <a:ext uri="{FF2B5EF4-FFF2-40B4-BE49-F238E27FC236}">
                <a16:creationId xmlns:a16="http://schemas.microsoft.com/office/drawing/2014/main" id="{058E193A-E64C-47CF-B159-B673BE17D8B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6DFC21A-0446-44CA-981F-1243EE890C1A}"/>
              </a:ext>
            </a:extLst>
          </p:cNvPr>
          <p:cNvSpPr>
            <a:spLocks noGrp="1"/>
          </p:cNvSpPr>
          <p:nvPr>
            <p:ph type="sldNum" sz="quarter" idx="12"/>
          </p:nvPr>
        </p:nvSpPr>
        <p:spPr/>
        <p:txBody>
          <a:bodyPr/>
          <a:lstStyle/>
          <a:p>
            <a:fld id="{CE300E55-B770-48AA-AFE9-5F43F457C934}" type="slidenum">
              <a:rPr lang="tr-TR" smtClean="0"/>
              <a:t>‹#›</a:t>
            </a:fld>
            <a:endParaRPr lang="tr-TR"/>
          </a:p>
        </p:txBody>
      </p:sp>
    </p:spTree>
    <p:extLst>
      <p:ext uri="{BB962C8B-B14F-4D97-AF65-F5344CB8AC3E}">
        <p14:creationId xmlns:p14="http://schemas.microsoft.com/office/powerpoint/2010/main" val="3066256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515F3CB-65D6-48CB-A862-66CB24DF964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03220C4-651A-4676-87B9-277C732ED3F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5D7FE06-18A8-4F75-B8AC-EC9D402CD6DC}"/>
              </a:ext>
            </a:extLst>
          </p:cNvPr>
          <p:cNvSpPr>
            <a:spLocks noGrp="1"/>
          </p:cNvSpPr>
          <p:nvPr>
            <p:ph type="dt" sz="half" idx="10"/>
          </p:nvPr>
        </p:nvSpPr>
        <p:spPr/>
        <p:txBody>
          <a:bodyPr/>
          <a:lstStyle/>
          <a:p>
            <a:fld id="{F6D3210C-2075-4FF2-81CB-B94B1FB8CAD3}" type="datetimeFigureOut">
              <a:rPr lang="tr-TR" smtClean="0"/>
              <a:t>12.10.2019</a:t>
            </a:fld>
            <a:endParaRPr lang="tr-TR"/>
          </a:p>
        </p:txBody>
      </p:sp>
      <p:sp>
        <p:nvSpPr>
          <p:cNvPr id="5" name="Alt Bilgi Yer Tutucusu 4">
            <a:extLst>
              <a:ext uri="{FF2B5EF4-FFF2-40B4-BE49-F238E27FC236}">
                <a16:creationId xmlns:a16="http://schemas.microsoft.com/office/drawing/2014/main" id="{42005107-9040-4B65-9CBA-25124071D46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7EDC65A-DF22-4E2E-B5F4-A59B35084145}"/>
              </a:ext>
            </a:extLst>
          </p:cNvPr>
          <p:cNvSpPr>
            <a:spLocks noGrp="1"/>
          </p:cNvSpPr>
          <p:nvPr>
            <p:ph type="sldNum" sz="quarter" idx="12"/>
          </p:nvPr>
        </p:nvSpPr>
        <p:spPr/>
        <p:txBody>
          <a:bodyPr/>
          <a:lstStyle/>
          <a:p>
            <a:fld id="{CE300E55-B770-48AA-AFE9-5F43F457C934}" type="slidenum">
              <a:rPr lang="tr-TR" smtClean="0"/>
              <a:t>‹#›</a:t>
            </a:fld>
            <a:endParaRPr lang="tr-TR"/>
          </a:p>
        </p:txBody>
      </p:sp>
    </p:spTree>
    <p:extLst>
      <p:ext uri="{BB962C8B-B14F-4D97-AF65-F5344CB8AC3E}">
        <p14:creationId xmlns:p14="http://schemas.microsoft.com/office/powerpoint/2010/main" val="3879684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FFFBD7-A1D0-4702-9DF2-5852209A1F9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E511CCB-7C78-4820-AF99-B9698FB9568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5871AC1-942A-4C9B-9AC7-D725E3165CA4}"/>
              </a:ext>
            </a:extLst>
          </p:cNvPr>
          <p:cNvSpPr>
            <a:spLocks noGrp="1"/>
          </p:cNvSpPr>
          <p:nvPr>
            <p:ph type="dt" sz="half" idx="10"/>
          </p:nvPr>
        </p:nvSpPr>
        <p:spPr/>
        <p:txBody>
          <a:bodyPr/>
          <a:lstStyle/>
          <a:p>
            <a:fld id="{F6D3210C-2075-4FF2-81CB-B94B1FB8CAD3}" type="datetimeFigureOut">
              <a:rPr lang="tr-TR" smtClean="0"/>
              <a:t>12.10.2019</a:t>
            </a:fld>
            <a:endParaRPr lang="tr-TR"/>
          </a:p>
        </p:txBody>
      </p:sp>
      <p:sp>
        <p:nvSpPr>
          <p:cNvPr id="5" name="Alt Bilgi Yer Tutucusu 4">
            <a:extLst>
              <a:ext uri="{FF2B5EF4-FFF2-40B4-BE49-F238E27FC236}">
                <a16:creationId xmlns:a16="http://schemas.microsoft.com/office/drawing/2014/main" id="{C096C20F-69CF-45C8-9AC0-F666591E457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F4A6FAE-2705-45F7-A8FE-A80876087143}"/>
              </a:ext>
            </a:extLst>
          </p:cNvPr>
          <p:cNvSpPr>
            <a:spLocks noGrp="1"/>
          </p:cNvSpPr>
          <p:nvPr>
            <p:ph type="sldNum" sz="quarter" idx="12"/>
          </p:nvPr>
        </p:nvSpPr>
        <p:spPr/>
        <p:txBody>
          <a:bodyPr/>
          <a:lstStyle/>
          <a:p>
            <a:fld id="{CE300E55-B770-48AA-AFE9-5F43F457C934}" type="slidenum">
              <a:rPr lang="tr-TR" smtClean="0"/>
              <a:t>‹#›</a:t>
            </a:fld>
            <a:endParaRPr lang="tr-TR"/>
          </a:p>
        </p:txBody>
      </p:sp>
    </p:spTree>
    <p:extLst>
      <p:ext uri="{BB962C8B-B14F-4D97-AF65-F5344CB8AC3E}">
        <p14:creationId xmlns:p14="http://schemas.microsoft.com/office/powerpoint/2010/main" val="4101528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28A6C4-3732-4F58-A49F-45B9524EBBF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6E89303-B7F2-44AE-B10F-129B9C2B76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515593FD-D325-472F-B4E4-8960A28C1E7A}"/>
              </a:ext>
            </a:extLst>
          </p:cNvPr>
          <p:cNvSpPr>
            <a:spLocks noGrp="1"/>
          </p:cNvSpPr>
          <p:nvPr>
            <p:ph type="dt" sz="half" idx="10"/>
          </p:nvPr>
        </p:nvSpPr>
        <p:spPr/>
        <p:txBody>
          <a:bodyPr/>
          <a:lstStyle/>
          <a:p>
            <a:fld id="{F6D3210C-2075-4FF2-81CB-B94B1FB8CAD3}" type="datetimeFigureOut">
              <a:rPr lang="tr-TR" smtClean="0"/>
              <a:t>12.10.2019</a:t>
            </a:fld>
            <a:endParaRPr lang="tr-TR"/>
          </a:p>
        </p:txBody>
      </p:sp>
      <p:sp>
        <p:nvSpPr>
          <p:cNvPr id="5" name="Alt Bilgi Yer Tutucusu 4">
            <a:extLst>
              <a:ext uri="{FF2B5EF4-FFF2-40B4-BE49-F238E27FC236}">
                <a16:creationId xmlns:a16="http://schemas.microsoft.com/office/drawing/2014/main" id="{A1B8A5BF-F34A-4155-9A26-53120EF1EA1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B7E078-6E18-47A2-99F3-835565DE0C78}"/>
              </a:ext>
            </a:extLst>
          </p:cNvPr>
          <p:cNvSpPr>
            <a:spLocks noGrp="1"/>
          </p:cNvSpPr>
          <p:nvPr>
            <p:ph type="sldNum" sz="quarter" idx="12"/>
          </p:nvPr>
        </p:nvSpPr>
        <p:spPr/>
        <p:txBody>
          <a:bodyPr/>
          <a:lstStyle/>
          <a:p>
            <a:fld id="{CE300E55-B770-48AA-AFE9-5F43F457C934}" type="slidenum">
              <a:rPr lang="tr-TR" smtClean="0"/>
              <a:t>‹#›</a:t>
            </a:fld>
            <a:endParaRPr lang="tr-TR"/>
          </a:p>
        </p:txBody>
      </p:sp>
    </p:spTree>
    <p:extLst>
      <p:ext uri="{BB962C8B-B14F-4D97-AF65-F5344CB8AC3E}">
        <p14:creationId xmlns:p14="http://schemas.microsoft.com/office/powerpoint/2010/main" val="4235582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A1883C-179E-4ADB-B833-B4CF89CAC6B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3B846CA-2357-40C9-B1D5-5B1F8076D3F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72AACC4-EE9D-4CD5-803C-A35716979B2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9645371-D73C-4C07-A54D-10F119035FAA}"/>
              </a:ext>
            </a:extLst>
          </p:cNvPr>
          <p:cNvSpPr>
            <a:spLocks noGrp="1"/>
          </p:cNvSpPr>
          <p:nvPr>
            <p:ph type="dt" sz="half" idx="10"/>
          </p:nvPr>
        </p:nvSpPr>
        <p:spPr/>
        <p:txBody>
          <a:bodyPr/>
          <a:lstStyle/>
          <a:p>
            <a:fld id="{F6D3210C-2075-4FF2-81CB-B94B1FB8CAD3}" type="datetimeFigureOut">
              <a:rPr lang="tr-TR" smtClean="0"/>
              <a:t>12.10.2019</a:t>
            </a:fld>
            <a:endParaRPr lang="tr-TR"/>
          </a:p>
        </p:txBody>
      </p:sp>
      <p:sp>
        <p:nvSpPr>
          <p:cNvPr id="6" name="Alt Bilgi Yer Tutucusu 5">
            <a:extLst>
              <a:ext uri="{FF2B5EF4-FFF2-40B4-BE49-F238E27FC236}">
                <a16:creationId xmlns:a16="http://schemas.microsoft.com/office/drawing/2014/main" id="{964589EC-578F-4D45-A29A-A29DC71097D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04450BE-B41E-49C2-A0E0-A8CA546FD430}"/>
              </a:ext>
            </a:extLst>
          </p:cNvPr>
          <p:cNvSpPr>
            <a:spLocks noGrp="1"/>
          </p:cNvSpPr>
          <p:nvPr>
            <p:ph type="sldNum" sz="quarter" idx="12"/>
          </p:nvPr>
        </p:nvSpPr>
        <p:spPr/>
        <p:txBody>
          <a:bodyPr/>
          <a:lstStyle/>
          <a:p>
            <a:fld id="{CE300E55-B770-48AA-AFE9-5F43F457C934}" type="slidenum">
              <a:rPr lang="tr-TR" smtClean="0"/>
              <a:t>‹#›</a:t>
            </a:fld>
            <a:endParaRPr lang="tr-TR"/>
          </a:p>
        </p:txBody>
      </p:sp>
    </p:spTree>
    <p:extLst>
      <p:ext uri="{BB962C8B-B14F-4D97-AF65-F5344CB8AC3E}">
        <p14:creationId xmlns:p14="http://schemas.microsoft.com/office/powerpoint/2010/main" val="58511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C3240B-8699-4E82-AA4F-FE5422E8451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F0AE355-A68E-48ED-ADCF-4D86276FE8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13D2F3F-1205-406D-A543-8A3C675CCD3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6660FA8-FD81-4B43-A5C2-94D75A34DC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4F001A3-EF01-48A4-94CC-A961F613E8B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25DDF25-0BF9-4CCF-9E15-C35E66D69AA5}"/>
              </a:ext>
            </a:extLst>
          </p:cNvPr>
          <p:cNvSpPr>
            <a:spLocks noGrp="1"/>
          </p:cNvSpPr>
          <p:nvPr>
            <p:ph type="dt" sz="half" idx="10"/>
          </p:nvPr>
        </p:nvSpPr>
        <p:spPr/>
        <p:txBody>
          <a:bodyPr/>
          <a:lstStyle/>
          <a:p>
            <a:fld id="{F6D3210C-2075-4FF2-81CB-B94B1FB8CAD3}" type="datetimeFigureOut">
              <a:rPr lang="tr-TR" smtClean="0"/>
              <a:t>12.10.2019</a:t>
            </a:fld>
            <a:endParaRPr lang="tr-TR"/>
          </a:p>
        </p:txBody>
      </p:sp>
      <p:sp>
        <p:nvSpPr>
          <p:cNvPr id="8" name="Alt Bilgi Yer Tutucusu 7">
            <a:extLst>
              <a:ext uri="{FF2B5EF4-FFF2-40B4-BE49-F238E27FC236}">
                <a16:creationId xmlns:a16="http://schemas.microsoft.com/office/drawing/2014/main" id="{3E781034-677C-4119-96CC-2FC874587C7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791247F-1054-4DA0-A0FE-5C48AAEBD94B}"/>
              </a:ext>
            </a:extLst>
          </p:cNvPr>
          <p:cNvSpPr>
            <a:spLocks noGrp="1"/>
          </p:cNvSpPr>
          <p:nvPr>
            <p:ph type="sldNum" sz="quarter" idx="12"/>
          </p:nvPr>
        </p:nvSpPr>
        <p:spPr/>
        <p:txBody>
          <a:bodyPr/>
          <a:lstStyle/>
          <a:p>
            <a:fld id="{CE300E55-B770-48AA-AFE9-5F43F457C934}" type="slidenum">
              <a:rPr lang="tr-TR" smtClean="0"/>
              <a:t>‹#›</a:t>
            </a:fld>
            <a:endParaRPr lang="tr-TR"/>
          </a:p>
        </p:txBody>
      </p:sp>
    </p:spTree>
    <p:extLst>
      <p:ext uri="{BB962C8B-B14F-4D97-AF65-F5344CB8AC3E}">
        <p14:creationId xmlns:p14="http://schemas.microsoft.com/office/powerpoint/2010/main" val="3486508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DA2A24-1B79-4A4D-AC16-05AA128CAC2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311D232-23DF-4F76-8E34-B7AED98F1596}"/>
              </a:ext>
            </a:extLst>
          </p:cNvPr>
          <p:cNvSpPr>
            <a:spLocks noGrp="1"/>
          </p:cNvSpPr>
          <p:nvPr>
            <p:ph type="dt" sz="half" idx="10"/>
          </p:nvPr>
        </p:nvSpPr>
        <p:spPr/>
        <p:txBody>
          <a:bodyPr/>
          <a:lstStyle/>
          <a:p>
            <a:fld id="{F6D3210C-2075-4FF2-81CB-B94B1FB8CAD3}" type="datetimeFigureOut">
              <a:rPr lang="tr-TR" smtClean="0"/>
              <a:t>12.10.2019</a:t>
            </a:fld>
            <a:endParaRPr lang="tr-TR"/>
          </a:p>
        </p:txBody>
      </p:sp>
      <p:sp>
        <p:nvSpPr>
          <p:cNvPr id="4" name="Alt Bilgi Yer Tutucusu 3">
            <a:extLst>
              <a:ext uri="{FF2B5EF4-FFF2-40B4-BE49-F238E27FC236}">
                <a16:creationId xmlns:a16="http://schemas.microsoft.com/office/drawing/2014/main" id="{15EB7315-38E5-4E66-80C9-6C58C0907F0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EB7D168-7AAB-4BF9-8D6B-4C2941C24CC6}"/>
              </a:ext>
            </a:extLst>
          </p:cNvPr>
          <p:cNvSpPr>
            <a:spLocks noGrp="1"/>
          </p:cNvSpPr>
          <p:nvPr>
            <p:ph type="sldNum" sz="quarter" idx="12"/>
          </p:nvPr>
        </p:nvSpPr>
        <p:spPr/>
        <p:txBody>
          <a:bodyPr/>
          <a:lstStyle/>
          <a:p>
            <a:fld id="{CE300E55-B770-48AA-AFE9-5F43F457C934}" type="slidenum">
              <a:rPr lang="tr-TR" smtClean="0"/>
              <a:t>‹#›</a:t>
            </a:fld>
            <a:endParaRPr lang="tr-TR"/>
          </a:p>
        </p:txBody>
      </p:sp>
    </p:spTree>
    <p:extLst>
      <p:ext uri="{BB962C8B-B14F-4D97-AF65-F5344CB8AC3E}">
        <p14:creationId xmlns:p14="http://schemas.microsoft.com/office/powerpoint/2010/main" val="2471240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325F94B-4263-4866-AAC6-52A1E5A1FFD5}"/>
              </a:ext>
            </a:extLst>
          </p:cNvPr>
          <p:cNvSpPr>
            <a:spLocks noGrp="1"/>
          </p:cNvSpPr>
          <p:nvPr>
            <p:ph type="dt" sz="half" idx="10"/>
          </p:nvPr>
        </p:nvSpPr>
        <p:spPr/>
        <p:txBody>
          <a:bodyPr/>
          <a:lstStyle/>
          <a:p>
            <a:fld id="{F6D3210C-2075-4FF2-81CB-B94B1FB8CAD3}" type="datetimeFigureOut">
              <a:rPr lang="tr-TR" smtClean="0"/>
              <a:t>12.10.2019</a:t>
            </a:fld>
            <a:endParaRPr lang="tr-TR"/>
          </a:p>
        </p:txBody>
      </p:sp>
      <p:sp>
        <p:nvSpPr>
          <p:cNvPr id="3" name="Alt Bilgi Yer Tutucusu 2">
            <a:extLst>
              <a:ext uri="{FF2B5EF4-FFF2-40B4-BE49-F238E27FC236}">
                <a16:creationId xmlns:a16="http://schemas.microsoft.com/office/drawing/2014/main" id="{BFAFBDF1-F39B-48D5-AE26-81C979EE2AA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F4FC11F-6665-4028-9ABF-2E108A056A4D}"/>
              </a:ext>
            </a:extLst>
          </p:cNvPr>
          <p:cNvSpPr>
            <a:spLocks noGrp="1"/>
          </p:cNvSpPr>
          <p:nvPr>
            <p:ph type="sldNum" sz="quarter" idx="12"/>
          </p:nvPr>
        </p:nvSpPr>
        <p:spPr/>
        <p:txBody>
          <a:bodyPr/>
          <a:lstStyle/>
          <a:p>
            <a:fld id="{CE300E55-B770-48AA-AFE9-5F43F457C934}" type="slidenum">
              <a:rPr lang="tr-TR" smtClean="0"/>
              <a:t>‹#›</a:t>
            </a:fld>
            <a:endParaRPr lang="tr-TR"/>
          </a:p>
        </p:txBody>
      </p:sp>
    </p:spTree>
    <p:extLst>
      <p:ext uri="{BB962C8B-B14F-4D97-AF65-F5344CB8AC3E}">
        <p14:creationId xmlns:p14="http://schemas.microsoft.com/office/powerpoint/2010/main" val="4122083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F97B59-2BC3-4F03-8192-632C108998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B3E7244-0A19-4E34-A2F6-6BDD3B2852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84539F8-7285-4332-BEB7-15D603D8BB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81EBEDD-2522-47E8-AD62-CFB3F8937D46}"/>
              </a:ext>
            </a:extLst>
          </p:cNvPr>
          <p:cNvSpPr>
            <a:spLocks noGrp="1"/>
          </p:cNvSpPr>
          <p:nvPr>
            <p:ph type="dt" sz="half" idx="10"/>
          </p:nvPr>
        </p:nvSpPr>
        <p:spPr/>
        <p:txBody>
          <a:bodyPr/>
          <a:lstStyle/>
          <a:p>
            <a:fld id="{F6D3210C-2075-4FF2-81CB-B94B1FB8CAD3}" type="datetimeFigureOut">
              <a:rPr lang="tr-TR" smtClean="0"/>
              <a:t>12.10.2019</a:t>
            </a:fld>
            <a:endParaRPr lang="tr-TR"/>
          </a:p>
        </p:txBody>
      </p:sp>
      <p:sp>
        <p:nvSpPr>
          <p:cNvPr id="6" name="Alt Bilgi Yer Tutucusu 5">
            <a:extLst>
              <a:ext uri="{FF2B5EF4-FFF2-40B4-BE49-F238E27FC236}">
                <a16:creationId xmlns:a16="http://schemas.microsoft.com/office/drawing/2014/main" id="{A204FA2B-30BE-4128-B8B7-F8EC21615E6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58A6DF6-361B-496A-90AF-F27B86736198}"/>
              </a:ext>
            </a:extLst>
          </p:cNvPr>
          <p:cNvSpPr>
            <a:spLocks noGrp="1"/>
          </p:cNvSpPr>
          <p:nvPr>
            <p:ph type="sldNum" sz="quarter" idx="12"/>
          </p:nvPr>
        </p:nvSpPr>
        <p:spPr/>
        <p:txBody>
          <a:bodyPr/>
          <a:lstStyle/>
          <a:p>
            <a:fld id="{CE300E55-B770-48AA-AFE9-5F43F457C934}" type="slidenum">
              <a:rPr lang="tr-TR" smtClean="0"/>
              <a:t>‹#›</a:t>
            </a:fld>
            <a:endParaRPr lang="tr-TR"/>
          </a:p>
        </p:txBody>
      </p:sp>
    </p:spTree>
    <p:extLst>
      <p:ext uri="{BB962C8B-B14F-4D97-AF65-F5344CB8AC3E}">
        <p14:creationId xmlns:p14="http://schemas.microsoft.com/office/powerpoint/2010/main" val="2672039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A8BCED-D9F1-4EFF-8BB9-048F2790622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22E17E8-48C2-4BA6-BFE1-3FD7E17EC6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BD7F9800-1680-4901-99F2-97C5B26C37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61FD36C-C584-4811-98C6-FCD85D6803E9}"/>
              </a:ext>
            </a:extLst>
          </p:cNvPr>
          <p:cNvSpPr>
            <a:spLocks noGrp="1"/>
          </p:cNvSpPr>
          <p:nvPr>
            <p:ph type="dt" sz="half" idx="10"/>
          </p:nvPr>
        </p:nvSpPr>
        <p:spPr/>
        <p:txBody>
          <a:bodyPr/>
          <a:lstStyle/>
          <a:p>
            <a:fld id="{F6D3210C-2075-4FF2-81CB-B94B1FB8CAD3}" type="datetimeFigureOut">
              <a:rPr lang="tr-TR" smtClean="0"/>
              <a:t>12.10.2019</a:t>
            </a:fld>
            <a:endParaRPr lang="tr-TR"/>
          </a:p>
        </p:txBody>
      </p:sp>
      <p:sp>
        <p:nvSpPr>
          <p:cNvPr id="6" name="Alt Bilgi Yer Tutucusu 5">
            <a:extLst>
              <a:ext uri="{FF2B5EF4-FFF2-40B4-BE49-F238E27FC236}">
                <a16:creationId xmlns:a16="http://schemas.microsoft.com/office/drawing/2014/main" id="{0E7300B9-7DF1-4621-9FF8-122502C8085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78AEC92-3C68-48B5-AFB0-CCA848F74A09}"/>
              </a:ext>
            </a:extLst>
          </p:cNvPr>
          <p:cNvSpPr>
            <a:spLocks noGrp="1"/>
          </p:cNvSpPr>
          <p:nvPr>
            <p:ph type="sldNum" sz="quarter" idx="12"/>
          </p:nvPr>
        </p:nvSpPr>
        <p:spPr/>
        <p:txBody>
          <a:bodyPr/>
          <a:lstStyle/>
          <a:p>
            <a:fld id="{CE300E55-B770-48AA-AFE9-5F43F457C934}" type="slidenum">
              <a:rPr lang="tr-TR" smtClean="0"/>
              <a:t>‹#›</a:t>
            </a:fld>
            <a:endParaRPr lang="tr-TR"/>
          </a:p>
        </p:txBody>
      </p:sp>
    </p:spTree>
    <p:extLst>
      <p:ext uri="{BB962C8B-B14F-4D97-AF65-F5344CB8AC3E}">
        <p14:creationId xmlns:p14="http://schemas.microsoft.com/office/powerpoint/2010/main" val="1903937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14F8468-7713-44B0-96D9-EB05D9CEAD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B5A9844-2B1D-45FD-AA0F-C27FB107E2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C1F49B6-D080-44F3-ADA2-8B8891E0C1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D3210C-2075-4FF2-81CB-B94B1FB8CAD3}" type="datetimeFigureOut">
              <a:rPr lang="tr-TR" smtClean="0"/>
              <a:t>12.10.2019</a:t>
            </a:fld>
            <a:endParaRPr lang="tr-TR"/>
          </a:p>
        </p:txBody>
      </p:sp>
      <p:sp>
        <p:nvSpPr>
          <p:cNvPr id="5" name="Alt Bilgi Yer Tutucusu 4">
            <a:extLst>
              <a:ext uri="{FF2B5EF4-FFF2-40B4-BE49-F238E27FC236}">
                <a16:creationId xmlns:a16="http://schemas.microsoft.com/office/drawing/2014/main" id="{4D4D8540-6FE9-4E08-BDC7-469723E996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5ACA989-125F-4103-8B50-7376E32A78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300E55-B770-48AA-AFE9-5F43F457C934}" type="slidenum">
              <a:rPr lang="tr-TR" smtClean="0"/>
              <a:t>‹#›</a:t>
            </a:fld>
            <a:endParaRPr lang="tr-TR"/>
          </a:p>
        </p:txBody>
      </p:sp>
    </p:spTree>
    <p:extLst>
      <p:ext uri="{BB962C8B-B14F-4D97-AF65-F5344CB8AC3E}">
        <p14:creationId xmlns:p14="http://schemas.microsoft.com/office/powerpoint/2010/main" val="282446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FE1EEA-24BC-42F7-BEDC-BFD367D64D44}"/>
              </a:ext>
            </a:extLst>
          </p:cNvPr>
          <p:cNvSpPr>
            <a:spLocks noGrp="1"/>
          </p:cNvSpPr>
          <p:nvPr>
            <p:ph type="ctrTitle"/>
          </p:nvPr>
        </p:nvSpPr>
        <p:spPr>
          <a:xfrm>
            <a:off x="1524000" y="1122363"/>
            <a:ext cx="9144000" cy="2387600"/>
          </a:xfrm>
        </p:spPr>
        <p:txBody>
          <a:bodyPr/>
          <a:lstStyle/>
          <a:p>
            <a:r>
              <a:rPr lang="tr-TR" dirty="0"/>
              <a:t>Sosyolojide Kuramsal Düşüneme</a:t>
            </a:r>
          </a:p>
        </p:txBody>
      </p:sp>
      <p:sp>
        <p:nvSpPr>
          <p:cNvPr id="3" name="Alt Başlık 2">
            <a:extLst>
              <a:ext uri="{FF2B5EF4-FFF2-40B4-BE49-F238E27FC236}">
                <a16:creationId xmlns:a16="http://schemas.microsoft.com/office/drawing/2014/main" id="{905BD935-4E1E-4273-AEFC-3BF51B6ECF6A}"/>
              </a:ext>
            </a:extLst>
          </p:cNvPr>
          <p:cNvSpPr>
            <a:spLocks noGrp="1"/>
          </p:cNvSpPr>
          <p:nvPr>
            <p:ph type="subTitle" idx="1"/>
          </p:nvPr>
        </p:nvSpPr>
        <p:spPr/>
        <p:txBody>
          <a:bodyPr/>
          <a:lstStyle/>
          <a:p>
            <a:r>
              <a:rPr lang="tr-TR" dirty="0" err="1"/>
              <a:t>Anthony</a:t>
            </a:r>
            <a:r>
              <a:rPr lang="tr-TR" dirty="0"/>
              <a:t> </a:t>
            </a:r>
            <a:r>
              <a:rPr lang="tr-TR" dirty="0" err="1"/>
              <a:t>Giddens</a:t>
            </a:r>
            <a:r>
              <a:rPr lang="tr-TR" dirty="0"/>
              <a:t>, Sosyoloji, s:136-164</a:t>
            </a:r>
          </a:p>
        </p:txBody>
      </p:sp>
    </p:spTree>
    <p:extLst>
      <p:ext uri="{BB962C8B-B14F-4D97-AF65-F5344CB8AC3E}">
        <p14:creationId xmlns:p14="http://schemas.microsoft.com/office/powerpoint/2010/main" val="2951297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C57E235-6E4A-4946-AE1D-E0424B1E036A}"/>
              </a:ext>
            </a:extLst>
          </p:cNvPr>
          <p:cNvSpPr>
            <a:spLocks noGrp="1"/>
          </p:cNvSpPr>
          <p:nvPr>
            <p:ph idx="1"/>
          </p:nvPr>
        </p:nvSpPr>
        <p:spPr>
          <a:xfrm>
            <a:off x="838200" y="900332"/>
            <a:ext cx="10515600" cy="5276631"/>
          </a:xfrm>
        </p:spPr>
        <p:txBody>
          <a:bodyPr/>
          <a:lstStyle/>
          <a:p>
            <a:r>
              <a:rPr lang="tr-TR" dirty="0" err="1"/>
              <a:t>Foucault'ya</a:t>
            </a:r>
            <a:r>
              <a:rPr lang="tr-TR" dirty="0"/>
              <a:t> göre, söylem aracılığıyla çalışarak güç, halkın suç, delilik ve cinsellik gibi olgulara yönelik tutumlarını şekillendirir. Güç veya yetki sahiplerince tesis edilen uzman söylemlerine çoğu halde sadece rakip uzman söylemlerince karşı çıkılabilir. </a:t>
            </a:r>
          </a:p>
          <a:p>
            <a:r>
              <a:rPr lang="tr-TR" dirty="0" err="1"/>
              <a:t>Foucault'nun</a:t>
            </a:r>
            <a:r>
              <a:rPr lang="tr-TR" dirty="0"/>
              <a:t> yazılarında öne çıkan temalardan biri güç ve bilginin gözetleme, yaptırım ve disiplin teknolojileri ile nasıl birbirlerine bağlı olduklarıdır.</a:t>
            </a:r>
          </a:p>
          <a:p>
            <a:r>
              <a:rPr lang="tr-TR" dirty="0" err="1"/>
              <a:t>Foucault'nun</a:t>
            </a:r>
            <a:r>
              <a:rPr lang="tr-TR" dirty="0"/>
              <a:t> 'arkeolojisi' olarak bilinen kavram; aşina olunanlara bakarak aşina olunmayandan bir anlam çıkarmak yerine geçmişi kazarak aşina olunandan bir anlam çıkarmak.</a:t>
            </a:r>
          </a:p>
        </p:txBody>
      </p:sp>
    </p:spTree>
    <p:extLst>
      <p:ext uri="{BB962C8B-B14F-4D97-AF65-F5344CB8AC3E}">
        <p14:creationId xmlns:p14="http://schemas.microsoft.com/office/powerpoint/2010/main" val="2325240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576B0B1-CA88-4CEA-A678-10E51CB6A8CD}"/>
              </a:ext>
            </a:extLst>
          </p:cNvPr>
          <p:cNvSpPr>
            <a:spLocks noGrp="1"/>
          </p:cNvSpPr>
          <p:nvPr>
            <p:ph idx="1"/>
          </p:nvPr>
        </p:nvSpPr>
        <p:spPr>
          <a:xfrm>
            <a:off x="838200" y="745588"/>
            <a:ext cx="10515600" cy="5431375"/>
          </a:xfrm>
        </p:spPr>
        <p:txBody>
          <a:bodyPr/>
          <a:lstStyle/>
          <a:p>
            <a:r>
              <a:rPr lang="tr-TR" dirty="0"/>
              <a:t>Foucault büyük bir gayretle bugüne saldırdı -aşina olundukları için büyük ölçüde görünmez olan kabul görmüş kavramlara, inançlara ve yapılara. Foucault, bizim şimdiki inanç ve uygulamalarımızın ardında yatan </a:t>
            </a:r>
            <a:r>
              <a:rPr lang="tr-TR" dirty="0" err="1"/>
              <a:t>sayıltıları</a:t>
            </a:r>
            <a:r>
              <a:rPr lang="tr-TR" dirty="0"/>
              <a:t> açık kılmaya ve kendisine geçmişten uzanarak şimdiyi 'görünür' kılmaya gayret etti. Ancak, toplum, toplumsal gelişme ve modernlik hakkında genel kuramlara sahip olamayız, sadece onların parçalarını anlayabiliriz.</a:t>
            </a:r>
          </a:p>
        </p:txBody>
      </p:sp>
    </p:spTree>
    <p:extLst>
      <p:ext uri="{BB962C8B-B14F-4D97-AF65-F5344CB8AC3E}">
        <p14:creationId xmlns:p14="http://schemas.microsoft.com/office/powerpoint/2010/main" val="4285282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5D8942-287C-472F-B6AE-CDBCE245F64F}"/>
              </a:ext>
            </a:extLst>
          </p:cNvPr>
          <p:cNvSpPr>
            <a:spLocks noGrp="1"/>
          </p:cNvSpPr>
          <p:nvPr>
            <p:ph type="title"/>
          </p:nvPr>
        </p:nvSpPr>
        <p:spPr/>
        <p:txBody>
          <a:bodyPr/>
          <a:lstStyle/>
          <a:p>
            <a:r>
              <a:rPr lang="tr-TR" dirty="0"/>
              <a:t>Marx Weber-Protestan ahlakı</a:t>
            </a:r>
          </a:p>
        </p:txBody>
      </p:sp>
      <p:sp>
        <p:nvSpPr>
          <p:cNvPr id="3" name="İçerik Yer Tutucusu 2">
            <a:extLst>
              <a:ext uri="{FF2B5EF4-FFF2-40B4-BE49-F238E27FC236}">
                <a16:creationId xmlns:a16="http://schemas.microsoft.com/office/drawing/2014/main" id="{EEB44FAB-0214-4453-9FBA-58E2295AD408}"/>
              </a:ext>
            </a:extLst>
          </p:cNvPr>
          <p:cNvSpPr>
            <a:spLocks noGrp="1"/>
          </p:cNvSpPr>
          <p:nvPr>
            <p:ph idx="1"/>
          </p:nvPr>
        </p:nvSpPr>
        <p:spPr/>
        <p:txBody>
          <a:bodyPr/>
          <a:lstStyle/>
          <a:p>
            <a:r>
              <a:rPr lang="tr-TR" dirty="0"/>
              <a:t>Protestan Ahlâkında Weber, temel bir sorunla uğraşmaya koyuldu: Niçin kapitalizm Batı'da geliştiği halde başka bir yerde gelişmedi?</a:t>
            </a:r>
          </a:p>
          <a:p>
            <a:r>
              <a:rPr lang="tr-TR" dirty="0"/>
              <a:t>Weber, Batı'daki ekonomik gelişmeye baktığımızda oldukça farklı bir şeyle karşılaşacağımızı söyledi: servet biriktirmeye karşı tarihte başka hiçbir yerde bulunmayan bir tutum. Bu tutum </a:t>
            </a:r>
            <a:r>
              <a:rPr lang="tr-TR" dirty="0" err="1"/>
              <a:t>Weber'in</a:t>
            </a:r>
            <a:r>
              <a:rPr lang="tr-TR" dirty="0"/>
              <a:t> “kapitalizmin ruhu” dediği şeydir -ilk kez kapitalist tüccar ve sanayicilerin sahip oldukları bir dizi inanç ve değerler.</a:t>
            </a:r>
          </a:p>
          <a:p>
            <a:r>
              <a:rPr lang="tr-TR" dirty="0" err="1"/>
              <a:t>Weber'in</a:t>
            </a:r>
            <a:r>
              <a:rPr lang="tr-TR" dirty="0"/>
              <a:t> kuramının özü, kapitalizmin ruhundaki tutumların dinden devşirildiğidir.</a:t>
            </a:r>
          </a:p>
        </p:txBody>
      </p:sp>
    </p:spTree>
    <p:extLst>
      <p:ext uri="{BB962C8B-B14F-4D97-AF65-F5344CB8AC3E}">
        <p14:creationId xmlns:p14="http://schemas.microsoft.com/office/powerpoint/2010/main" val="4061825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9B2AE3-E049-40F7-9C7B-465429A7E2A9}"/>
              </a:ext>
            </a:extLst>
          </p:cNvPr>
          <p:cNvSpPr>
            <a:spLocks noGrp="1"/>
          </p:cNvSpPr>
          <p:nvPr>
            <p:ph type="title"/>
          </p:nvPr>
        </p:nvSpPr>
        <p:spPr/>
        <p:txBody>
          <a:bodyPr/>
          <a:lstStyle/>
          <a:p>
            <a:r>
              <a:rPr lang="tr-TR" dirty="0"/>
              <a:t>Dört Kuramsal Mesele</a:t>
            </a:r>
          </a:p>
        </p:txBody>
      </p:sp>
      <p:sp>
        <p:nvSpPr>
          <p:cNvPr id="3" name="İçerik Yer Tutucusu 2">
            <a:extLst>
              <a:ext uri="{FF2B5EF4-FFF2-40B4-BE49-F238E27FC236}">
                <a16:creationId xmlns:a16="http://schemas.microsoft.com/office/drawing/2014/main" id="{680CC72F-8C6D-4DAE-9D35-7EE8DD80173C}"/>
              </a:ext>
            </a:extLst>
          </p:cNvPr>
          <p:cNvSpPr>
            <a:spLocks noGrp="1"/>
          </p:cNvSpPr>
          <p:nvPr>
            <p:ph idx="1"/>
          </p:nvPr>
        </p:nvSpPr>
        <p:spPr/>
        <p:txBody>
          <a:bodyPr>
            <a:normAutofit lnSpcReduction="10000"/>
          </a:bodyPr>
          <a:lstStyle/>
          <a:p>
            <a:pPr marL="514350" indent="-514350">
              <a:buAutoNum type="arabicParenR"/>
            </a:pPr>
            <a:r>
              <a:rPr lang="tr-TR" dirty="0"/>
              <a:t>Yapı ve Eylem: Mesele şudur: Biz yaratıcı insan aktörler kendi hayatımızın şartlarını ne oranda etkin bir şekilde denetliyoruz? Ya da yaptıklarımızın çoğu denetimimiz dışındaki genel toplumsal güçlerin bir sonucu mu?</a:t>
            </a:r>
          </a:p>
          <a:p>
            <a:pPr marL="514350" indent="-514350">
              <a:buAutoNum type="arabicParenR"/>
            </a:pPr>
            <a:r>
              <a:rPr lang="tr-TR" dirty="0"/>
              <a:t>Uzlaşma ve Çatışma: Durkheim, toplumu birbirlerine bağımlı parçalar olarak görür. Aslında, işlevselci düşünürlerin çoğu için toplum çark gibi dişleri birbirine girmiş parçalardan oluşan bütünleşmiş bir bünyedir. </a:t>
            </a:r>
            <a:r>
              <a:rPr lang="tr-TR" dirty="0" err="1"/>
              <a:t>Marx'a</a:t>
            </a:r>
            <a:r>
              <a:rPr lang="tr-TR" dirty="0"/>
              <a:t> göre, toplumlar, kaynakları eşit olmayan sınıflara bölünmüş haldedirler. Böyle belirgin eşitsizler var olduğundan, toplumsal sistemin 'içine inşa edilmiş' çıkar bölünmeleri vardır</a:t>
            </a:r>
          </a:p>
        </p:txBody>
      </p:sp>
    </p:spTree>
    <p:extLst>
      <p:ext uri="{BB962C8B-B14F-4D97-AF65-F5344CB8AC3E}">
        <p14:creationId xmlns:p14="http://schemas.microsoft.com/office/powerpoint/2010/main" val="2123031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AFE50D2-57E8-4C64-BF0B-110B07481528}"/>
              </a:ext>
            </a:extLst>
          </p:cNvPr>
          <p:cNvSpPr>
            <a:spLocks noGrp="1"/>
          </p:cNvSpPr>
          <p:nvPr>
            <p:ph idx="1"/>
          </p:nvPr>
        </p:nvSpPr>
        <p:spPr>
          <a:xfrm>
            <a:off x="838200" y="759655"/>
            <a:ext cx="10515600" cy="5417308"/>
          </a:xfrm>
        </p:spPr>
        <p:txBody>
          <a:bodyPr/>
          <a:lstStyle/>
          <a:p>
            <a:pPr marL="0" indent="0">
              <a:buNone/>
            </a:pPr>
            <a:r>
              <a:rPr lang="tr-TR" dirty="0"/>
              <a:t>3) Toplumsal Cinsiyet:  Durkheim, kadın “çok daha büyük oranda doğanın bir ürünü” iken erkeğin “hemen neredeyse bütünüyle toplumun ürünü” olduğunu kaydeder. Marx açısından erkekler ile kadınlar arasındaki güç ve statü farklılıkları esas olarak başka bölünmeleri yansıtır -onun gözünde, sınıf bölünmelerini.</a:t>
            </a:r>
          </a:p>
          <a:p>
            <a:pPr marL="0" indent="0">
              <a:buNone/>
            </a:pPr>
            <a:r>
              <a:rPr lang="tr-TR" dirty="0"/>
              <a:t>Feminizm hem sosyolojik kuram ve yöntemde hem de sosyolojinin kendi konusu içinde algılanan erkek yanlılığına karşı geniş tabanlı bir saldırı başlattı. Sadece sosyolojideki erkek hakimiyetine meydan okunmakla kalmayıp aynı zamanda disiplinin kendisini kapsamlı bir şekilde hem sosyolojinin özünü oluşturan soruların hem de bunları kuşatan tartışmaların sunulma biçiminin yeniden inşa edilmesi yönünde çağrılar yapıldı.</a:t>
            </a:r>
          </a:p>
        </p:txBody>
      </p:sp>
    </p:spTree>
    <p:extLst>
      <p:ext uri="{BB962C8B-B14F-4D97-AF65-F5344CB8AC3E}">
        <p14:creationId xmlns:p14="http://schemas.microsoft.com/office/powerpoint/2010/main" val="79163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1F5809-5745-4C2B-B627-2574855F172D}"/>
              </a:ext>
            </a:extLst>
          </p:cNvPr>
          <p:cNvSpPr>
            <a:spLocks noGrp="1"/>
          </p:cNvSpPr>
          <p:nvPr>
            <p:ph idx="1"/>
          </p:nvPr>
        </p:nvSpPr>
        <p:spPr>
          <a:xfrm>
            <a:off x="838200" y="970671"/>
            <a:ext cx="10515600" cy="5206292"/>
          </a:xfrm>
        </p:spPr>
        <p:txBody>
          <a:bodyPr/>
          <a:lstStyle/>
          <a:p>
            <a:pPr marL="0" indent="0">
              <a:buNone/>
            </a:pPr>
            <a:r>
              <a:rPr lang="tr-TR" dirty="0"/>
              <a:t>4) Modern Dünyanın İnşası: Marx, modern toplumları </a:t>
            </a:r>
            <a:r>
              <a:rPr lang="tr-TR" dirty="0" err="1"/>
              <a:t>kapitalci</a:t>
            </a:r>
            <a:r>
              <a:rPr lang="tr-TR" dirty="0"/>
              <a:t> olarak görür. Modern dönemdeki toplumsal değişmenin arkasında yatan itici güdü kapitalist üretimin ayrılmaz bir parçası olan sürekli ekonomik dönüşüm yönündeki baskıdır. </a:t>
            </a:r>
          </a:p>
          <a:p>
            <a:pPr marL="0" indent="0">
              <a:buNone/>
            </a:pPr>
            <a:r>
              <a:rPr lang="tr-TR" dirty="0" err="1"/>
              <a:t>Weber'e</a:t>
            </a:r>
            <a:r>
              <a:rPr lang="tr-TR" dirty="0"/>
              <a:t> göre, ekonomik olmayan etkenler modern toplumsal gelişmede anahtar bir rol oynamışlardır. Kapitalist ekonomik işleyişlerin altını destekleyen ve bu mekanizmaların kendilerinden daha temel öneme sahip olan unsurlar bilim ve bürokrasidir.</a:t>
            </a:r>
          </a:p>
        </p:txBody>
      </p:sp>
    </p:spTree>
    <p:extLst>
      <p:ext uri="{BB962C8B-B14F-4D97-AF65-F5344CB8AC3E}">
        <p14:creationId xmlns:p14="http://schemas.microsoft.com/office/powerpoint/2010/main" val="1485952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AF797A-CD81-41AE-AF1B-4F29010FD980}"/>
              </a:ext>
            </a:extLst>
          </p:cNvPr>
          <p:cNvSpPr>
            <a:spLocks noGrp="1"/>
          </p:cNvSpPr>
          <p:nvPr>
            <p:ph type="title"/>
          </p:nvPr>
        </p:nvSpPr>
        <p:spPr/>
        <p:txBody>
          <a:bodyPr/>
          <a:lstStyle/>
          <a:p>
            <a:r>
              <a:rPr lang="tr-TR" dirty="0"/>
              <a:t>Yeni Sosyolojik Kuramlar</a:t>
            </a:r>
          </a:p>
        </p:txBody>
      </p:sp>
      <p:sp>
        <p:nvSpPr>
          <p:cNvPr id="3" name="İçerik Yer Tutucusu 2">
            <a:extLst>
              <a:ext uri="{FF2B5EF4-FFF2-40B4-BE49-F238E27FC236}">
                <a16:creationId xmlns:a16="http://schemas.microsoft.com/office/drawing/2014/main" id="{FDAEB498-F2F0-446E-B23F-C1A0A6099807}"/>
              </a:ext>
            </a:extLst>
          </p:cNvPr>
          <p:cNvSpPr>
            <a:spLocks noGrp="1"/>
          </p:cNvSpPr>
          <p:nvPr>
            <p:ph idx="1"/>
          </p:nvPr>
        </p:nvSpPr>
        <p:spPr/>
        <p:txBody>
          <a:bodyPr/>
          <a:lstStyle/>
          <a:p>
            <a:r>
              <a:rPr lang="tr-TR" dirty="0"/>
              <a:t>Modern dünyanın nasıl şekillendirilmiş olduğuna dair yukarıda belirtilen ikilemler bugün de önemli olmakla birlikte yeni kuramcılar </a:t>
            </a:r>
            <a:r>
              <a:rPr lang="tr-TR" dirty="0" err="1"/>
              <a:t>Marx'tan</a:t>
            </a:r>
            <a:r>
              <a:rPr lang="tr-TR" dirty="0"/>
              <a:t> ve </a:t>
            </a:r>
            <a:r>
              <a:rPr lang="tr-TR" dirty="0" err="1"/>
              <a:t>Weber'den</a:t>
            </a:r>
            <a:r>
              <a:rPr lang="tr-TR" dirty="0"/>
              <a:t> daha ileriye gitmeyi denemişlerdir. Doğu Avrupa'da komünizmin çöküşüyle birlikte modern dünyayı anlamak bakımından </a:t>
            </a:r>
            <a:r>
              <a:rPr lang="tr-TR" dirty="0" err="1"/>
              <a:t>Marx'ın</a:t>
            </a:r>
            <a:r>
              <a:rPr lang="tr-TR" dirty="0"/>
              <a:t> fikirleri bazılarının bir zamanlar düşündüğünden daha az geçerli görünmektedir, her ne kadar birçok bilgin modern dünyanın karşısına çıkan sosyolojik sorularla başa çıkmak için ana hatlarıyla Marksist yaklaşımlar kullanmaya devam ediyor olsalar bile (</a:t>
            </a:r>
            <a:r>
              <a:rPr lang="tr-TR" dirty="0" err="1"/>
              <a:t>Gamble</a:t>
            </a:r>
            <a:r>
              <a:rPr lang="tr-TR" dirty="0"/>
              <a:t> 1999).</a:t>
            </a:r>
          </a:p>
        </p:txBody>
      </p:sp>
    </p:spTree>
    <p:extLst>
      <p:ext uri="{BB962C8B-B14F-4D97-AF65-F5344CB8AC3E}">
        <p14:creationId xmlns:p14="http://schemas.microsoft.com/office/powerpoint/2010/main" val="3686042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2BD916-5E01-4FAC-992A-2DF8505A95E5}"/>
              </a:ext>
            </a:extLst>
          </p:cNvPr>
          <p:cNvSpPr>
            <a:spLocks noGrp="1"/>
          </p:cNvSpPr>
          <p:nvPr>
            <p:ph type="title"/>
          </p:nvPr>
        </p:nvSpPr>
        <p:spPr>
          <a:xfrm>
            <a:off x="838200" y="365126"/>
            <a:ext cx="10515600" cy="774358"/>
          </a:xfrm>
        </p:spPr>
        <p:txBody>
          <a:bodyPr/>
          <a:lstStyle/>
          <a:p>
            <a:r>
              <a:rPr lang="tr-TR" dirty="0"/>
              <a:t>Postmodernizm</a:t>
            </a:r>
          </a:p>
        </p:txBody>
      </p:sp>
      <p:sp>
        <p:nvSpPr>
          <p:cNvPr id="3" name="İçerik Yer Tutucusu 2">
            <a:extLst>
              <a:ext uri="{FF2B5EF4-FFF2-40B4-BE49-F238E27FC236}">
                <a16:creationId xmlns:a16="http://schemas.microsoft.com/office/drawing/2014/main" id="{184D18C5-F49A-46C1-BF7D-E164FFAED264}"/>
              </a:ext>
            </a:extLst>
          </p:cNvPr>
          <p:cNvSpPr>
            <a:spLocks noGrp="1"/>
          </p:cNvSpPr>
          <p:nvPr>
            <p:ph idx="1"/>
          </p:nvPr>
        </p:nvSpPr>
        <p:spPr>
          <a:xfrm>
            <a:off x="838200" y="1139484"/>
            <a:ext cx="10515600" cy="5037479"/>
          </a:xfrm>
        </p:spPr>
        <p:txBody>
          <a:bodyPr/>
          <a:lstStyle/>
          <a:p>
            <a:r>
              <a:rPr lang="tr-TR" dirty="0"/>
              <a:t>Postmodernizm düşüncesini savunanlar, klasik düşünürlerin tarihin bir şekli olduğu, yani tarihin 'bir yere gittiği' ve ilerlemeye götürdüğü düşüncesinden esinlendiklerini ve bu fikrin şimdi artık çökmüş olduğunu ileri sürmektedirler.</a:t>
            </a:r>
          </a:p>
          <a:p>
            <a:r>
              <a:rPr lang="tr-TR" dirty="0"/>
              <a:t>Artık bir anlam ifade eden “büyük anlatılar” ya da meta anlatılar-yani kapsayıcı tarih ve toplum kavrayışları- yoktur (</a:t>
            </a:r>
            <a:r>
              <a:rPr lang="tr-TR" dirty="0" err="1"/>
              <a:t>Lyotard</a:t>
            </a:r>
            <a:r>
              <a:rPr lang="tr-TR" dirty="0"/>
              <a:t> 1985). Savunulabilecek genel bir ilerleme fikri olmadığı gibi tarih diye bir şey de yoktur.</a:t>
            </a:r>
          </a:p>
          <a:p>
            <a:r>
              <a:rPr lang="tr-TR" dirty="0" err="1"/>
              <a:t>Postmodernliğin</a:t>
            </a:r>
            <a:r>
              <a:rPr lang="tr-TR" dirty="0"/>
              <a:t> önemli yazarlarından biri Fransız yazar Jean </a:t>
            </a:r>
            <a:r>
              <a:rPr lang="tr-TR" dirty="0" err="1"/>
              <a:t>Baudrillard’dır</a:t>
            </a:r>
            <a:r>
              <a:rPr lang="tr-TR" dirty="0"/>
              <a:t>. </a:t>
            </a:r>
            <a:r>
              <a:rPr lang="tr-TR" dirty="0" err="1"/>
              <a:t>Baudrillard</a:t>
            </a:r>
            <a:r>
              <a:rPr lang="tr-TR" dirty="0"/>
              <a:t>, elektronik medyanın bizim </a:t>
            </a:r>
            <a:r>
              <a:rPr lang="tr-TR" dirty="0" err="1"/>
              <a:t>geçmişimizleolan</a:t>
            </a:r>
            <a:r>
              <a:rPr lang="tr-TR" dirty="0"/>
              <a:t> ilişkimizi tahrip ettiğine ve karma karışık, boş bir dünya yarattığına inanmaktadır.</a:t>
            </a:r>
          </a:p>
        </p:txBody>
      </p:sp>
    </p:spTree>
    <p:extLst>
      <p:ext uri="{BB962C8B-B14F-4D97-AF65-F5344CB8AC3E}">
        <p14:creationId xmlns:p14="http://schemas.microsoft.com/office/powerpoint/2010/main" val="660912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85ED5B-CC44-4C19-B590-181339137A97}"/>
              </a:ext>
            </a:extLst>
          </p:cNvPr>
          <p:cNvSpPr>
            <a:spLocks noGrp="1"/>
          </p:cNvSpPr>
          <p:nvPr>
            <p:ph idx="1"/>
          </p:nvPr>
        </p:nvSpPr>
        <p:spPr>
          <a:xfrm>
            <a:off x="838200" y="815926"/>
            <a:ext cx="10515600" cy="5361037"/>
          </a:xfrm>
        </p:spPr>
        <p:txBody>
          <a:bodyPr/>
          <a:lstStyle/>
          <a:p>
            <a:r>
              <a:rPr lang="tr-TR" dirty="0" err="1"/>
              <a:t>Baudrillard</a:t>
            </a:r>
            <a:r>
              <a:rPr lang="tr-TR" dirty="0"/>
              <a:t>, medya egemenliğindeki bir çağda anlamın, TV programlarında olduğu gibi, imajların akışıyla yaratıldığını söyler. Bizim dünyamızın çoğu bir tür yap-inan evreni haline gelmiştir; bu evren içinde bizler gerçek kişilere ve yerlere değil, medya imajla-rina tepki vermekteyiz.</a:t>
            </a:r>
          </a:p>
          <a:p>
            <a:r>
              <a:rPr lang="tr-TR" dirty="0"/>
              <a:t>Nitekim 1997'de Galler Prensesi Diana öldüğünde sadece Britanya'da değil, dünyanın her tarafında büyük bir kederlenme vardı. Ancak insanlar gerçek bir kişinin yasını mı tutuyorlardı? </a:t>
            </a:r>
            <a:r>
              <a:rPr lang="tr-TR" dirty="0" err="1"/>
              <a:t>Baudrillard</a:t>
            </a:r>
            <a:r>
              <a:rPr lang="tr-TR" dirty="0"/>
              <a:t> buna hayır, diyecekti. Çoğu insan için Diana medya yoluyla mevcuttu. Diana'nın ölümü insanların gerçek yaşamda gerçek birinin ölümünü tecrübe etmesi olayından çok, dizi filmde meydana gelen bir olay gibiydi. </a:t>
            </a:r>
            <a:r>
              <a:rPr lang="tr-TR" dirty="0" err="1"/>
              <a:t>Baudrillard</a:t>
            </a:r>
            <a:r>
              <a:rPr lang="tr-TR" dirty="0"/>
              <a:t> buna “yaşamın TV içine çözülmesi” demektedir.</a:t>
            </a:r>
          </a:p>
        </p:txBody>
      </p:sp>
    </p:spTree>
    <p:extLst>
      <p:ext uri="{BB962C8B-B14F-4D97-AF65-F5344CB8AC3E}">
        <p14:creationId xmlns:p14="http://schemas.microsoft.com/office/powerpoint/2010/main" val="1337304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2DF183-364E-40A1-BE96-3B8ED4CA3E01}"/>
              </a:ext>
            </a:extLst>
          </p:cNvPr>
          <p:cNvSpPr>
            <a:spLocks noGrp="1"/>
          </p:cNvSpPr>
          <p:nvPr>
            <p:ph type="title"/>
          </p:nvPr>
        </p:nvSpPr>
        <p:spPr/>
        <p:txBody>
          <a:bodyPr/>
          <a:lstStyle/>
          <a:p>
            <a:r>
              <a:rPr lang="tr-TR" dirty="0"/>
              <a:t>Michael Foucault </a:t>
            </a:r>
          </a:p>
        </p:txBody>
      </p:sp>
      <p:sp>
        <p:nvSpPr>
          <p:cNvPr id="3" name="İçerik Yer Tutucusu 2">
            <a:extLst>
              <a:ext uri="{FF2B5EF4-FFF2-40B4-BE49-F238E27FC236}">
                <a16:creationId xmlns:a16="http://schemas.microsoft.com/office/drawing/2014/main" id="{1AD11CB7-111B-49FF-873C-710F0174DF57}"/>
              </a:ext>
            </a:extLst>
          </p:cNvPr>
          <p:cNvSpPr>
            <a:spLocks noGrp="1"/>
          </p:cNvSpPr>
          <p:nvPr>
            <p:ph idx="1"/>
          </p:nvPr>
        </p:nvSpPr>
        <p:spPr/>
        <p:txBody>
          <a:bodyPr/>
          <a:lstStyle/>
          <a:p>
            <a:r>
              <a:rPr lang="tr-TR" dirty="0"/>
              <a:t>Gücün, yani bireyler ve grupların başkalarına karşı olarak kendi amaçlarına nasıl ulaştıklarının incelenmesi, sosyolojide temel bir önem taşır.</a:t>
            </a:r>
          </a:p>
          <a:p>
            <a:r>
              <a:rPr lang="tr-TR" dirty="0"/>
              <a:t>Foucault, toplumda güç ve denetleme hakkındaki düşüncelerinde söylemin rolü merkezi bir yer işgal eder. O, söylem kavramını, belli bir nesne hakkında ortak sayıltılar tarafından bir araya getirilmiş konuşma ve düşünme yollarına göndermede bulunmak için kullanmaktadır.</a:t>
            </a:r>
          </a:p>
          <a:p>
            <a:r>
              <a:rPr lang="tr-TR" dirty="0"/>
              <a:t>Foucault, orta çağlardan günümüze gelinceye kadar, örneğin, delilik söyleminin çarpıcı bir şekilde nasıl değişmiş olduğunu gösterdi.</a:t>
            </a:r>
          </a:p>
        </p:txBody>
      </p:sp>
    </p:spTree>
    <p:extLst>
      <p:ext uri="{BB962C8B-B14F-4D97-AF65-F5344CB8AC3E}">
        <p14:creationId xmlns:p14="http://schemas.microsoft.com/office/powerpoint/2010/main" val="9488938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876</Words>
  <Application>Microsoft Office PowerPoint</Application>
  <PresentationFormat>Geniş ekran</PresentationFormat>
  <Paragraphs>29</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Sosyolojide Kuramsal Düşüneme</vt:lpstr>
      <vt:lpstr>Marx Weber-Protestan ahlakı</vt:lpstr>
      <vt:lpstr>Dört Kuramsal Mesele</vt:lpstr>
      <vt:lpstr>PowerPoint Sunusu</vt:lpstr>
      <vt:lpstr>PowerPoint Sunusu</vt:lpstr>
      <vt:lpstr>Yeni Sosyolojik Kuramlar</vt:lpstr>
      <vt:lpstr>Postmodernizm</vt:lpstr>
      <vt:lpstr>PowerPoint Sunusu</vt:lpstr>
      <vt:lpstr>Michael Foucault </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Sosyolojide Kuramsal Düşüneme</dc:title>
  <dc:creator>yusuf konan</dc:creator>
  <cp:lastModifiedBy>yusuf konan</cp:lastModifiedBy>
  <cp:revision>6</cp:revision>
  <dcterms:created xsi:type="dcterms:W3CDTF">2019-10-12T05:58:03Z</dcterms:created>
  <dcterms:modified xsi:type="dcterms:W3CDTF">2019-10-12T06:27:39Z</dcterms:modified>
</cp:coreProperties>
</file>