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63" r:id="rId3"/>
    <p:sldId id="264" r:id="rId4"/>
    <p:sldId id="265" r:id="rId5"/>
    <p:sldId id="266" r:id="rId6"/>
    <p:sldId id="267" r:id="rId7"/>
    <p:sldId id="268" r:id="rId8"/>
    <p:sldId id="269" r:id="rId9"/>
    <p:sldId id="270" r:id="rId10"/>
    <p:sldId id="271"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55" d="100"/>
          <a:sy n="55" d="100"/>
        </p:scale>
        <p:origin x="78"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CA430C0A-5464-4FE4-84EB-FF9C94016DF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401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9F9C37B-1D36-470B-8223-D6C91242EC1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3882829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7C6F52A-A82B-47A2-A83A-8C4C91F2D59F}"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391814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070A7B3-6521-4DCA-87E5-044747A908C1}"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926329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60C6404-AD6E-4860-8E75-697CA40B95DA}"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4070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B134690-1557-4C89-A502-4959FE7FAD70}"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4274858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4F7D4976-E339-4826-83B7-FBD03F55ECF8}" type="datetimeFigureOut">
              <a:rPr lang="en-US" smtClean="0"/>
              <a:t>7/9/2018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70833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Date Placeholder 2"/>
          <p:cNvSpPr>
            <a:spLocks noGrp="1"/>
          </p:cNvSpPr>
          <p:nvPr>
            <p:ph type="dt" sz="half" idx="10"/>
          </p:nvPr>
        </p:nvSpPr>
        <p:spPr/>
        <p:txBody>
          <a:bodyPr/>
          <a:lstStyle/>
          <a:p>
            <a:fld id="{E1037C31-9E7A-4F99-8774-A0E530DE1A42}" type="datetimeFigureOut">
              <a:rPr lang="en-US" smtClean="0"/>
              <a:t>7/9/2018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530338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78504F-A551-4DE0-9316-4DCD1D8CC752}" type="datetimeFigureOut">
              <a:rPr lang="en-US" smtClean="0"/>
              <a:t>7/9/2018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296769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1BE4249-C0D0-4B06-8692-E8BB871AF643}" type="datetimeFigureOut">
              <a:rPr lang="en-US" smtClean="0"/>
              <a:t>7/9/2018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A7A6979-0714-4377-B894-6BE4C2D6E202}" type="slidenum">
              <a:rPr lang="en-US" smtClean="0"/>
              <a:t>‹#›</a:t>
            </a:fld>
            <a:endParaRPr lang="en-US"/>
          </a:p>
        </p:txBody>
      </p:sp>
    </p:spTree>
    <p:extLst>
      <p:ext uri="{BB962C8B-B14F-4D97-AF65-F5344CB8AC3E}">
        <p14:creationId xmlns:p14="http://schemas.microsoft.com/office/powerpoint/2010/main" val="4086118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42B0DB6-F5C7-45FB-8CF3-31B45F9C2DAC}"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3061823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160EA64-D806-43AC-9DF2-F8C432F32B4C}" type="datetimeFigureOut">
              <a:rPr lang="en-US" smtClean="0"/>
              <a:t>7/9/2018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A7A6979-0714-4377-B894-6BE4C2D6E202}"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55594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2. HAFTA</a:t>
            </a:r>
          </a:p>
        </p:txBody>
      </p:sp>
      <p:sp>
        <p:nvSpPr>
          <p:cNvPr id="8" name="İçerik Yer Tutucusu 7"/>
          <p:cNvSpPr>
            <a:spLocks noGrp="1"/>
          </p:cNvSpPr>
          <p:nvPr>
            <p:ph idx="1"/>
          </p:nvPr>
        </p:nvSpPr>
        <p:spPr/>
        <p:txBody>
          <a:bodyPr/>
          <a:lstStyle/>
          <a:p>
            <a:pPr>
              <a:buFont typeface="Arial" panose="020B0604020202020204" pitchFamily="34" charset="0"/>
              <a:buChar char="•"/>
            </a:pPr>
            <a:r>
              <a:rPr lang="tr-TR" sz="4400"/>
              <a:t>Felsefi düşüncenin doğuşu</a:t>
            </a:r>
          </a:p>
          <a:p>
            <a:pPr>
              <a:buFont typeface="Arial" panose="020B0604020202020204" pitchFamily="34" charset="0"/>
              <a:buChar char="•"/>
            </a:pPr>
            <a:r>
              <a:rPr lang="tr-TR" sz="4400"/>
              <a:t>Düşünce; düşünce, felsefe ve bilim arasındaki ilişki</a:t>
            </a:r>
          </a:p>
          <a:p>
            <a:pPr>
              <a:buFont typeface="Arial" panose="020B0604020202020204" pitchFamily="34" charset="0"/>
              <a:buChar char="•"/>
            </a:pPr>
            <a:r>
              <a:rPr lang="tr-TR" sz="4400"/>
              <a:t>Felsefe ve bilimin ayrışması</a:t>
            </a:r>
          </a:p>
          <a:p>
            <a:pPr>
              <a:buFont typeface="Arial" panose="020B0604020202020204" pitchFamily="34" charset="0"/>
              <a:buChar char="•"/>
            </a:pPr>
            <a:endParaRPr lang="tr-TR"/>
          </a:p>
        </p:txBody>
      </p:sp>
    </p:spTree>
    <p:extLst>
      <p:ext uri="{BB962C8B-B14F-4D97-AF65-F5344CB8AC3E}">
        <p14:creationId xmlns:p14="http://schemas.microsoft.com/office/powerpoint/2010/main" val="3070796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Modern Felsefenin Doğuşu</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a:t>Modern felsefe, epistemolojinin olağanüstü büyük bir önem kazandığı döneme karşılık gelir. </a:t>
            </a:r>
          </a:p>
          <a:p>
            <a:pPr>
              <a:buFont typeface="Arial" panose="020B0604020202020204" pitchFamily="34" charset="0"/>
              <a:buChar char="•"/>
            </a:pPr>
            <a:r>
              <a:rPr lang="tr-TR"/>
              <a:t>Modern filozoflar epistemolojide, en azından Kant’a kadar «Neyi bilebilirim?» eleştirel sorusunu pek fazla sormadan, insanın bildiğini nasıl ve ne şekilde bildiğini açıklama gayretinde olmuştur. Hemen hemen tüm filozoflar bir yöntem arayışı içerisinde olmuşlardır. </a:t>
            </a:r>
          </a:p>
          <a:p>
            <a:pPr>
              <a:buFont typeface="Arial" panose="020B0604020202020204" pitchFamily="34" charset="0"/>
              <a:buChar char="•"/>
            </a:pPr>
            <a:r>
              <a:rPr lang="tr-TR"/>
              <a:t>Yeniçağ felsefesinin (modern felsefe) gelişimi, büyük ölçüde doğa bilimlerinin gelişimi ile koşutluk gösterir ve 17. yüzyıl felsefesi matematik fiziği kendisine örnek alır.</a:t>
            </a:r>
          </a:p>
          <a:p>
            <a:pPr>
              <a:buFont typeface="Arial" panose="020B0604020202020204" pitchFamily="34" charset="0"/>
              <a:buChar char="•"/>
            </a:pPr>
            <a:r>
              <a:rPr lang="tr-TR"/>
              <a:t>Matematik fiziğin doğru ve güvenilir sonuçlarına duyulan inanç, felsefenin de yöntem sorunu ile ilgilenmesine neden olmuştur. Amaç, felsefede de matematik fizik gibi güvenilir bir bilgi felsefesine sahip olmaktır. </a:t>
            </a:r>
          </a:p>
          <a:p>
            <a:pPr>
              <a:buFont typeface="Arial" panose="020B0604020202020204" pitchFamily="34" charset="0"/>
              <a:buChar char="•"/>
            </a:pPr>
            <a:r>
              <a:rPr lang="tr-TR"/>
              <a:t>Descartes, bu anlamda benimsediği yöntemsel şüpheciliği nedeniyle modern felsefenin kurucusu olarak kabul edilir.  </a:t>
            </a:r>
          </a:p>
          <a:p>
            <a:pPr>
              <a:buFont typeface="Arial" panose="020B0604020202020204" pitchFamily="34" charset="0"/>
              <a:buChar char="•"/>
            </a:pPr>
            <a:endParaRPr lang="tr-TR" sz="2400"/>
          </a:p>
          <a:p>
            <a:pPr>
              <a:buFont typeface="Arial" panose="020B0604020202020204" pitchFamily="34" charset="0"/>
              <a:buChar char="•"/>
            </a:pPr>
            <a:endParaRPr lang="tr-TR" sz="2400"/>
          </a:p>
          <a:p>
            <a:pPr>
              <a:buFont typeface="Arial" panose="020B0604020202020204" pitchFamily="34" charset="0"/>
              <a:buChar char="•"/>
            </a:pPr>
            <a:endParaRPr lang="tr-TR" sz="2400"/>
          </a:p>
          <a:p>
            <a:pPr>
              <a:buFont typeface="Arial" panose="020B0604020202020204" pitchFamily="34" charset="0"/>
              <a:buChar char="•"/>
            </a:pPr>
            <a:endParaRPr lang="tr-TR" sz="2400"/>
          </a:p>
          <a:p>
            <a:pPr>
              <a:buFont typeface="Arial" panose="020B0604020202020204" pitchFamily="34" charset="0"/>
              <a:buChar char="•"/>
            </a:pPr>
            <a:endParaRPr lang="tr-TR" sz="2400"/>
          </a:p>
          <a:p>
            <a:pPr>
              <a:buFont typeface="Arial" panose="020B0604020202020204" pitchFamily="34" charset="0"/>
              <a:buChar char="•"/>
            </a:pPr>
            <a:endParaRPr lang="tr-TR" sz="2400"/>
          </a:p>
          <a:p>
            <a:pPr marL="0" indent="0">
              <a:buNone/>
            </a:pPr>
            <a:endParaRPr lang="tr-TR" sz="2400"/>
          </a:p>
        </p:txBody>
      </p:sp>
    </p:spTree>
    <p:extLst>
      <p:ext uri="{BB962C8B-B14F-4D97-AF65-F5344CB8AC3E}">
        <p14:creationId xmlns:p14="http://schemas.microsoft.com/office/powerpoint/2010/main" val="3017543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b="1"/>
              <a:t>Felsefi Düşüncenin Doğuşu</a:t>
            </a:r>
          </a:p>
        </p:txBody>
      </p:sp>
      <p:sp>
        <p:nvSpPr>
          <p:cNvPr id="5" name="İçerik Yer Tutucusu 4"/>
          <p:cNvSpPr>
            <a:spLocks noGrp="1"/>
          </p:cNvSpPr>
          <p:nvPr>
            <p:ph idx="1"/>
          </p:nvPr>
        </p:nvSpPr>
        <p:spPr/>
        <p:txBody>
          <a:bodyPr/>
          <a:lstStyle/>
          <a:p>
            <a:pPr>
              <a:buFont typeface="Arial" panose="020B0604020202020204" pitchFamily="34" charset="0"/>
              <a:buChar char="•"/>
            </a:pPr>
            <a:r>
              <a:rPr lang="tr-TR"/>
              <a:t>Felsefenin ilk olarak Antik Yunan’da ortaya çıktığı görüşü yaygındır. </a:t>
            </a:r>
          </a:p>
          <a:p>
            <a:pPr>
              <a:buFont typeface="Arial" panose="020B0604020202020204" pitchFamily="34" charset="0"/>
              <a:buChar char="•"/>
            </a:pPr>
            <a:r>
              <a:rPr lang="tr-TR"/>
              <a:t>Miletli filozoflar, ilk doğa filozofları olarak bilinirler ve «Evren nedir?» sorusunu sorarak başlarlar.</a:t>
            </a:r>
          </a:p>
          <a:p>
            <a:pPr>
              <a:buFont typeface="Arial" panose="020B0604020202020204" pitchFamily="34" charset="0"/>
              <a:buChar char="•"/>
            </a:pPr>
            <a:r>
              <a:rPr lang="tr-TR"/>
              <a:t>Milet felsefesi dünyanın meydana gelişini artık doğa-üstü bir olay değil, doğal bir olay haline getirmişlerdir. </a:t>
            </a:r>
          </a:p>
          <a:p>
            <a:pPr>
              <a:buFont typeface="Arial" panose="020B0604020202020204" pitchFamily="34" charset="0"/>
              <a:buChar char="•"/>
            </a:pPr>
            <a:r>
              <a:rPr lang="tr-TR"/>
              <a:t>Bu anlamda, felsefenin özellikleri akılsallık, doğallık ve pozitiflik olarak belirir.  </a:t>
            </a:r>
          </a:p>
          <a:p>
            <a:pPr>
              <a:buFont typeface="Arial" panose="020B0604020202020204" pitchFamily="34" charset="0"/>
              <a:buChar char="•"/>
            </a:pPr>
            <a:r>
              <a:rPr lang="tr-TR"/>
              <a:t>Antik Yunan felsefesi, sadece pratik amaçlara yanıt vermek amacında olmayan, sadece ampirik veriler üzerinden olmayan salt bilgi tutkusundan kaynaklanan yararcı bilmeye odaklanmıştır ve soyut düşünce yoluyla bilgi üretmenin başlangıcını oluşturmuştur. </a:t>
            </a:r>
          </a:p>
        </p:txBody>
      </p:sp>
    </p:spTree>
    <p:extLst>
      <p:ext uri="{BB962C8B-B14F-4D97-AF65-F5344CB8AC3E}">
        <p14:creationId xmlns:p14="http://schemas.microsoft.com/office/powerpoint/2010/main" val="2631392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Philosophia – Bilgelik Sevgisi</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4000"/>
              <a:t>Bilgelik sevgisi, bilgiye sahip olma iddiası değil; bilginin, bilgeliğin (hikmet) sevgisidir. </a:t>
            </a:r>
          </a:p>
          <a:p>
            <a:pPr marL="0" indent="0">
              <a:buNone/>
            </a:pPr>
            <a:endParaRPr lang="tr-TR" sz="4000"/>
          </a:p>
          <a:p>
            <a:pPr>
              <a:buFont typeface="Arial" panose="020B0604020202020204" pitchFamily="34" charset="0"/>
              <a:buChar char="•"/>
            </a:pPr>
            <a:r>
              <a:rPr lang="tr-TR" sz="4000"/>
              <a:t>Bilgelik, en basit ifadeyle, insan hayatının anlamı ve değerine ilişkin derin bilgidir. </a:t>
            </a:r>
          </a:p>
        </p:txBody>
      </p:sp>
    </p:spTree>
    <p:extLst>
      <p:ext uri="{BB962C8B-B14F-4D97-AF65-F5344CB8AC3E}">
        <p14:creationId xmlns:p14="http://schemas.microsoft.com/office/powerpoint/2010/main" val="733546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Felsefe Nedir?</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3200"/>
              <a:t>Eleştirel ve özgür düşünme </a:t>
            </a:r>
          </a:p>
          <a:p>
            <a:pPr>
              <a:buFont typeface="Arial" panose="020B0604020202020204" pitchFamily="34" charset="0"/>
              <a:buChar char="•"/>
            </a:pPr>
            <a:r>
              <a:rPr lang="tr-TR" sz="3200"/>
              <a:t>Tutarlı bir düşünme yöntemi</a:t>
            </a:r>
          </a:p>
          <a:p>
            <a:pPr>
              <a:buFont typeface="Arial" panose="020B0604020202020204" pitchFamily="34" charset="0"/>
              <a:buChar char="•"/>
            </a:pPr>
            <a:r>
              <a:rPr lang="tr-TR" sz="3200"/>
              <a:t>Sorgulamak</a:t>
            </a:r>
          </a:p>
          <a:p>
            <a:pPr>
              <a:buFont typeface="Arial" panose="020B0604020202020204" pitchFamily="34" charset="0"/>
              <a:buChar char="•"/>
            </a:pPr>
            <a:r>
              <a:rPr lang="tr-TR" sz="3200"/>
              <a:t>Şaşkınlık duymak </a:t>
            </a:r>
            <a:r>
              <a:rPr lang="tr-TR" sz="3200" i="1"/>
              <a:t>(thaumazein) </a:t>
            </a:r>
          </a:p>
          <a:p>
            <a:pPr marL="0" indent="0">
              <a:buNone/>
            </a:pPr>
            <a:endParaRPr lang="tr-TR" sz="2400"/>
          </a:p>
          <a:p>
            <a:pPr>
              <a:buFont typeface="Wingdings" panose="05000000000000000000" pitchFamily="2" charset="2"/>
              <a:buChar char="v"/>
            </a:pPr>
            <a:r>
              <a:rPr lang="tr-TR" sz="2400"/>
              <a:t>Felsefi bilgi, akla dayanan, mantıksal tutarlılığı olan, sorgulayıcı, eleştirel, analitik ve sentetik bir bilgi türüdür.  </a:t>
            </a:r>
          </a:p>
        </p:txBody>
      </p:sp>
    </p:spTree>
    <p:extLst>
      <p:ext uri="{BB962C8B-B14F-4D97-AF65-F5344CB8AC3E}">
        <p14:creationId xmlns:p14="http://schemas.microsoft.com/office/powerpoint/2010/main" val="132563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Felsefe ve Din</a:t>
            </a:r>
          </a:p>
        </p:txBody>
      </p:sp>
      <p:sp>
        <p:nvSpPr>
          <p:cNvPr id="3" name="İçerik Yer Tutucusu 2"/>
          <p:cNvSpPr>
            <a:spLocks noGrp="1"/>
          </p:cNvSpPr>
          <p:nvPr>
            <p:ph idx="1"/>
          </p:nvPr>
        </p:nvSpPr>
        <p:spPr/>
        <p:txBody>
          <a:bodyPr>
            <a:normAutofit lnSpcReduction="10000"/>
          </a:bodyPr>
          <a:lstStyle/>
          <a:p>
            <a:pPr>
              <a:buFont typeface="Arial" panose="020B0604020202020204" pitchFamily="34" charset="0"/>
              <a:buChar char="•"/>
            </a:pPr>
            <a:r>
              <a:rPr lang="tr-TR" sz="2800"/>
              <a:t>İnsanın sınırlı ve sonlu oluşundan, diğer bir deyişle ölüm kaygısından dolayı dünyayı anlamlandırma çabalarından ikisi olarak felsefe ve din kendini gösterir. </a:t>
            </a:r>
          </a:p>
          <a:p>
            <a:pPr>
              <a:buFont typeface="Arial" panose="020B0604020202020204" pitchFamily="34" charset="0"/>
              <a:buChar char="•"/>
            </a:pPr>
            <a:endParaRPr lang="tr-TR" sz="2800"/>
          </a:p>
          <a:p>
            <a:pPr>
              <a:buFont typeface="Arial" panose="020B0604020202020204" pitchFamily="34" charset="0"/>
              <a:buChar char="•"/>
            </a:pPr>
            <a:r>
              <a:rPr lang="tr-TR" sz="2800"/>
              <a:t>Din, bu çaba içerisinde imana vurgu yaparken; felsefe dünyayı tanıyarak, kendimizi ve ötekileri anlamaya çalışarak, inançla değil bilinç yoluyla korkuları aşmayı hedefler. Bu noktada inanma ve bilme arasındaki fark kendini gösterir. </a:t>
            </a:r>
          </a:p>
          <a:p>
            <a:r>
              <a:rPr lang="tr-TR" sz="2800"/>
              <a:t> </a:t>
            </a:r>
          </a:p>
          <a:p>
            <a:pPr marL="0" indent="0">
              <a:buNone/>
            </a:pPr>
            <a:endParaRPr lang="tr-TR"/>
          </a:p>
        </p:txBody>
      </p:sp>
    </p:spTree>
    <p:extLst>
      <p:ext uri="{BB962C8B-B14F-4D97-AF65-F5344CB8AC3E}">
        <p14:creationId xmlns:p14="http://schemas.microsoft.com/office/powerpoint/2010/main" val="2159183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Bilgi Nedir? </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t>Bilgi, bilen varlıkla (özne) bilinmesi istenen veya bilinen varlık (nesne) arasındaki ilişkidir. </a:t>
            </a:r>
          </a:p>
          <a:p>
            <a:pPr>
              <a:buFont typeface="Arial" panose="020B0604020202020204" pitchFamily="34" charset="0"/>
              <a:buChar char="•"/>
            </a:pPr>
            <a:r>
              <a:rPr lang="tr-TR"/>
              <a:t>Bu ilişkide bilenin mi yoksa bilinen mi etkisinin fazla olduğu; bilginin imkanı ve imkansızlığı; bilginin kaynağı, alanı, kapsamı, sınırları vb. gibi sorular felsefenin bilgi teorisi veya epistemoloji diye adlandırılan dalının konusudur. </a:t>
            </a:r>
          </a:p>
          <a:p>
            <a:pPr>
              <a:buFont typeface="Arial" panose="020B0604020202020204" pitchFamily="34" charset="0"/>
              <a:buChar char="•"/>
            </a:pPr>
            <a:endParaRPr lang="tr-TR"/>
          </a:p>
          <a:p>
            <a:r>
              <a:rPr lang="tr-TR" sz="2400" b="1"/>
              <a:t>Epistemoloji: </a:t>
            </a:r>
          </a:p>
          <a:p>
            <a:r>
              <a:rPr lang="tr-TR" b="1" u="sng"/>
              <a:t>Özne </a:t>
            </a:r>
            <a:r>
              <a:rPr lang="tr-TR"/>
              <a:t>                                   -                         </a:t>
            </a:r>
            <a:r>
              <a:rPr lang="tr-TR" b="1" u="sng"/>
              <a:t>Nesne</a:t>
            </a:r>
            <a:r>
              <a:rPr lang="tr-TR" u="sng"/>
              <a:t> </a:t>
            </a:r>
          </a:p>
          <a:p>
            <a:pPr marL="0" indent="0">
              <a:lnSpc>
                <a:spcPct val="100000"/>
              </a:lnSpc>
              <a:buNone/>
            </a:pPr>
            <a:r>
              <a:rPr lang="tr-TR"/>
              <a:t>Nasıl bilebilirim?  Sorusuyla,                     Neyi bilebilirim? ya da Gerçek nedir? sorusuyla ilgilidir.  </a:t>
            </a:r>
          </a:p>
          <a:p>
            <a:pPr marL="0" indent="0">
              <a:lnSpc>
                <a:spcPct val="100000"/>
              </a:lnSpc>
              <a:buNone/>
            </a:pPr>
            <a:r>
              <a:rPr lang="tr-TR"/>
              <a:t>                                                                        Bu da ontolojini konusudur. </a:t>
            </a:r>
          </a:p>
        </p:txBody>
      </p:sp>
    </p:spTree>
    <p:extLst>
      <p:ext uri="{BB962C8B-B14F-4D97-AF65-F5344CB8AC3E}">
        <p14:creationId xmlns:p14="http://schemas.microsoft.com/office/powerpoint/2010/main" val="855717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Ontoloji Nedir? </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t>Felsefede varlık, kendi başına var olabilen, varlığını başka hiçbir şeye borçlu olmayan anlamına gelir. </a:t>
            </a:r>
          </a:p>
          <a:p>
            <a:pPr>
              <a:buFont typeface="Arial" panose="020B0604020202020204" pitchFamily="34" charset="0"/>
              <a:buChar char="•"/>
            </a:pPr>
            <a:r>
              <a:rPr lang="tr-TR"/>
              <a:t>Doğa filozofları, sistematik bir biçimde varlık sorunu ile ilgilenen ilk filozoflardı ve oluşun, hareketin, ardındaki sabit olanı, değişmez olanı arıyorlardı. Buna da </a:t>
            </a:r>
            <a:r>
              <a:rPr lang="tr-TR" i="1"/>
              <a:t>arche</a:t>
            </a:r>
            <a:r>
              <a:rPr lang="tr-TR"/>
              <a:t> (ilke: kalıcı olan, kendi başına varlık) denir. Örneğin Thales evrenin oluşundaki sabit maddenin su olduğunu söylemiştir.</a:t>
            </a:r>
          </a:p>
          <a:p>
            <a:endParaRPr lang="tr-TR" u="sng"/>
          </a:p>
          <a:p>
            <a:r>
              <a:rPr lang="tr-TR" u="sng"/>
              <a:t>Temel ontolojik yaklaşımlar:</a:t>
            </a:r>
          </a:p>
          <a:p>
            <a:r>
              <a:rPr lang="tr-TR"/>
              <a:t>Rasyonalizm: Varlık özü gereği rasyoneldir.</a:t>
            </a:r>
          </a:p>
          <a:p>
            <a:r>
              <a:rPr lang="tr-TR"/>
              <a:t>Realizm: Maddenin düşünceden bağımsız bir gerçekliği vardır. Dış dünya gerçektir.     </a:t>
            </a:r>
          </a:p>
        </p:txBody>
      </p:sp>
    </p:spTree>
    <p:extLst>
      <p:ext uri="{BB962C8B-B14F-4D97-AF65-F5344CB8AC3E}">
        <p14:creationId xmlns:p14="http://schemas.microsoft.com/office/powerpoint/2010/main" val="2635828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Modern Bilimin Doğuşu</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2400"/>
              <a:t>Doğa bilimi, olgular dünyasını, özneden bağımsız bir gerçeklik dünyası olarak görür ve bu olgular dünyasının akla uygun bir düzen ve işleyişi olduğuna inanır. </a:t>
            </a:r>
          </a:p>
          <a:p>
            <a:pPr>
              <a:buFont typeface="Arial" panose="020B0604020202020204" pitchFamily="34" charset="0"/>
              <a:buChar char="•"/>
            </a:pPr>
            <a:endParaRPr lang="tr-TR" sz="2400"/>
          </a:p>
          <a:p>
            <a:pPr>
              <a:buFont typeface="Arial" panose="020B0604020202020204" pitchFamily="34" charset="0"/>
              <a:buChar char="•"/>
            </a:pPr>
            <a:r>
              <a:rPr lang="tr-TR" sz="2400"/>
              <a:t>Örneğin, Galilei doğaya dair bilimsel araştırmaların sonuçlarının daima nicelleştirilmesini, sayılar ve matematiksel formüller içerisinde ifade edilmesi gerektiğini belirterek bunun ilk örneklerini vermiştir. </a:t>
            </a:r>
          </a:p>
          <a:p>
            <a:pPr marL="0" indent="0">
              <a:buNone/>
            </a:pPr>
            <a:endParaRPr lang="tr-TR" sz="2400"/>
          </a:p>
          <a:p>
            <a:pPr>
              <a:buFont typeface="Arial" panose="020B0604020202020204" pitchFamily="34" charset="0"/>
              <a:buChar char="•"/>
            </a:pPr>
            <a:r>
              <a:rPr lang="tr-TR" sz="2400"/>
              <a:t>Doğa bilimleri Galilei’den beri matematiksel doğa bilimi olarak anılır ve doğa bilimleri matematik modeline göre kurulmuş bir rasyonel söyleme sahiptir. </a:t>
            </a:r>
          </a:p>
        </p:txBody>
      </p:sp>
    </p:spTree>
    <p:extLst>
      <p:ext uri="{BB962C8B-B14F-4D97-AF65-F5344CB8AC3E}">
        <p14:creationId xmlns:p14="http://schemas.microsoft.com/office/powerpoint/2010/main" val="4164080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15. ve 16. Yüzyıllarındaki Bilimsel Gelişmeler</a:t>
            </a:r>
          </a:p>
        </p:txBody>
      </p:sp>
      <p:sp>
        <p:nvSpPr>
          <p:cNvPr id="3" name="İçerik Yer Tutucusu 2"/>
          <p:cNvSpPr>
            <a:spLocks noGrp="1"/>
          </p:cNvSpPr>
          <p:nvPr>
            <p:ph idx="1"/>
          </p:nvPr>
        </p:nvSpPr>
        <p:spPr>
          <a:xfrm>
            <a:off x="980049" y="1754945"/>
            <a:ext cx="10058400" cy="4023360"/>
          </a:xfrm>
        </p:spPr>
        <p:txBody>
          <a:bodyPr>
            <a:normAutofit/>
          </a:bodyPr>
          <a:lstStyle/>
          <a:p>
            <a:pPr marL="0" indent="0">
              <a:buNone/>
            </a:pPr>
            <a:endParaRPr lang="tr-TR" sz="3600"/>
          </a:p>
          <a:p>
            <a:pPr>
              <a:buFont typeface="Arial" panose="020B0604020202020204" pitchFamily="34" charset="0"/>
              <a:buChar char="•"/>
            </a:pPr>
            <a:r>
              <a:rPr lang="tr-TR" sz="3600" err="1"/>
              <a:t>Kopernikus</a:t>
            </a:r>
            <a:r>
              <a:rPr lang="tr-TR" sz="3600"/>
              <a:t> – Güneş sistemi</a:t>
            </a:r>
          </a:p>
          <a:p>
            <a:pPr marL="0" indent="0">
              <a:buNone/>
            </a:pPr>
            <a:endParaRPr lang="tr-TR" sz="3600"/>
          </a:p>
          <a:p>
            <a:pPr>
              <a:buFont typeface="Arial" panose="020B0604020202020204" pitchFamily="34" charset="0"/>
              <a:buChar char="•"/>
            </a:pPr>
            <a:r>
              <a:rPr lang="tr-TR" sz="3600"/>
              <a:t>Galilei – Mekanist dünya görüşü, süredurum yasası</a:t>
            </a:r>
          </a:p>
          <a:p>
            <a:pPr marL="0" indent="0">
              <a:buNone/>
            </a:pPr>
            <a:endParaRPr lang="tr-TR" sz="3600"/>
          </a:p>
          <a:p>
            <a:pPr>
              <a:buFont typeface="Arial" panose="020B0604020202020204" pitchFamily="34" charset="0"/>
              <a:buChar char="•"/>
            </a:pPr>
            <a:r>
              <a:rPr lang="tr-TR" sz="3600"/>
              <a:t>Newton – Genel çekim yasası</a:t>
            </a:r>
          </a:p>
        </p:txBody>
      </p:sp>
    </p:spTree>
    <p:extLst>
      <p:ext uri="{BB962C8B-B14F-4D97-AF65-F5344CB8AC3E}">
        <p14:creationId xmlns:p14="http://schemas.microsoft.com/office/powerpoint/2010/main" val="1779547379"/>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1</TotalTime>
  <Words>659</Words>
  <Application>Microsoft Office PowerPoint</Application>
  <PresentationFormat>Geniş ekran</PresentationFormat>
  <Paragraphs>65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Wingdings</vt:lpstr>
      <vt:lpstr>Geçmişe bakış</vt:lpstr>
      <vt:lpstr>2. HAFTA</vt:lpstr>
      <vt:lpstr>Felsefi Düşüncenin Doğuşu</vt:lpstr>
      <vt:lpstr>Philosophia – Bilgelik Sevgisi</vt:lpstr>
      <vt:lpstr>Felsefe Nedir?</vt:lpstr>
      <vt:lpstr>Felsefe ve Din</vt:lpstr>
      <vt:lpstr>Bilgi Nedir? </vt:lpstr>
      <vt:lpstr>Ontoloji Nedir? </vt:lpstr>
      <vt:lpstr>Modern Bilimin Doğuşu</vt:lpstr>
      <vt:lpstr>15. ve 16. Yüzyıllarındaki Bilimsel Gelişmeler</vt:lpstr>
      <vt:lpstr>Modern Felsefenin Doğuşu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HAFTA</dc:title>
  <dc:creator>Hasan.Pekdemir</dc:creator>
  <cp:lastModifiedBy>Hasan.Pekdemir</cp:lastModifiedBy>
  <cp:revision>1</cp:revision>
  <dcterms:created xsi:type="dcterms:W3CDTF">2018-07-09T08:12:50Z</dcterms:created>
  <dcterms:modified xsi:type="dcterms:W3CDTF">2018-07-09T08:14:36Z</dcterms:modified>
</cp:coreProperties>
</file>