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084"/>
    <p:restoredTop sz="94715"/>
  </p:normalViewPr>
  <p:slideViewPr>
    <p:cSldViewPr snapToGrid="0" snapToObjects="1">
      <p:cViewPr varScale="1">
        <p:scale>
          <a:sx n="88" d="100"/>
          <a:sy n="88" d="100"/>
        </p:scale>
        <p:origin x="-102" y="-45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stilini düzenlemek için tıklayın</a:t>
            </a:r>
            <a:endParaRPr lang="tr-T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61B1668-7697-FB44-80A6-1516F69CC3E0}" type="datetimeFigureOut">
              <a:rPr lang="tr-TR" smtClean="0"/>
              <a:pPr/>
              <a:t>29.11.2017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F241DA8-5D3A-8D4E-A71D-A1887B51B257}" type="slidenum">
              <a:rPr lang="tr-TR" smtClean="0"/>
              <a:pPr/>
              <a:t>‹#›</a:t>
            </a:fld>
            <a:endParaRPr lang="tr-TR"/>
          </a:p>
        </p:txBody>
      </p:sp>
    </p:spTree>
    <p:extLst>
      <p:ext uri="{BB962C8B-B14F-4D97-AF65-F5344CB8AC3E}">
        <p14:creationId xmlns:p14="http://schemas.microsoft.com/office/powerpoint/2010/main" xmlns="" val="2128299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61B1668-7697-FB44-80A6-1516F69CC3E0}" type="datetimeFigureOut">
              <a:rPr lang="tr-TR" smtClean="0"/>
              <a:pPr/>
              <a:t>29.11.2017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F241DA8-5D3A-8D4E-A71D-A1887B51B257}" type="slidenum">
              <a:rPr lang="tr-TR" smtClean="0"/>
              <a:pPr/>
              <a:t>‹#›</a:t>
            </a:fld>
            <a:endParaRPr lang="tr-TR"/>
          </a:p>
        </p:txBody>
      </p:sp>
    </p:spTree>
    <p:extLst>
      <p:ext uri="{BB962C8B-B14F-4D97-AF65-F5344CB8AC3E}">
        <p14:creationId xmlns:p14="http://schemas.microsoft.com/office/powerpoint/2010/main" xmlns="" val="19631396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stilini düzenlemek için tıklayın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61B1668-7697-FB44-80A6-1516F69CC3E0}" type="datetimeFigureOut">
              <a:rPr lang="tr-TR" smtClean="0"/>
              <a:pPr/>
              <a:t>29.11.2017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F241DA8-5D3A-8D4E-A71D-A1887B51B257}" type="slidenum">
              <a:rPr lang="tr-TR" smtClean="0"/>
              <a:pPr/>
              <a:t>‹#›</a:t>
            </a:fld>
            <a:endParaRPr lang="tr-TR"/>
          </a:p>
        </p:txBody>
      </p:sp>
    </p:spTree>
    <p:extLst>
      <p:ext uri="{BB962C8B-B14F-4D97-AF65-F5344CB8AC3E}">
        <p14:creationId xmlns:p14="http://schemas.microsoft.com/office/powerpoint/2010/main" xmlns="" val="549361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İçerik Yer Tutucusu 2"/>
          <p:cNvSpPr>
            <a:spLocks noGrp="1"/>
          </p:cNvSpPr>
          <p:nvPr>
            <p:ph idx="1"/>
          </p:nvPr>
        </p:nvSpPr>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61B1668-7697-FB44-80A6-1516F69CC3E0}" type="datetimeFigureOut">
              <a:rPr lang="tr-TR" smtClean="0"/>
              <a:pPr/>
              <a:t>29.11.2017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F241DA8-5D3A-8D4E-A71D-A1887B51B257}" type="slidenum">
              <a:rPr lang="tr-TR" smtClean="0"/>
              <a:pPr/>
              <a:t>‹#›</a:t>
            </a:fld>
            <a:endParaRPr lang="tr-TR"/>
          </a:p>
        </p:txBody>
      </p:sp>
    </p:spTree>
    <p:extLst>
      <p:ext uri="{BB962C8B-B14F-4D97-AF65-F5344CB8AC3E}">
        <p14:creationId xmlns:p14="http://schemas.microsoft.com/office/powerpoint/2010/main" xmlns="" val="1842542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smtClean="0"/>
              <a:t>Asıl başlık stilini düzenlemek için tıklayın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tıklayın</a:t>
            </a:r>
          </a:p>
        </p:txBody>
      </p:sp>
      <p:sp>
        <p:nvSpPr>
          <p:cNvPr id="4" name="Veri Yer Tutucusu 3"/>
          <p:cNvSpPr>
            <a:spLocks noGrp="1"/>
          </p:cNvSpPr>
          <p:nvPr>
            <p:ph type="dt" sz="half" idx="10"/>
          </p:nvPr>
        </p:nvSpPr>
        <p:spPr/>
        <p:txBody>
          <a:bodyPr/>
          <a:lstStyle/>
          <a:p>
            <a:fld id="{261B1668-7697-FB44-80A6-1516F69CC3E0}" type="datetimeFigureOut">
              <a:rPr lang="tr-TR" smtClean="0"/>
              <a:pPr/>
              <a:t>29.11.2017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F241DA8-5D3A-8D4E-A71D-A1887B51B257}" type="slidenum">
              <a:rPr lang="tr-TR" smtClean="0"/>
              <a:pPr/>
              <a:t>‹#›</a:t>
            </a:fld>
            <a:endParaRPr lang="tr-TR"/>
          </a:p>
        </p:txBody>
      </p:sp>
    </p:spTree>
    <p:extLst>
      <p:ext uri="{BB962C8B-B14F-4D97-AF65-F5344CB8AC3E}">
        <p14:creationId xmlns:p14="http://schemas.microsoft.com/office/powerpoint/2010/main" xmlns="" val="900364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61B1668-7697-FB44-80A6-1516F69CC3E0}" type="datetimeFigureOut">
              <a:rPr lang="tr-TR" smtClean="0"/>
              <a:pPr/>
              <a:t>29.11.2017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F241DA8-5D3A-8D4E-A71D-A1887B51B257}" type="slidenum">
              <a:rPr lang="tr-TR" smtClean="0"/>
              <a:pPr/>
              <a:t>‹#›</a:t>
            </a:fld>
            <a:endParaRPr lang="tr-TR"/>
          </a:p>
        </p:txBody>
      </p:sp>
    </p:spTree>
    <p:extLst>
      <p:ext uri="{BB962C8B-B14F-4D97-AF65-F5344CB8AC3E}">
        <p14:creationId xmlns:p14="http://schemas.microsoft.com/office/powerpoint/2010/main" xmlns="" val="124978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smtClean="0"/>
              <a:t>Asıl başlık stilini düzenlemek için tıklayın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tıklayın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tıklayın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61B1668-7697-FB44-80A6-1516F69CC3E0}" type="datetimeFigureOut">
              <a:rPr lang="tr-TR" smtClean="0"/>
              <a:pPr/>
              <a:t>29.11.2017</a:t>
            </a:fld>
            <a:endParaRPr lang="tr-TR"/>
          </a:p>
        </p:txBody>
      </p:sp>
      <p:sp>
        <p:nvSpPr>
          <p:cNvPr id="8" name="Alt 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F241DA8-5D3A-8D4E-A71D-A1887B51B257}" type="slidenum">
              <a:rPr lang="tr-TR" smtClean="0"/>
              <a:pPr/>
              <a:t>‹#›</a:t>
            </a:fld>
            <a:endParaRPr lang="tr-TR"/>
          </a:p>
        </p:txBody>
      </p:sp>
    </p:spTree>
    <p:extLst>
      <p:ext uri="{BB962C8B-B14F-4D97-AF65-F5344CB8AC3E}">
        <p14:creationId xmlns:p14="http://schemas.microsoft.com/office/powerpoint/2010/main" xmlns="" val="622372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Veri Yer Tutucusu 2"/>
          <p:cNvSpPr>
            <a:spLocks noGrp="1"/>
          </p:cNvSpPr>
          <p:nvPr>
            <p:ph type="dt" sz="half" idx="10"/>
          </p:nvPr>
        </p:nvSpPr>
        <p:spPr/>
        <p:txBody>
          <a:bodyPr/>
          <a:lstStyle/>
          <a:p>
            <a:fld id="{261B1668-7697-FB44-80A6-1516F69CC3E0}" type="datetimeFigureOut">
              <a:rPr lang="tr-TR" smtClean="0"/>
              <a:pPr/>
              <a:t>29.11.2017</a:t>
            </a:fld>
            <a:endParaRPr lang="tr-TR"/>
          </a:p>
        </p:txBody>
      </p:sp>
      <p:sp>
        <p:nvSpPr>
          <p:cNvPr id="4" name="Alt 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F241DA8-5D3A-8D4E-A71D-A1887B51B257}" type="slidenum">
              <a:rPr lang="tr-TR" smtClean="0"/>
              <a:pPr/>
              <a:t>‹#›</a:t>
            </a:fld>
            <a:endParaRPr lang="tr-TR"/>
          </a:p>
        </p:txBody>
      </p:sp>
    </p:spTree>
    <p:extLst>
      <p:ext uri="{BB962C8B-B14F-4D97-AF65-F5344CB8AC3E}">
        <p14:creationId xmlns:p14="http://schemas.microsoft.com/office/powerpoint/2010/main" xmlns="" val="1971784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61B1668-7697-FB44-80A6-1516F69CC3E0}" type="datetimeFigureOut">
              <a:rPr lang="tr-TR" smtClean="0"/>
              <a:pPr/>
              <a:t>29.11.2017</a:t>
            </a:fld>
            <a:endParaRPr lang="tr-TR"/>
          </a:p>
        </p:txBody>
      </p:sp>
      <p:sp>
        <p:nvSpPr>
          <p:cNvPr id="3" name="Alt 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F241DA8-5D3A-8D4E-A71D-A1887B51B257}" type="slidenum">
              <a:rPr lang="tr-TR" smtClean="0"/>
              <a:pPr/>
              <a:t>‹#›</a:t>
            </a:fld>
            <a:endParaRPr lang="tr-TR"/>
          </a:p>
        </p:txBody>
      </p:sp>
    </p:spTree>
    <p:extLst>
      <p:ext uri="{BB962C8B-B14F-4D97-AF65-F5344CB8AC3E}">
        <p14:creationId xmlns:p14="http://schemas.microsoft.com/office/powerpoint/2010/main" xmlns="" val="1961380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stilini düzenlemek için tıklayın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tıklayın</a:t>
            </a:r>
          </a:p>
        </p:txBody>
      </p:sp>
      <p:sp>
        <p:nvSpPr>
          <p:cNvPr id="5" name="Veri Yer Tutucusu 4"/>
          <p:cNvSpPr>
            <a:spLocks noGrp="1"/>
          </p:cNvSpPr>
          <p:nvPr>
            <p:ph type="dt" sz="half" idx="10"/>
          </p:nvPr>
        </p:nvSpPr>
        <p:spPr/>
        <p:txBody>
          <a:bodyPr/>
          <a:lstStyle/>
          <a:p>
            <a:fld id="{261B1668-7697-FB44-80A6-1516F69CC3E0}" type="datetimeFigureOut">
              <a:rPr lang="tr-TR" smtClean="0"/>
              <a:pPr/>
              <a:t>29.11.2017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F241DA8-5D3A-8D4E-A71D-A1887B51B257}" type="slidenum">
              <a:rPr lang="tr-TR" smtClean="0"/>
              <a:pPr/>
              <a:t>‹#›</a:t>
            </a:fld>
            <a:endParaRPr lang="tr-TR"/>
          </a:p>
        </p:txBody>
      </p:sp>
    </p:spTree>
    <p:extLst>
      <p:ext uri="{BB962C8B-B14F-4D97-AF65-F5344CB8AC3E}">
        <p14:creationId xmlns:p14="http://schemas.microsoft.com/office/powerpoint/2010/main" xmlns="" val="10398802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stilini düzenlemek için tıklayın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tıklayın</a:t>
            </a:r>
          </a:p>
        </p:txBody>
      </p:sp>
      <p:sp>
        <p:nvSpPr>
          <p:cNvPr id="5" name="Veri Yer Tutucusu 4"/>
          <p:cNvSpPr>
            <a:spLocks noGrp="1"/>
          </p:cNvSpPr>
          <p:nvPr>
            <p:ph type="dt" sz="half" idx="10"/>
          </p:nvPr>
        </p:nvSpPr>
        <p:spPr/>
        <p:txBody>
          <a:bodyPr/>
          <a:lstStyle/>
          <a:p>
            <a:fld id="{261B1668-7697-FB44-80A6-1516F69CC3E0}" type="datetimeFigureOut">
              <a:rPr lang="tr-TR" smtClean="0"/>
              <a:pPr/>
              <a:t>29.11.2017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F241DA8-5D3A-8D4E-A71D-A1887B51B257}" type="slidenum">
              <a:rPr lang="tr-TR" smtClean="0"/>
              <a:pPr/>
              <a:t>‹#›</a:t>
            </a:fld>
            <a:endParaRPr lang="tr-TR"/>
          </a:p>
        </p:txBody>
      </p:sp>
    </p:spTree>
    <p:extLst>
      <p:ext uri="{BB962C8B-B14F-4D97-AF65-F5344CB8AC3E}">
        <p14:creationId xmlns:p14="http://schemas.microsoft.com/office/powerpoint/2010/main" xmlns="" val="1045173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stilini düzenlemek için tıklayın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1B1668-7697-FB44-80A6-1516F69CC3E0}" type="datetimeFigureOut">
              <a:rPr lang="tr-TR" smtClean="0"/>
              <a:pPr/>
              <a:t>29.11.2017</a:t>
            </a:fld>
            <a:endParaRPr lang="tr-TR"/>
          </a:p>
        </p:txBody>
      </p:sp>
      <p:sp>
        <p:nvSpPr>
          <p:cNvPr id="5" name="Alt 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241DA8-5D3A-8D4E-A71D-A1887B51B257}" type="slidenum">
              <a:rPr lang="tr-TR" smtClean="0"/>
              <a:pPr/>
              <a:t>‹#›</a:t>
            </a:fld>
            <a:endParaRPr lang="tr-TR"/>
          </a:p>
        </p:txBody>
      </p:sp>
    </p:spTree>
    <p:extLst>
      <p:ext uri="{BB962C8B-B14F-4D97-AF65-F5344CB8AC3E}">
        <p14:creationId xmlns:p14="http://schemas.microsoft.com/office/powerpoint/2010/main" xmlns="" val="18661259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fontScale="90000"/>
          </a:bodyPr>
          <a:lstStyle/>
          <a:p>
            <a:r>
              <a:rPr lang="tr-TR" b="1" dirty="0"/>
              <a:t>İSHAK EL-KİNDÎ VE ANTİK YUNAN FELSEFE GELENEĞİ</a:t>
            </a:r>
            <a:br>
              <a:rPr lang="tr-TR" b="1" dirty="0"/>
            </a:br>
            <a:endParaRPr lang="tr-TR" b="1" dirty="0"/>
          </a:p>
        </p:txBody>
      </p:sp>
    </p:spTree>
    <p:extLst>
      <p:ext uri="{BB962C8B-B14F-4D97-AF65-F5344CB8AC3E}">
        <p14:creationId xmlns:p14="http://schemas.microsoft.com/office/powerpoint/2010/main" xmlns="" val="10923976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err="1"/>
              <a:t>Kindî</a:t>
            </a:r>
            <a:r>
              <a:rPr lang="tr-TR" dirty="0"/>
              <a:t> üzerindeki asıl etki, </a:t>
            </a:r>
            <a:r>
              <a:rPr lang="tr-TR" dirty="0" err="1"/>
              <a:t>Plotinos</a:t>
            </a:r>
            <a:r>
              <a:rPr lang="tr-TR" dirty="0"/>
              <a:t> (ö. 270)’tan Atina’da </a:t>
            </a:r>
            <a:r>
              <a:rPr lang="tr-TR" dirty="0" err="1"/>
              <a:t>Eflatuncu</a:t>
            </a:r>
            <a:r>
              <a:rPr lang="tr-TR" dirty="0"/>
              <a:t> okulun kapandığı m. 529 tarihine kadar süren Yeni-</a:t>
            </a:r>
            <a:r>
              <a:rPr lang="tr-TR" dirty="0" err="1"/>
              <a:t>Eflatuncu</a:t>
            </a:r>
            <a:r>
              <a:rPr lang="tr-TR" dirty="0"/>
              <a:t> gelenekten gelir. </a:t>
            </a:r>
            <a:r>
              <a:rPr lang="tr-TR" dirty="0" err="1"/>
              <a:t>Kindî</a:t>
            </a:r>
            <a:r>
              <a:rPr lang="tr-TR" dirty="0"/>
              <a:t>, Arapçaya </a:t>
            </a:r>
            <a:r>
              <a:rPr lang="tr-TR" i="1" dirty="0"/>
              <a:t>Aristoteles’in Teolojisi </a:t>
            </a:r>
            <a:r>
              <a:rPr lang="tr-TR" dirty="0"/>
              <a:t>olarak çevrilen </a:t>
            </a:r>
            <a:r>
              <a:rPr lang="tr-TR" dirty="0" err="1"/>
              <a:t>Plotinos’un</a:t>
            </a:r>
            <a:r>
              <a:rPr lang="tr-TR" dirty="0"/>
              <a:t> </a:t>
            </a:r>
            <a:r>
              <a:rPr lang="tr-TR" i="1" dirty="0" err="1"/>
              <a:t>Enneadlar’</a:t>
            </a:r>
            <a:r>
              <a:rPr lang="tr-TR" dirty="0" err="1"/>
              <a:t>ının</a:t>
            </a:r>
            <a:r>
              <a:rPr lang="tr-TR" dirty="0"/>
              <a:t> versiyonlarını, </a:t>
            </a:r>
            <a:r>
              <a:rPr lang="tr-TR" dirty="0" err="1"/>
              <a:t>Proclus’un</a:t>
            </a:r>
            <a:r>
              <a:rPr lang="tr-TR" dirty="0"/>
              <a:t> </a:t>
            </a:r>
            <a:r>
              <a:rPr lang="tr-TR" i="1" dirty="0"/>
              <a:t>Salt İyilik Üzerine Kitap</a:t>
            </a:r>
            <a:r>
              <a:rPr lang="tr-TR" dirty="0"/>
              <a:t> olarak Arapçaya çevrilen </a:t>
            </a:r>
            <a:r>
              <a:rPr lang="tr-TR" i="1" dirty="0"/>
              <a:t>Teolojinin Unsurları (</a:t>
            </a:r>
            <a:r>
              <a:rPr lang="tr-TR" i="1" dirty="0" err="1"/>
              <a:t>The</a:t>
            </a:r>
            <a:r>
              <a:rPr lang="tr-TR" i="1" dirty="0"/>
              <a:t> </a:t>
            </a:r>
            <a:r>
              <a:rPr lang="tr-TR" i="1" dirty="0" err="1"/>
              <a:t>Elements</a:t>
            </a:r>
            <a:r>
              <a:rPr lang="tr-TR" i="1" dirty="0"/>
              <a:t> of </a:t>
            </a:r>
            <a:r>
              <a:rPr lang="tr-TR" i="1" dirty="0" err="1"/>
              <a:t>Theology</a:t>
            </a:r>
            <a:r>
              <a:rPr lang="tr-TR" i="1" dirty="0"/>
              <a:t>)</a:t>
            </a:r>
            <a:r>
              <a:rPr lang="tr-TR" dirty="0"/>
              <a:t> adlı eserlerinden haberdardı. Bu iki eserin Aristoteles’e ait olup olmadığının </a:t>
            </a:r>
            <a:r>
              <a:rPr lang="tr-TR" dirty="0" err="1"/>
              <a:t>Kindî</a:t>
            </a:r>
            <a:r>
              <a:rPr lang="tr-TR" dirty="0"/>
              <a:t> tarafından bilinip bilinmediği tartışması bir yana, </a:t>
            </a:r>
            <a:r>
              <a:rPr lang="tr-TR" dirty="0" err="1"/>
              <a:t>Kindî</a:t>
            </a:r>
            <a:r>
              <a:rPr lang="tr-TR" dirty="0"/>
              <a:t> Aristoteles ve Yeni-</a:t>
            </a:r>
            <a:r>
              <a:rPr lang="tr-TR" dirty="0" err="1"/>
              <a:t>Eflatuculuğun</a:t>
            </a:r>
            <a:r>
              <a:rPr lang="tr-TR" dirty="0"/>
              <a:t> birbiriyle bağdaşır olduğunu düşünmüştü. </a:t>
            </a:r>
            <a:r>
              <a:rPr lang="tr-TR" dirty="0" err="1"/>
              <a:t>Kindî</a:t>
            </a:r>
            <a:r>
              <a:rPr lang="tr-TR" dirty="0"/>
              <a:t> tüm antik düşünceyi tutarlı tek bir sistem olarak görme eğilimindeydi. Hem Aristoteles felsefesinin hem de Yeni-</a:t>
            </a:r>
            <a:r>
              <a:rPr lang="tr-TR" dirty="0" err="1"/>
              <a:t>Eflatunculuğun</a:t>
            </a:r>
            <a:r>
              <a:rPr lang="tr-TR" dirty="0"/>
              <a:t> hakikati temsil ettiğine inandığından, bu ikisinin birbiriyle bağdaşmayacağını da öngörmüyordu. Bunun yanında </a:t>
            </a:r>
            <a:r>
              <a:rPr lang="tr-TR" dirty="0" err="1"/>
              <a:t>Kindî</a:t>
            </a:r>
            <a:r>
              <a:rPr lang="tr-TR" dirty="0"/>
              <a:t>, Aristoteles’i, Aristotelesçi Alexander of Aphrodisias (</a:t>
            </a:r>
            <a:r>
              <a:rPr lang="tr-TR" dirty="0" err="1"/>
              <a:t>Afrodisyaslı</a:t>
            </a:r>
            <a:r>
              <a:rPr lang="tr-TR" dirty="0"/>
              <a:t> İskender)’e ilave olarak </a:t>
            </a:r>
            <a:r>
              <a:rPr lang="tr-TR" dirty="0" err="1"/>
              <a:t>Porphyry</a:t>
            </a:r>
            <a:r>
              <a:rPr lang="tr-TR" dirty="0"/>
              <a:t> ve John </a:t>
            </a:r>
            <a:r>
              <a:rPr lang="tr-TR" dirty="0" err="1"/>
              <a:t>Philoponus</a:t>
            </a:r>
            <a:r>
              <a:rPr lang="tr-TR" dirty="0"/>
              <a:t> gibi Yeni-</a:t>
            </a:r>
            <a:r>
              <a:rPr lang="tr-TR" dirty="0" err="1"/>
              <a:t>Eflatuncular</a:t>
            </a:r>
            <a:r>
              <a:rPr lang="tr-TR" dirty="0"/>
              <a:t> tarafından Aristoteles’e yazılmış olan şerhler aracılığıyla tanımıştı.</a:t>
            </a:r>
          </a:p>
          <a:p>
            <a:endParaRPr lang="tr-TR" dirty="0"/>
          </a:p>
        </p:txBody>
      </p:sp>
    </p:spTree>
    <p:extLst>
      <p:ext uri="{BB962C8B-B14F-4D97-AF65-F5344CB8AC3E}">
        <p14:creationId xmlns:p14="http://schemas.microsoft.com/office/powerpoint/2010/main" xmlns="" val="2257161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 Örneğin, </a:t>
            </a:r>
            <a:r>
              <a:rPr lang="tr-TR" dirty="0" err="1"/>
              <a:t>Kindî</a:t>
            </a:r>
            <a:r>
              <a:rPr lang="tr-TR" dirty="0"/>
              <a:t> Tanrı’nın sadece bir </a:t>
            </a:r>
            <a:r>
              <a:rPr lang="tr-TR" dirty="0" err="1"/>
              <a:t>gâî</a:t>
            </a:r>
            <a:r>
              <a:rPr lang="tr-TR" dirty="0"/>
              <a:t> sebep olmadığına aynı zamanda bir fâil sebep olduğuna inanır. Muhtemeldir ki </a:t>
            </a:r>
            <a:r>
              <a:rPr lang="tr-TR" dirty="0" err="1"/>
              <a:t>Kindî</a:t>
            </a:r>
            <a:r>
              <a:rPr lang="tr-TR" dirty="0"/>
              <a:t>, Aristoteles’in Tanrı’sının </a:t>
            </a:r>
            <a:r>
              <a:rPr lang="tr-TR" dirty="0" err="1"/>
              <a:t>gâî</a:t>
            </a:r>
            <a:r>
              <a:rPr lang="tr-TR" dirty="0"/>
              <a:t> olduğu kadar bir fâil sebep de olduğunu düşünen Yeni-</a:t>
            </a:r>
            <a:r>
              <a:rPr lang="tr-TR" dirty="0" err="1"/>
              <a:t>Eflatuncu</a:t>
            </a:r>
            <a:r>
              <a:rPr lang="tr-TR" dirty="0"/>
              <a:t> </a:t>
            </a:r>
            <a:r>
              <a:rPr lang="tr-TR" dirty="0" err="1"/>
              <a:t>Ammonius</a:t>
            </a:r>
            <a:r>
              <a:rPr lang="tr-TR" dirty="0"/>
              <a:t> (ki bu konuda müstakil bir eser kaleme almıştır)’un yorumunu benimsemiş olabilir. </a:t>
            </a:r>
            <a:r>
              <a:rPr lang="tr-TR" dirty="0" err="1"/>
              <a:t>Kindî</a:t>
            </a:r>
            <a:r>
              <a:rPr lang="tr-TR" dirty="0"/>
              <a:t> bu görüşüyle Arapça felsefe geleneğine oldukça önemli bir katkı sunmuş görünüyor: Aristoteles’in Tanrı’sını (mutlak, gayri maddî akıl ve hareketin hareket etmeyen sebebi) diğer iki rakip teolojiyle bağdaşır olarak görmeyi mümkün kılmaktadır. Bunlardan ilki Yeni-</a:t>
            </a:r>
            <a:r>
              <a:rPr lang="tr-TR" dirty="0" err="1"/>
              <a:t>Eflatuncu</a:t>
            </a:r>
            <a:r>
              <a:rPr lang="tr-TR" dirty="0"/>
              <a:t> teoriye göre alem bizatihi Bir veya Tanrı’dan, cömertlik ve gücün Akıl aracılığıyla  taşması sonucu “sudur” etmektedir. Diğer taraftan ise İslam ve diğer semavi dinlerin yaratıcı Tanrı tasavvurlarına uygun olarak sadece </a:t>
            </a:r>
            <a:r>
              <a:rPr lang="tr-TR" dirty="0" err="1"/>
              <a:t>gâî</a:t>
            </a:r>
            <a:r>
              <a:rPr lang="tr-TR" dirty="0"/>
              <a:t> </a:t>
            </a:r>
            <a:r>
              <a:rPr lang="tr-TR" dirty="0" err="1"/>
              <a:t>sebepliliği</a:t>
            </a:r>
            <a:r>
              <a:rPr lang="tr-TR" dirty="0"/>
              <a:t> değil fail </a:t>
            </a:r>
            <a:r>
              <a:rPr lang="tr-TR" dirty="0" err="1"/>
              <a:t>sebepliliği</a:t>
            </a:r>
            <a:r>
              <a:rPr lang="tr-TR" dirty="0"/>
              <a:t> de ihtiva eder gözüken Tanrı tasavvurlarıdır.</a:t>
            </a:r>
          </a:p>
          <a:p>
            <a:endParaRPr lang="tr-TR" dirty="0"/>
          </a:p>
        </p:txBody>
      </p:sp>
    </p:spTree>
    <p:extLst>
      <p:ext uri="{BB962C8B-B14F-4D97-AF65-F5344CB8AC3E}">
        <p14:creationId xmlns:p14="http://schemas.microsoft.com/office/powerpoint/2010/main" xmlns="" val="2593197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Esasen </a:t>
            </a:r>
            <a:r>
              <a:rPr lang="tr-TR" dirty="0" err="1"/>
              <a:t>Kindî</a:t>
            </a:r>
            <a:r>
              <a:rPr lang="tr-TR" dirty="0"/>
              <a:t>, Aristotelesçi, Yeni-</a:t>
            </a:r>
            <a:r>
              <a:rPr lang="tr-TR" dirty="0" err="1"/>
              <a:t>Eflatuncu</a:t>
            </a:r>
            <a:r>
              <a:rPr lang="tr-TR" dirty="0"/>
              <a:t> ve yaratıcı Tanrı tasavvurlarının üçünü de kabul etmektedir. Tanrı’nın hareket etmeyen hareket ettirici olduğunu, fakat aynı Tanrı’nın yarattığı varlığa da kendinden verdiğini (</a:t>
            </a:r>
            <a:r>
              <a:rPr lang="tr-TR" i="1" dirty="0"/>
              <a:t>feyz</a:t>
            </a:r>
            <a:r>
              <a:rPr lang="tr-TR" dirty="0"/>
              <a:t> kavramını kullanarak) ve Tanrı’nın (</a:t>
            </a:r>
            <a:r>
              <a:rPr lang="tr-TR" i="1" dirty="0"/>
              <a:t>Gerçek Fail </a:t>
            </a:r>
            <a:r>
              <a:rPr lang="tr-TR" i="1" dirty="0" err="1"/>
              <a:t>Üzerine</a:t>
            </a:r>
            <a:r>
              <a:rPr lang="tr-TR" dirty="0" err="1"/>
              <a:t>’de</a:t>
            </a:r>
            <a:r>
              <a:rPr lang="tr-TR" dirty="0"/>
              <a:t> görüleceği üzere) aracı sebepler vasıtasıyla fiilini icra ettiği şeklindeki Yeni-</a:t>
            </a:r>
            <a:r>
              <a:rPr lang="tr-TR" dirty="0" err="1"/>
              <a:t>Eflatuncu</a:t>
            </a:r>
            <a:r>
              <a:rPr lang="tr-TR" dirty="0"/>
              <a:t> düşünceyi de benimser. Ona göre Tanrı’nın fiili yaratmadır ve bu “bir şeyi yokluktan varlığa çıkarmak” şeklinde meydana gelir. Tanrı’nın yaratması, bir şeye birlik veya varlığa feyz etmesi şeklindedir. Mesela Tanrı bir fil yarattığında, fili </a:t>
            </a:r>
            <a:r>
              <a:rPr lang="tr-TR" i="1" dirty="0"/>
              <a:t>var </a:t>
            </a:r>
            <a:r>
              <a:rPr lang="tr-TR" dirty="0"/>
              <a:t>kılmaktadır ki bu, </a:t>
            </a:r>
            <a:r>
              <a:rPr lang="tr-TR" i="1" dirty="0"/>
              <a:t>bir </a:t>
            </a:r>
            <a:r>
              <a:rPr lang="tr-TR" dirty="0"/>
              <a:t>kılmak, yani sadece var olabilen değil, bilakis </a:t>
            </a:r>
            <a:r>
              <a:rPr lang="tr-TR" i="1" dirty="0"/>
              <a:t>bilfiil </a:t>
            </a:r>
            <a:r>
              <a:rPr lang="tr-TR" dirty="0"/>
              <a:t>var olan “bir fil” demektir.</a:t>
            </a:r>
          </a:p>
        </p:txBody>
      </p:sp>
    </p:spTree>
    <p:extLst>
      <p:ext uri="{BB962C8B-B14F-4D97-AF65-F5344CB8AC3E}">
        <p14:creationId xmlns:p14="http://schemas.microsoft.com/office/powerpoint/2010/main" xmlns="" val="11726292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err="1"/>
              <a:t>Kindî</a:t>
            </a:r>
            <a:r>
              <a:rPr lang="tr-TR" dirty="0"/>
              <a:t>, Aristoteles külliyatına dair (</a:t>
            </a:r>
            <a:r>
              <a:rPr lang="tr-TR" i="1" dirty="0" err="1"/>
              <a:t>Aristotles’in</a:t>
            </a:r>
            <a:r>
              <a:rPr lang="tr-TR" i="1" dirty="0"/>
              <a:t> Kitapları Üzerine) </a:t>
            </a:r>
            <a:r>
              <a:rPr lang="tr-TR" dirty="0"/>
              <a:t>eserinde </a:t>
            </a:r>
            <a:r>
              <a:rPr lang="tr-TR" dirty="0" err="1"/>
              <a:t>Philoponus’un</a:t>
            </a:r>
            <a:r>
              <a:rPr lang="tr-TR" dirty="0"/>
              <a:t> </a:t>
            </a:r>
            <a:r>
              <a:rPr lang="tr-TR" i="1" dirty="0"/>
              <a:t>Alemin Kıdemi Konusunda Aristoteles’e Reddiye</a:t>
            </a:r>
            <a:r>
              <a:rPr lang="tr-TR" dirty="0"/>
              <a:t> adlı eserini kullanır. Aristoteles’e karşı saldırısı sırasında </a:t>
            </a:r>
            <a:r>
              <a:rPr lang="tr-TR" dirty="0" err="1"/>
              <a:t>Philoponus</a:t>
            </a:r>
            <a:r>
              <a:rPr lang="tr-TR" dirty="0"/>
              <a:t>, yaratma hakkında, Tanrı’nın bir şeyi var olmama halinden (</a:t>
            </a:r>
            <a:r>
              <a:rPr lang="tr-TR" dirty="0" err="1"/>
              <a:t>mê</a:t>
            </a:r>
            <a:r>
              <a:rPr lang="tr-TR" dirty="0"/>
              <a:t> on) var olur hale getirmesi olarak söz eder. </a:t>
            </a:r>
            <a:r>
              <a:rPr lang="tr-TR" dirty="0" err="1"/>
              <a:t>Kindî</a:t>
            </a:r>
            <a:r>
              <a:rPr lang="tr-TR" dirty="0"/>
              <a:t> ise bu noktayı tekrarlar. Temel bir Aristotelesçi ilkeye göre her değişim zıtları ihtiva eder. Bir şeyin sıcak olması için öncelikle soğuması zorunludur. </a:t>
            </a:r>
            <a:r>
              <a:rPr lang="tr-TR" dirty="0" err="1"/>
              <a:t>Kindî</a:t>
            </a:r>
            <a:r>
              <a:rPr lang="tr-TR" dirty="0"/>
              <a:t> bu ilkeyi Tanrı’nın yaratma fiiline uygular. Bir sebep olarak da  O’nun bir zıttan diğerine geçişte bir köprü olması gerektiğini düşünür. Şu halde Tanrı’nın yarattığı her şey, daha önce gördüğümüz gibi, varlığa kavuşmaktadır. Bu durumda yaratılmış olan şeyin bundan önce “var olmama” durumunda bulunması gerekir. Eğer ilk hareket olmasaydı ve alem ezeli olsaydı, bu durumda alem her zaman var olacak ve alemi “yaratmak” yani var olmama durumundan var olma durumuna getirmek için Tanrı’ya hiçbir surette ihtiyaç kalmayacaktı.</a:t>
            </a:r>
          </a:p>
        </p:txBody>
      </p:sp>
    </p:spTree>
    <p:extLst>
      <p:ext uri="{BB962C8B-B14F-4D97-AF65-F5344CB8AC3E}">
        <p14:creationId xmlns:p14="http://schemas.microsoft.com/office/powerpoint/2010/main" xmlns="" val="4824539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b="1" dirty="0" err="1"/>
              <a:t>Kindî</a:t>
            </a:r>
            <a:r>
              <a:rPr lang="tr-TR" b="1" dirty="0"/>
              <a:t> ve Psikoloji (</a:t>
            </a:r>
            <a:r>
              <a:rPr lang="tr-TR" b="1" dirty="0" err="1"/>
              <a:t>Nefs</a:t>
            </a:r>
            <a:r>
              <a:rPr lang="tr-TR" b="1" dirty="0"/>
              <a:t> Teorisi)</a:t>
            </a:r>
            <a:endParaRPr lang="tr-TR" dirty="0"/>
          </a:p>
          <a:p>
            <a:r>
              <a:rPr lang="tr-TR" dirty="0" err="1"/>
              <a:t>Philoponus’ın</a:t>
            </a:r>
            <a:r>
              <a:rPr lang="tr-TR" dirty="0"/>
              <a:t>, </a:t>
            </a:r>
            <a:r>
              <a:rPr lang="tr-TR" dirty="0" err="1"/>
              <a:t>Kindî</a:t>
            </a:r>
            <a:r>
              <a:rPr lang="tr-TR" dirty="0"/>
              <a:t> üzerine bir başka önemli etkisi de, en önemli eserlerinden biri olarak kabul edilen </a:t>
            </a:r>
            <a:r>
              <a:rPr lang="tr-TR" i="1" dirty="0"/>
              <a:t>Akıl Üzerine </a:t>
            </a:r>
            <a:r>
              <a:rPr lang="tr-TR" dirty="0"/>
              <a:t>adlı eserinde görülür. </a:t>
            </a:r>
            <a:r>
              <a:rPr lang="tr-TR" dirty="0" err="1"/>
              <a:t>Kindî’nin</a:t>
            </a:r>
            <a:r>
              <a:rPr lang="tr-TR" dirty="0"/>
              <a:t> bu eseri geç antikite dönemi düşünürleri anlaşılmadan anlaşılamaz. Burada </a:t>
            </a:r>
            <a:r>
              <a:rPr lang="tr-TR" dirty="0" err="1"/>
              <a:t>Kindî</a:t>
            </a:r>
            <a:r>
              <a:rPr lang="tr-TR" dirty="0"/>
              <a:t>, Aristoteles’in </a:t>
            </a:r>
            <a:r>
              <a:rPr lang="tr-TR" i="1" dirty="0"/>
              <a:t>De </a:t>
            </a:r>
            <a:r>
              <a:rPr lang="tr-TR" i="1" dirty="0" err="1"/>
              <a:t>Anima’</a:t>
            </a:r>
            <a:r>
              <a:rPr lang="tr-TR" dirty="0" err="1"/>
              <a:t>sının</a:t>
            </a:r>
            <a:r>
              <a:rPr lang="tr-TR" dirty="0"/>
              <a:t> üçüncü kitabında sunulduğu şekliyle, akıl teorisinin </a:t>
            </a:r>
            <a:r>
              <a:rPr lang="tr-TR" dirty="0" err="1"/>
              <a:t>şarihlerce</a:t>
            </a:r>
            <a:r>
              <a:rPr lang="tr-TR" dirty="0"/>
              <a:t> nasıl anlaşıldığı üzerinde durur. Aristoteles’in, akıl hakkındaki düşüncesinden Alexander, </a:t>
            </a:r>
            <a:r>
              <a:rPr lang="tr-TR" dirty="0" err="1"/>
              <a:t>Temistius</a:t>
            </a:r>
            <a:r>
              <a:rPr lang="tr-TR" dirty="0"/>
              <a:t> ve </a:t>
            </a:r>
            <a:r>
              <a:rPr lang="tr-TR" dirty="0" err="1"/>
              <a:t>Philoponus</a:t>
            </a:r>
            <a:r>
              <a:rPr lang="tr-TR" dirty="0"/>
              <a:t> gibi geç antikite dönemi düşünürlerin aklın çeşitli seviye veya türleri arasında çeşitli ayrımlara ulaştıkları bilinmektedir. </a:t>
            </a:r>
            <a:r>
              <a:rPr lang="tr-TR" dirty="0" err="1"/>
              <a:t>Kindî</a:t>
            </a:r>
            <a:r>
              <a:rPr lang="tr-TR" dirty="0"/>
              <a:t> bunlardan </a:t>
            </a:r>
            <a:r>
              <a:rPr lang="tr-TR" dirty="0" err="1"/>
              <a:t>Philoponus’un</a:t>
            </a:r>
            <a:r>
              <a:rPr lang="tr-TR" dirty="0"/>
              <a:t> açıklamalarına bütünüyle katılmamış olsa da akılların bu şekildeki tasnifi, bilindiği kadarıyla </a:t>
            </a:r>
            <a:r>
              <a:rPr lang="tr-TR" dirty="0" err="1"/>
              <a:t>Philoponus’tan</a:t>
            </a:r>
            <a:r>
              <a:rPr lang="tr-TR" dirty="0"/>
              <a:t> gelmiştir.</a:t>
            </a:r>
          </a:p>
        </p:txBody>
      </p:sp>
    </p:spTree>
    <p:extLst>
      <p:ext uri="{BB962C8B-B14F-4D97-AF65-F5344CB8AC3E}">
        <p14:creationId xmlns:p14="http://schemas.microsoft.com/office/powerpoint/2010/main" xmlns="" val="9996488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Kindî’de</a:t>
            </a:r>
            <a:r>
              <a:rPr lang="tr-TR" dirty="0"/>
              <a:t> bir tane ayrık ve gayri maddî akıl vardır. Bunun bazı geç antikite düşünürlerince  Tanrı olarak ifade edilmesine karşın </a:t>
            </a:r>
            <a:r>
              <a:rPr lang="tr-TR" dirty="0" err="1"/>
              <a:t>Kindî’de</a:t>
            </a:r>
            <a:r>
              <a:rPr lang="tr-TR" dirty="0"/>
              <a:t> Tanrı’yla özdeş değildir. Ferdi insan akılları bu ilk akıldan ayrıdır. Ferdi akıllar “kuvve halinde”, yani külli kavramları kavrayabilme kabiliyetinde çalışırlar. Bu durum, ilk aklın, “kuvve halindeki aklı fiil haline çıkarttığı” zaman, yani insan aklını belirli bir külli kavramı bilfiil düşünür hale getirdiği zaman gerçekleşir. Yani “tahtanın kuvve halinde sıcak olması ve ateş gibi kendisinde kuvve halinde bulunan sıcaklığı fiil haline çıkaracak bir şeye ihtiyaç duymasında olduğu gibi, bir şeyi sadece kuvve olarak düşünebilen akıl da kendisini bilfiil düşünür hale getirecek bir sebebe ihtiyaç duyar.</a:t>
            </a:r>
          </a:p>
        </p:txBody>
      </p:sp>
    </p:spTree>
    <p:extLst>
      <p:ext uri="{BB962C8B-B14F-4D97-AF65-F5344CB8AC3E}">
        <p14:creationId xmlns:p14="http://schemas.microsoft.com/office/powerpoint/2010/main" xmlns="" val="8284652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Kindî’nin</a:t>
            </a:r>
            <a:r>
              <a:rPr lang="tr-TR" dirty="0"/>
              <a:t> </a:t>
            </a:r>
            <a:r>
              <a:rPr lang="tr-TR" i="1" dirty="0"/>
              <a:t>Akıl </a:t>
            </a:r>
            <a:r>
              <a:rPr lang="tr-TR" i="1" dirty="0" err="1"/>
              <a:t>Üzerine’</a:t>
            </a:r>
            <a:r>
              <a:rPr lang="tr-TR" dirty="0" err="1"/>
              <a:t>de</a:t>
            </a:r>
            <a:r>
              <a:rPr lang="tr-TR" dirty="0"/>
              <a:t> yapmış olduğu diğer bir ayrım insan bilgisine dair genel teorisi açısından oldukça mühimdir. </a:t>
            </a:r>
            <a:r>
              <a:rPr lang="tr-TR" dirty="0" err="1"/>
              <a:t>Kindî</a:t>
            </a:r>
            <a:r>
              <a:rPr lang="tr-TR" dirty="0"/>
              <a:t> insanların genel veya külli kavramları doğrudan duyu aracılığıyla elde edebileceklerini düşünmez. Buna göre ben, fil külli kavramını sadece bir tek file hatta bir fil sürüsüne bakarak kazanamam. Ben bir file baktığımda sadece bir “duyulur suret” yani filin görsel bir temsilini elde ederim. Halbuki bu, tamamen gayri maddi kavramdan, yani </a:t>
            </a:r>
            <a:r>
              <a:rPr lang="tr-TR" dirty="0" err="1"/>
              <a:t>Kindî’nin</a:t>
            </a:r>
            <a:r>
              <a:rPr lang="tr-TR" dirty="0"/>
              <a:t> külli suret anlamında “suret” olarak da isimlendirdiği fil türünden ayırt edilmelidir. </a:t>
            </a:r>
          </a:p>
          <a:p>
            <a:endParaRPr lang="tr-TR" dirty="0"/>
          </a:p>
        </p:txBody>
      </p:sp>
    </p:spTree>
    <p:extLst>
      <p:ext uri="{BB962C8B-B14F-4D97-AF65-F5344CB8AC3E}">
        <p14:creationId xmlns:p14="http://schemas.microsoft.com/office/powerpoint/2010/main" xmlns="" val="264658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b="1" dirty="0"/>
              <a:t>Psikoloji ve Bilgi Teorisi</a:t>
            </a:r>
            <a:endParaRPr lang="tr-TR" dirty="0"/>
          </a:p>
          <a:p>
            <a:r>
              <a:rPr lang="tr-TR" dirty="0" err="1"/>
              <a:t>Kindî</a:t>
            </a:r>
            <a:r>
              <a:rPr lang="tr-TR" dirty="0"/>
              <a:t> cismani organlar aracılığıyla elde edilen duyulur suretler vasıtasıyla dünya hakkında bilgi sahibi olduğumuzu düşünür. Bu düşünce temelde Aristoteles’in bilgi anlayışında yer eden tecrübi epistemolojinin istikametinde ve ona sadık ve fakat aynı zamanda Yeni-</a:t>
            </a:r>
            <a:r>
              <a:rPr lang="tr-TR" dirty="0" err="1"/>
              <a:t>Eflatuncu</a:t>
            </a:r>
            <a:r>
              <a:rPr lang="tr-TR" dirty="0"/>
              <a:t> epistemolojiyi de içerir. Buna göre külli suretleri daima düşünen ayrı bir akıl mevcut olup, insanlar bu suretleri müstakil akılla ilişkiye geçerek idrak ederler. </a:t>
            </a:r>
            <a:r>
              <a:rPr lang="tr-TR" i="1" dirty="0" err="1"/>
              <a:t>Nefs</a:t>
            </a:r>
            <a:r>
              <a:rPr lang="tr-TR" i="1" dirty="0"/>
              <a:t> Hakkında </a:t>
            </a:r>
            <a:r>
              <a:rPr lang="tr-TR" i="1" dirty="0" err="1"/>
              <a:t>Söz’</a:t>
            </a:r>
            <a:r>
              <a:rPr lang="tr-TR" dirty="0" err="1"/>
              <a:t>de</a:t>
            </a:r>
            <a:r>
              <a:rPr lang="tr-TR" dirty="0"/>
              <a:t> </a:t>
            </a:r>
            <a:r>
              <a:rPr lang="tr-TR" dirty="0" err="1"/>
              <a:t>Kindî</a:t>
            </a:r>
            <a:r>
              <a:rPr lang="tr-TR" dirty="0"/>
              <a:t>, </a:t>
            </a:r>
            <a:r>
              <a:rPr lang="tr-TR" dirty="0" err="1"/>
              <a:t>nefs</a:t>
            </a:r>
            <a:r>
              <a:rPr lang="tr-TR" dirty="0"/>
              <a:t> meselesini Aristoteles’i esas alarak inceleyeceğini belirtmekte ancak, onda olmayan bir yaklaşıma yönelmektedir. </a:t>
            </a:r>
            <a:r>
              <a:rPr lang="tr-TR" dirty="0" err="1"/>
              <a:t>Kindî’ye</a:t>
            </a:r>
            <a:r>
              <a:rPr lang="tr-TR" dirty="0"/>
              <a:t> göre </a:t>
            </a:r>
            <a:r>
              <a:rPr lang="tr-TR" dirty="0" err="1"/>
              <a:t>nefs</a:t>
            </a:r>
            <a:r>
              <a:rPr lang="tr-TR" dirty="0"/>
              <a:t> basit bir cevherdir. Gayri maddi olmakla birlikte maddi dünya ile sadece beden vasıtasıyla iş gören kuvvelere sahip olmak suretiyle bir ilişki içerisindedir. </a:t>
            </a:r>
            <a:r>
              <a:rPr lang="tr-TR" dirty="0" err="1"/>
              <a:t>Kindî</a:t>
            </a:r>
            <a:r>
              <a:rPr lang="tr-TR" dirty="0"/>
              <a:t> bir taraftan Eflatun’un </a:t>
            </a:r>
            <a:r>
              <a:rPr lang="tr-TR" i="1" dirty="0" err="1"/>
              <a:t>Phaedo</a:t>
            </a:r>
            <a:r>
              <a:rPr lang="tr-TR" dirty="0" err="1"/>
              <a:t>’sundan</a:t>
            </a:r>
            <a:r>
              <a:rPr lang="tr-TR" dirty="0"/>
              <a:t> izler taşır, bir taraftan </a:t>
            </a:r>
            <a:r>
              <a:rPr lang="tr-TR" dirty="0" err="1"/>
              <a:t>Fisagorculuğa</a:t>
            </a:r>
            <a:r>
              <a:rPr lang="tr-TR" dirty="0"/>
              <a:t> ve </a:t>
            </a:r>
            <a:r>
              <a:rPr lang="tr-TR" i="1" dirty="0"/>
              <a:t>Aristoteles’in </a:t>
            </a:r>
            <a:r>
              <a:rPr lang="tr-TR" i="1" dirty="0" err="1"/>
              <a:t>Teolojisi’</a:t>
            </a:r>
            <a:r>
              <a:rPr lang="tr-TR" dirty="0" err="1"/>
              <a:t>ne</a:t>
            </a:r>
            <a:r>
              <a:rPr lang="tr-TR" dirty="0"/>
              <a:t> zımnen atıfta bulunarak bu kuvvelerin nefsi hataya sürüklemesine meyilli olduklarını ve bedenle ilişki içerisinde olmaya zorladıklarını vurgular.</a:t>
            </a:r>
          </a:p>
          <a:p>
            <a:r>
              <a:rPr lang="tr-TR" dirty="0"/>
              <a:t>Bu nedenle </a:t>
            </a:r>
            <a:r>
              <a:rPr lang="tr-TR" dirty="0" err="1"/>
              <a:t>Kindî’nin</a:t>
            </a:r>
            <a:r>
              <a:rPr lang="tr-TR" dirty="0"/>
              <a:t> epistemolojisi duyulur suretlerle akli suretler arasındaki ayrıma dayandığı gibi,  ölüm sonrası hayata dair teorisi de bizi duyulur olanı reddedip akli olanın peşinden gitmeye teşvik eder.</a:t>
            </a:r>
          </a:p>
          <a:p>
            <a:endParaRPr lang="tr-TR" dirty="0"/>
          </a:p>
          <a:p>
            <a:endParaRPr lang="tr-TR" dirty="0"/>
          </a:p>
        </p:txBody>
      </p:sp>
    </p:spTree>
    <p:extLst>
      <p:ext uri="{BB962C8B-B14F-4D97-AF65-F5344CB8AC3E}">
        <p14:creationId xmlns:p14="http://schemas.microsoft.com/office/powerpoint/2010/main" xmlns="" val="7986338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Kindî</a:t>
            </a:r>
            <a:r>
              <a:rPr lang="tr-TR" dirty="0"/>
              <a:t>, Arapça felsefe geleneğinde tıpkı halefleri gibi, Aristoteles ve </a:t>
            </a:r>
            <a:r>
              <a:rPr lang="tr-TR" dirty="0" err="1"/>
              <a:t>Ptolemy’den</a:t>
            </a:r>
            <a:r>
              <a:rPr lang="tr-TR" dirty="0"/>
              <a:t> gelen kozmolojiyi benimser. Buna göre dünya, küre şeklindeki alemin merkezinde yer alır. Dünya, birer gezegen olarak görülen ay ve güneşle birlikte gezegenlerin içlerine yerleştirildiği feleklerce kuşatılmıştır. Dünya da dahil olmak üzere bütün gezegenler ve felekler sabit yıldızlar feleği (küre) tarafından çevrelenmiştir. 	</a:t>
            </a:r>
          </a:p>
          <a:p>
            <a:r>
              <a:rPr lang="tr-TR" dirty="0" err="1"/>
              <a:t>Kindî’nin</a:t>
            </a:r>
            <a:r>
              <a:rPr lang="tr-TR" dirty="0"/>
              <a:t> bazı ifadeleri, nefsin ölümden sonra gezegenlerin felekleriyle ilişki içinde olacağına dair bir takım ipuçları verir. </a:t>
            </a:r>
            <a:r>
              <a:rPr lang="tr-TR" dirty="0" err="1"/>
              <a:t>Kindî</a:t>
            </a:r>
            <a:r>
              <a:rPr lang="tr-TR" dirty="0"/>
              <a:t> bu görüşü </a:t>
            </a:r>
            <a:r>
              <a:rPr lang="tr-TR" i="1" dirty="0" err="1"/>
              <a:t>Nefs</a:t>
            </a:r>
            <a:r>
              <a:rPr lang="tr-TR" i="1" dirty="0"/>
              <a:t> Üzerine </a:t>
            </a:r>
            <a:r>
              <a:rPr lang="tr-TR" i="1" dirty="0" err="1"/>
              <a:t>Söz’</a:t>
            </a:r>
            <a:r>
              <a:rPr lang="tr-TR" dirty="0" err="1"/>
              <a:t>de</a:t>
            </a:r>
            <a:r>
              <a:rPr lang="tr-TR" dirty="0"/>
              <a:t> Pisagor’a atfetmektedir. </a:t>
            </a:r>
          </a:p>
        </p:txBody>
      </p:sp>
    </p:spTree>
    <p:extLst>
      <p:ext uri="{BB962C8B-B14F-4D97-AF65-F5344CB8AC3E}">
        <p14:creationId xmlns:p14="http://schemas.microsoft.com/office/powerpoint/2010/main" xmlns="" val="11706144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Kindî’ye</a:t>
            </a:r>
            <a:r>
              <a:rPr lang="tr-TR" dirty="0"/>
              <a:t> göre göklerin (göksel küreler) en önemli vazifesi ilahi inayetin aracılığını yapmalarıdır. Nitekim, </a:t>
            </a:r>
            <a:r>
              <a:rPr lang="tr-TR" i="1" dirty="0"/>
              <a:t>En Dıştaki Feleğin Secde Etmesi Üzerine</a:t>
            </a:r>
            <a:r>
              <a:rPr lang="tr-TR" dirty="0"/>
              <a:t> adlı risalesinde göklerin Tanrı’ya “secde” ve “itaat” ettiğine dair ayetle ilgili açıklamaya yer verir. Buna göre yıldızlar canlı olmalıdır. Çünkü yıldızlar, dünya etrafında mükemmel ve düzenli olarak dairevi bir hareketle dönmektedir. Esasen yıldızlar akli nefislere sahiptirler ve onların hareketi Tanrı’nın emrine itaat etmelerinin bir neticesidir. </a:t>
            </a:r>
          </a:p>
          <a:p>
            <a:endParaRPr lang="tr-TR" dirty="0"/>
          </a:p>
        </p:txBody>
      </p:sp>
    </p:spTree>
    <p:extLst>
      <p:ext uri="{BB962C8B-B14F-4D97-AF65-F5344CB8AC3E}">
        <p14:creationId xmlns:p14="http://schemas.microsoft.com/office/powerpoint/2010/main" xmlns="" val="20795044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Antik Yunan’dan Arapçaya tercüme edilen eserler salt felsefi eserler değildi. Felsefi eserler, </a:t>
            </a:r>
            <a:r>
              <a:rPr lang="tr-TR" dirty="0" err="1"/>
              <a:t>Galinos</a:t>
            </a:r>
            <a:r>
              <a:rPr lang="tr-TR" dirty="0"/>
              <a:t> (Galen)’in tıbbi eserleri, </a:t>
            </a:r>
            <a:r>
              <a:rPr lang="tr-TR" dirty="0" err="1"/>
              <a:t>Euclydes</a:t>
            </a:r>
            <a:r>
              <a:rPr lang="tr-TR" dirty="0"/>
              <a:t> (Öklid) ve </a:t>
            </a:r>
            <a:r>
              <a:rPr lang="tr-TR" dirty="0" err="1"/>
              <a:t>Ptolemy</a:t>
            </a:r>
            <a:r>
              <a:rPr lang="tr-TR" dirty="0"/>
              <a:t> (</a:t>
            </a:r>
            <a:r>
              <a:rPr lang="tr-TR" dirty="0" err="1"/>
              <a:t>Batlamyus</a:t>
            </a:r>
            <a:r>
              <a:rPr lang="tr-TR" dirty="0"/>
              <a:t>) ve diğerlerinin astronomi ve matematiğe dair eserleri gibi bilimsel pek çok eser yanında esasen tercüme edilen eserlerin küçük bir parçasını oluşturmaktaydı. Abbasiler idaresinde tercümeler ağırlıklı olarak </a:t>
            </a:r>
            <a:r>
              <a:rPr lang="tr-TR" dirty="0" err="1"/>
              <a:t>Huneyn</a:t>
            </a:r>
            <a:r>
              <a:rPr lang="tr-TR" dirty="0"/>
              <a:t> b. İshak (ö. 843) ve oğlu İshak b. </a:t>
            </a:r>
            <a:r>
              <a:rPr lang="tr-TR" dirty="0" err="1"/>
              <a:t>Huneyn</a:t>
            </a:r>
            <a:r>
              <a:rPr lang="tr-TR" dirty="0"/>
              <a:t> (ö.910)’in öncülüğünde gerçekleşiyordu. </a:t>
            </a:r>
            <a:r>
              <a:rPr lang="tr-TR" dirty="0" err="1"/>
              <a:t>Huneyn</a:t>
            </a:r>
            <a:r>
              <a:rPr lang="tr-TR" dirty="0"/>
              <a:t> ve okulu Platon ve Aristoteles eserleri yanında, </a:t>
            </a:r>
            <a:r>
              <a:rPr lang="tr-TR" dirty="0" err="1"/>
              <a:t>Galen’in</a:t>
            </a:r>
            <a:r>
              <a:rPr lang="tr-TR" dirty="0"/>
              <a:t> tıbba dair eserlerinden de önemli çeviriler yaptılar. Bu okulla birlikte bir diğer grup ise  </a:t>
            </a:r>
            <a:r>
              <a:rPr lang="tr-TR" dirty="0" err="1"/>
              <a:t>Ebû</a:t>
            </a:r>
            <a:r>
              <a:rPr lang="tr-TR" dirty="0"/>
              <a:t> </a:t>
            </a:r>
            <a:r>
              <a:rPr lang="tr-TR" dirty="0" err="1"/>
              <a:t>Yûsuf</a:t>
            </a:r>
            <a:r>
              <a:rPr lang="tr-TR" dirty="0"/>
              <a:t> </a:t>
            </a:r>
            <a:r>
              <a:rPr lang="tr-TR" dirty="0" err="1"/>
              <a:t>Yakûp</a:t>
            </a:r>
            <a:r>
              <a:rPr lang="tr-TR" dirty="0"/>
              <a:t> </a:t>
            </a:r>
            <a:r>
              <a:rPr lang="tr-TR" dirty="0" err="1"/>
              <a:t>İshâk</a:t>
            </a:r>
            <a:r>
              <a:rPr lang="tr-TR" dirty="0"/>
              <a:t> el-</a:t>
            </a:r>
            <a:r>
              <a:rPr lang="tr-TR" dirty="0" err="1"/>
              <a:t>Kindî’nin</a:t>
            </a:r>
            <a:r>
              <a:rPr lang="tr-TR" dirty="0"/>
              <a:t> (ö.870) etrafında toplanmış olup, </a:t>
            </a:r>
            <a:r>
              <a:rPr lang="tr-TR" dirty="0" err="1"/>
              <a:t>Huneyn</a:t>
            </a:r>
            <a:r>
              <a:rPr lang="tr-TR" dirty="0"/>
              <a:t> halkası kadar çok sayıda tercümeye imza atmamış olsalar da, Yunanca felsefi düşüncenin Arapça konuşan dünyada kabulünde oldukça önemli ölçüde etkili oldular.</a:t>
            </a:r>
          </a:p>
          <a:p>
            <a:endParaRPr lang="tr-TR" dirty="0"/>
          </a:p>
        </p:txBody>
      </p:sp>
    </p:spTree>
    <p:extLst>
      <p:ext uri="{BB962C8B-B14F-4D97-AF65-F5344CB8AC3E}">
        <p14:creationId xmlns:p14="http://schemas.microsoft.com/office/powerpoint/2010/main" xmlns="" val="13558594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i="1" dirty="0"/>
              <a:t>Oluş ve Bozuluşun Yakın Fail </a:t>
            </a:r>
            <a:r>
              <a:rPr lang="tr-TR" i="1" dirty="0" err="1"/>
              <a:t>Sebebi’</a:t>
            </a:r>
            <a:r>
              <a:rPr lang="tr-TR" dirty="0" err="1"/>
              <a:t>nde</a:t>
            </a:r>
            <a:r>
              <a:rPr lang="tr-TR" dirty="0"/>
              <a:t> </a:t>
            </a:r>
            <a:r>
              <a:rPr lang="tr-TR" dirty="0" err="1"/>
              <a:t>Kindî</a:t>
            </a:r>
            <a:r>
              <a:rPr lang="tr-TR" dirty="0"/>
              <a:t>, gökleri, dört unsurdan oluşan oluş ve bozuluşa tabi ay-altı alemdeki her şeyin sebebi olarak görür. Bu ifadeden de anlaşılacağı üzere (zımnen) doğrudan olmayan veya uzak sebep ise şüphesiz Tanrı’nın kendisidir. </a:t>
            </a:r>
            <a:r>
              <a:rPr lang="tr-TR" dirty="0" err="1"/>
              <a:t>Kindî</a:t>
            </a:r>
            <a:r>
              <a:rPr lang="tr-TR" dirty="0"/>
              <a:t> bu noktayı tecrübî olarak ispat etmeye çalışır. Buna göre biz hava ve mevsimlerin, göklerin ve özellikle de güneşin hareketine bağlı olduğunu müşahede ederiz. Bu bağlamda insanların görünüş ve karakterleri dünyanın neresinde yaşadıklarına bağlı olarak değişir. Bu belirlemede de asıl faktör göklerin etkisidir. Bu etki acaba nasıl meydana gelmiştir? Nitekim </a:t>
            </a:r>
            <a:r>
              <a:rPr lang="tr-TR" dirty="0" err="1"/>
              <a:t>Kindî</a:t>
            </a:r>
            <a:r>
              <a:rPr lang="tr-TR" dirty="0"/>
              <a:t> bu soruya birbiriyle uyuşmayan iki yanıt verir. İlki </a:t>
            </a:r>
            <a:r>
              <a:rPr lang="tr-TR" i="1" dirty="0"/>
              <a:t>Yakın Fail </a:t>
            </a:r>
            <a:r>
              <a:rPr lang="tr-TR" i="1" dirty="0" err="1"/>
              <a:t>Sebep’</a:t>
            </a:r>
            <a:r>
              <a:rPr lang="tr-TR" dirty="0" err="1"/>
              <a:t>te</a:t>
            </a:r>
            <a:r>
              <a:rPr lang="tr-TR" dirty="0"/>
              <a:t> Alexander of Aphrodisias’a dayanarak semavi feleklerin dönüşünün, birbirleri ve ay-altı dünya etrafında hareket ederken gerçek anlamda sürtünmeye yol açtığını ifade etmektedir. Sürtünme sayesinde fizik dünyada meydana gelen her şeyi oluşturan dört unsur, yani, toprak, hava, ateş ve suyu harekete geçirir. </a:t>
            </a:r>
          </a:p>
        </p:txBody>
      </p:sp>
    </p:spTree>
    <p:extLst>
      <p:ext uri="{BB962C8B-B14F-4D97-AF65-F5344CB8AC3E}">
        <p14:creationId xmlns:p14="http://schemas.microsoft.com/office/powerpoint/2010/main" xmlns="" val="20812283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Günümüze sadece Latincesi ulaşan </a:t>
            </a:r>
            <a:r>
              <a:rPr lang="tr-TR" i="1" dirty="0"/>
              <a:t>Işınlar Üzerine </a:t>
            </a:r>
            <a:r>
              <a:rPr lang="tr-TR" dirty="0"/>
              <a:t>başlıklı bir başka makalesinde </a:t>
            </a:r>
            <a:r>
              <a:rPr lang="tr-TR" dirty="0" err="1"/>
              <a:t>Kindî</a:t>
            </a:r>
            <a:r>
              <a:rPr lang="tr-TR" dirty="0"/>
              <a:t> bu konuda başka bir açıklamaya yer verir. Semavi etkiye dair önceki açıklamasını bu kez, hareket hakkındaki daha genel bir anlatımın içerisine koyar. Pek çok sebep fiillerini, düz doğrular boyunca ilerleyen “ışınlar” aracılığıyla sağlar. Örneğin ateş, şeyleri, her yönden gönderdiği ısı ışınları sayesinde ısıtır. Yıldızlarda ise, bir yıldızdan gelen en güçlü etki, dünya üzerinde o yıldızın altında düz bir doğru boyunca bulunan mekan üzerinde olur. Bu açıklamanın </a:t>
            </a:r>
            <a:r>
              <a:rPr lang="tr-TR" i="1" dirty="0"/>
              <a:t>Yakın Fail </a:t>
            </a:r>
            <a:r>
              <a:rPr lang="tr-TR" i="1" dirty="0" err="1"/>
              <a:t>Sebep’</a:t>
            </a:r>
            <a:r>
              <a:rPr lang="tr-TR" dirty="0" err="1"/>
              <a:t>teki</a:t>
            </a:r>
            <a:r>
              <a:rPr lang="tr-TR" dirty="0"/>
              <a:t> Aristotelesçi çizgiye uygun izahtan ayrıldığı açıktır. Zira </a:t>
            </a:r>
            <a:r>
              <a:rPr lang="tr-TR" i="1" dirty="0"/>
              <a:t>Işınlar Üzerine </a:t>
            </a:r>
            <a:r>
              <a:rPr lang="tr-TR" dirty="0"/>
              <a:t>etkileşimi uzaklıkla açıklarken, </a:t>
            </a:r>
            <a:r>
              <a:rPr lang="tr-TR" i="1" dirty="0"/>
              <a:t>Yakın Fail Sebep, </a:t>
            </a:r>
            <a:r>
              <a:rPr lang="tr-TR" dirty="0"/>
              <a:t>uzakta gerçekleşen hareketi temas yoluyla başka bir harekete, yani feleklerin sürtünme hareketine indirger. Bu zıtlık </a:t>
            </a:r>
            <a:r>
              <a:rPr lang="tr-TR" dirty="0" err="1"/>
              <a:t>Kindî’nin</a:t>
            </a:r>
            <a:r>
              <a:rPr lang="tr-TR" dirty="0"/>
              <a:t> optiğe dair açıklamalarında tekrar ortaya çıkacaktır. </a:t>
            </a:r>
          </a:p>
          <a:p>
            <a:endParaRPr lang="tr-TR" dirty="0" smtClean="0"/>
          </a:p>
          <a:p>
            <a:endParaRPr lang="tr-TR" dirty="0"/>
          </a:p>
        </p:txBody>
      </p:sp>
    </p:spTree>
    <p:extLst>
      <p:ext uri="{BB962C8B-B14F-4D97-AF65-F5344CB8AC3E}">
        <p14:creationId xmlns:p14="http://schemas.microsoft.com/office/powerpoint/2010/main" xmlns="" val="18993549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Bu itibarla </a:t>
            </a:r>
            <a:r>
              <a:rPr lang="tr-TR" dirty="0" err="1"/>
              <a:t>Kindî’den</a:t>
            </a:r>
            <a:r>
              <a:rPr lang="tr-TR" dirty="0"/>
              <a:t> fizik dünyada meydana gelen her şeyin göklerden kaynaklandığı sonucuna varabiliriz. </a:t>
            </a:r>
            <a:r>
              <a:rPr lang="tr-TR" dirty="0" err="1"/>
              <a:t>Kindî’nin</a:t>
            </a:r>
            <a:r>
              <a:rPr lang="tr-TR" dirty="0"/>
              <a:t> göklere yönelik ilgisinin en önemli veçhesi, daha önce de işaret edildiği üzere, göklerin hareketinin ilahi inayetin aracısı olduğu şeklindeki düşüncesidir. Dünyadaki her şeyin yıldızlar tarafından meydana getirildiği, yıldızların ise Tanrı tarafından hareket ettirildiği bir yaklaşıma ilaveten, inayetin </a:t>
            </a:r>
            <a:r>
              <a:rPr lang="tr-TR" dirty="0" err="1"/>
              <a:t>küllîliğine</a:t>
            </a:r>
            <a:r>
              <a:rPr lang="tr-TR" dirty="0"/>
              <a:t> dair bir kabul ve Tanrı’nın inayetinin akli-tecrübi bir bilim yoluyla anlaşılabileceğine dair bir kabulle de karşı karşıya bulunuyoruz. Bunun yanında onun kozmolojisi </a:t>
            </a:r>
            <a:r>
              <a:rPr lang="tr-TR" i="1" dirty="0"/>
              <a:t>Gerçek Fail </a:t>
            </a:r>
            <a:r>
              <a:rPr lang="tr-TR" i="1" dirty="0" err="1"/>
              <a:t>Üzerine’</a:t>
            </a:r>
            <a:r>
              <a:rPr lang="tr-TR" dirty="0" err="1"/>
              <a:t>de</a:t>
            </a:r>
            <a:r>
              <a:rPr lang="tr-TR" dirty="0"/>
              <a:t> yapmış olduğu ayrımın bir uyarlaması olarak görünüyor. Tanrı, hareketin kaynağıdır. Ve bu hareket onun yakın etkisi sayesinde yani gökler aracılığıyla daha uzak etkilere yani bize ve bizim yaşadığımız ay-altı dünyaya ulaşır</a:t>
            </a:r>
            <a:r>
              <a:rPr lang="tr-TR" dirty="0" smtClean="0"/>
              <a:t>.</a:t>
            </a:r>
            <a:endParaRPr lang="tr-TR" dirty="0"/>
          </a:p>
        </p:txBody>
      </p:sp>
    </p:spTree>
    <p:extLst>
      <p:ext uri="{BB962C8B-B14F-4D97-AF65-F5344CB8AC3E}">
        <p14:creationId xmlns:p14="http://schemas.microsoft.com/office/powerpoint/2010/main" xmlns="" val="13501762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b="1" dirty="0" err="1"/>
              <a:t>Kindî</a:t>
            </a:r>
            <a:r>
              <a:rPr lang="tr-TR" b="1" dirty="0"/>
              <a:t> ve İslam</a:t>
            </a:r>
            <a:endParaRPr lang="tr-TR" dirty="0"/>
          </a:p>
          <a:p>
            <a:r>
              <a:rPr lang="tr-TR" dirty="0"/>
              <a:t>Din-Felsefe ilişkisinde de görüldüğü gibi </a:t>
            </a:r>
            <a:r>
              <a:rPr lang="tr-TR" dirty="0" err="1"/>
              <a:t>Kindî</a:t>
            </a:r>
            <a:r>
              <a:rPr lang="tr-TR" dirty="0"/>
              <a:t>, antik düşünürleri esas almak ve gerilimi elden geldiğince gidermek şeklinde bir metot takip eder. Yunanca geleneğe dair herhangi bir bilgi olmadan ve Yunan felsefesini bilmeden </a:t>
            </a:r>
            <a:r>
              <a:rPr lang="tr-TR" dirty="0" err="1"/>
              <a:t>Kindî’nin</a:t>
            </a:r>
            <a:r>
              <a:rPr lang="tr-TR" dirty="0"/>
              <a:t> eserlerinin değerini anlamak mümkün değildir. Fakat aynı zamanda eserlerindeki tek ilgisinin Yunanca düşünce olduğunu savunmak da yanlıştır. </a:t>
            </a:r>
            <a:r>
              <a:rPr lang="tr-TR" dirty="0" err="1"/>
              <a:t>Kindî</a:t>
            </a:r>
            <a:r>
              <a:rPr lang="tr-TR" dirty="0"/>
              <a:t>, Yunanca felsefe geleneğini, kendi zamanının problemlerini; İslam kelamının ilgi alanlarının doğurduğu problemler de dahil olmak üzere, çözebilecek bir unsur olarak görür. Bunun en açık örneği, </a:t>
            </a:r>
            <a:r>
              <a:rPr lang="tr-TR" i="1" dirty="0"/>
              <a:t>En Dıştaki Feleğin Secde Etmesi </a:t>
            </a:r>
            <a:r>
              <a:rPr lang="tr-TR" i="1" dirty="0" err="1"/>
              <a:t>Üzerine</a:t>
            </a:r>
            <a:r>
              <a:rPr lang="tr-TR" dirty="0" err="1"/>
              <a:t>’de</a:t>
            </a:r>
            <a:r>
              <a:rPr lang="tr-TR" dirty="0"/>
              <a:t> Kur’an’ın niçin göklerin ve ağaçların Tanrı’ya “secde ettiğini” ifade ederek açıklamasıdır. Eserin girişinde Kur’an tefsirinde muğlak kavramların nasıl ele alınması gerektiğine dair kısa bir bölüme de yer verir.</a:t>
            </a:r>
          </a:p>
        </p:txBody>
      </p:sp>
    </p:spTree>
    <p:extLst>
      <p:ext uri="{BB962C8B-B14F-4D97-AF65-F5344CB8AC3E}">
        <p14:creationId xmlns:p14="http://schemas.microsoft.com/office/powerpoint/2010/main" xmlns="" val="12504819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a:t>Kur’an tefsirinin bir başka örneği, </a:t>
            </a:r>
            <a:r>
              <a:rPr lang="tr-TR" i="1" dirty="0"/>
              <a:t>Aristoteles’in Kitaplarının Sayısı </a:t>
            </a:r>
            <a:r>
              <a:rPr lang="tr-TR" i="1" dirty="0" err="1"/>
              <a:t>Üzerine’</a:t>
            </a:r>
            <a:r>
              <a:rPr lang="tr-TR" dirty="0" err="1"/>
              <a:t>de</a:t>
            </a:r>
            <a:r>
              <a:rPr lang="tr-TR" dirty="0"/>
              <a:t> görülür. “Allah bir şeyi var etmek istediğinde O’nun emri ‘Ol’ demekten ibarettir ve hemen oluverir” ayeti, yaratmanın yokluktan varlığa getirmek şeklinde olduğu tefsirine yol açar. Bununla birlikte peygamberle filozof arasındaki farka dair şu açıklaması da önemlidir: Filozoflar, öncelikle matematik gibi hazırlık bilimlerinde uzmanlaşarak uzun araştırmalar yapmak mecburiyetindedirler, oysa peygamberin bunun aksine “böyle bir şeye ihtiyacı yoktur, aksine onların bilgisi tahsil süresine ve başka şeye gerek kalmaksızın kendilerini peygamber olarak gönderenlerin iradesiyle gerçekleşir. Peygamberlerin gizli ve gerçek olaylar hakkında sorulan sorulara verdiği cevapları düşünelim. Belki de bu konularda  uzun süre ciddi araştırmalar yapan filozof, bu sorulara bilgi birikiminin kendisine kazandırdığı güçle cevap verecektir. Fakat [filozofun cevabının] veciz, açık-seçik, kapsamlı ve kestirme olma konusunda peygamberlerin cevabına ulaşamadığını göreceğiz.”</a:t>
            </a:r>
          </a:p>
        </p:txBody>
      </p:sp>
    </p:spTree>
    <p:extLst>
      <p:ext uri="{BB962C8B-B14F-4D97-AF65-F5344CB8AC3E}">
        <p14:creationId xmlns:p14="http://schemas.microsoft.com/office/powerpoint/2010/main" xmlns="" val="9081796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a:t>Yukarıdaki ifadeden peygamberin önceliğine dair iki şeye vurgu yapıldığı görülür. İlki hakikate ulaşmadaki kolaylık ve kesinlik, ikincisi hakikati savunmada kullandığı yöntem. Ancak buradaki asıl can alıcı nokta ise filozof ve peygamberin bilgilerinin içeriğinin tamamen aynı olmasıdır. </a:t>
            </a:r>
          </a:p>
          <a:p>
            <a:r>
              <a:rPr lang="tr-TR" dirty="0" err="1"/>
              <a:t>Kindî’nin</a:t>
            </a:r>
            <a:r>
              <a:rPr lang="tr-TR" dirty="0"/>
              <a:t> İslam kelamı ile olan irtibatı ise genellikle muğlaktır. Ancak içinde bulunduğu tartışma zemini esas alınırsa pek çok konu Yunan düşünce geleneği kadar, dokuzuncu yüzyıl İslam düşüncesi aracılığıyla anlaşılmaya muhtaçtır. Bu bakımdan </a:t>
            </a:r>
            <a:r>
              <a:rPr lang="tr-TR" dirty="0" err="1"/>
              <a:t>Kindî’nin</a:t>
            </a:r>
            <a:r>
              <a:rPr lang="tr-TR" dirty="0"/>
              <a:t> en önemli irtibatı, Aristotelesçi </a:t>
            </a:r>
            <a:r>
              <a:rPr lang="tr-TR" dirty="0" err="1"/>
              <a:t>şarihlerle</a:t>
            </a:r>
            <a:r>
              <a:rPr lang="tr-TR" dirty="0"/>
              <a:t> değil, kelam ve akli teolojiyi uygulayanlarla, özellikle de </a:t>
            </a:r>
            <a:r>
              <a:rPr lang="tr-TR" dirty="0" err="1"/>
              <a:t>Mu‘tezilîlerledir</a:t>
            </a:r>
            <a:r>
              <a:rPr lang="tr-TR" dirty="0"/>
              <a:t>. Bazı kayıp eserlerin başlıklarından anlaşıldığı kadarıyla </a:t>
            </a:r>
            <a:r>
              <a:rPr lang="tr-TR" dirty="0" err="1"/>
              <a:t>Kindî</a:t>
            </a:r>
            <a:r>
              <a:rPr lang="tr-TR" dirty="0"/>
              <a:t>, </a:t>
            </a:r>
            <a:r>
              <a:rPr lang="tr-TR" dirty="0" err="1"/>
              <a:t>Mu‘tezilî</a:t>
            </a:r>
            <a:r>
              <a:rPr lang="tr-TR" dirty="0"/>
              <a:t> görüşlerden bir kısmını, özellikle atomcu fizikle ilgili olanları reddetmekle uğraşmıştır.  Ancak ilahi sıfatlar meselesi ise </a:t>
            </a:r>
            <a:r>
              <a:rPr lang="tr-TR" dirty="0" err="1"/>
              <a:t>Kindî’nin</a:t>
            </a:r>
            <a:r>
              <a:rPr lang="tr-TR" dirty="0"/>
              <a:t> felsefesiyle </a:t>
            </a:r>
            <a:r>
              <a:rPr lang="tr-TR" dirty="0" err="1"/>
              <a:t>Mu‘tezile’nin</a:t>
            </a:r>
            <a:r>
              <a:rPr lang="tr-TR" dirty="0"/>
              <a:t> kelamı arasında irtibat sağlanan noktalardan biridir. Her ikisinin eğilimi de Tanrı’nın mutlak birliğini tasdik etme ihtiyacıdır. </a:t>
            </a:r>
          </a:p>
        </p:txBody>
      </p:sp>
    </p:spTree>
    <p:extLst>
      <p:ext uri="{BB962C8B-B14F-4D97-AF65-F5344CB8AC3E}">
        <p14:creationId xmlns:p14="http://schemas.microsoft.com/office/powerpoint/2010/main" xmlns="" val="11397483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Kindî’nin</a:t>
            </a:r>
            <a:r>
              <a:rPr lang="tr-TR" dirty="0"/>
              <a:t> felsefesi çok farklı bir entelektüel çevreye cevap vermek için başlasa da antik geleneğin bir devamıdır. Pek çok açıdan Yunan felsefesini kabul ediş şekli gelecek nesiller için felsefenin gündemini ve seyrini belirlemiştir. Mesela onun akla yaklaşımı ve yaratma teorisi, İslam felsefesi geleneği boyunca etkisini sürdürmüş görünüyor. Onun açısından Yunanca felsefe geleneğini aktarmak, onun güç ve tutarlılığını kanıtlamak en önemli işlerinden biri olmuştur. Başarısının en iyi göstergesi ise, başlattığı İslam felsefesi geleneğinin bizzat kendisidir. O orijinal olmamayı tercih etmiş, ancak orijinal olmama konusunda da başarısız olmuştur.</a:t>
            </a:r>
          </a:p>
          <a:p>
            <a:endParaRPr lang="tr-TR" dirty="0"/>
          </a:p>
        </p:txBody>
      </p:sp>
    </p:spTree>
    <p:extLst>
      <p:ext uri="{BB962C8B-B14F-4D97-AF65-F5344CB8AC3E}">
        <p14:creationId xmlns:p14="http://schemas.microsoft.com/office/powerpoint/2010/main" xmlns="" val="6713831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b="1" dirty="0"/>
              <a:t>Kaynak Eserler:</a:t>
            </a:r>
            <a:endParaRPr lang="tr-TR" dirty="0"/>
          </a:p>
          <a:p>
            <a:r>
              <a:rPr lang="tr-TR" i="1" dirty="0"/>
              <a:t>Yunanca Düşünce Arapça Kültür, </a:t>
            </a:r>
            <a:r>
              <a:rPr lang="tr-TR" dirty="0"/>
              <a:t>Dimitri </a:t>
            </a:r>
            <a:r>
              <a:rPr lang="tr-TR" dirty="0" err="1"/>
              <a:t>Qutas</a:t>
            </a:r>
            <a:endParaRPr lang="tr-TR" dirty="0"/>
          </a:p>
          <a:p>
            <a:r>
              <a:rPr lang="tr-TR" dirty="0"/>
              <a:t>“Kindi ve Yunanca Felsefe Geleneğinin Kabulü”, Peter </a:t>
            </a:r>
            <a:r>
              <a:rPr lang="tr-TR" dirty="0" err="1"/>
              <a:t>Adamson</a:t>
            </a:r>
            <a:r>
              <a:rPr lang="tr-TR" dirty="0"/>
              <a:t>.</a:t>
            </a:r>
          </a:p>
          <a:p>
            <a:r>
              <a:rPr lang="tr-TR" i="1" dirty="0"/>
              <a:t>İlk Felsefe Üzerine</a:t>
            </a:r>
            <a:r>
              <a:rPr lang="tr-TR" dirty="0"/>
              <a:t>, </a:t>
            </a:r>
            <a:r>
              <a:rPr lang="tr-TR" dirty="0" err="1"/>
              <a:t>Kindî</a:t>
            </a:r>
            <a:r>
              <a:rPr lang="tr-TR" dirty="0"/>
              <a:t>.</a:t>
            </a:r>
          </a:p>
          <a:p>
            <a:r>
              <a:rPr lang="tr-TR" i="1" dirty="0"/>
              <a:t>İslam Felsefesine Giriş, </a:t>
            </a:r>
            <a:r>
              <a:rPr lang="tr-TR" dirty="0"/>
              <a:t>Peter </a:t>
            </a:r>
            <a:r>
              <a:rPr lang="tr-TR" dirty="0" err="1"/>
              <a:t>Adamson</a:t>
            </a:r>
            <a:r>
              <a:rPr lang="tr-TR" dirty="0"/>
              <a:t>, Richard Taylor.</a:t>
            </a:r>
          </a:p>
          <a:p>
            <a:r>
              <a:rPr lang="tr-TR" i="1" dirty="0"/>
              <a:t>Felsefi Risaleler, </a:t>
            </a:r>
            <a:r>
              <a:rPr lang="tr-TR" dirty="0" err="1"/>
              <a:t>Kindî</a:t>
            </a:r>
            <a:r>
              <a:rPr lang="tr-TR" dirty="0"/>
              <a:t>.</a:t>
            </a:r>
          </a:p>
          <a:p>
            <a:r>
              <a:rPr lang="tr-TR" i="1" dirty="0"/>
              <a:t>Oluş Ve Bozuluşun Yakın Fail Sebebi, </a:t>
            </a:r>
            <a:r>
              <a:rPr lang="tr-TR" dirty="0" err="1"/>
              <a:t>Kindî</a:t>
            </a:r>
            <a:r>
              <a:rPr lang="tr-TR" dirty="0"/>
              <a:t>.</a:t>
            </a:r>
          </a:p>
          <a:p>
            <a:r>
              <a:rPr lang="tr-TR" i="1"/>
              <a:t>Şeylerin </a:t>
            </a:r>
            <a:r>
              <a:rPr lang="tr-TR" i="1" smtClean="0"/>
              <a:t>Tarif ve </a:t>
            </a:r>
            <a:r>
              <a:rPr lang="tr-TR" i="1" dirty="0"/>
              <a:t>Tavsifi Üzerine, </a:t>
            </a:r>
            <a:r>
              <a:rPr lang="tr-TR" dirty="0" err="1"/>
              <a:t>Kindî</a:t>
            </a:r>
            <a:r>
              <a:rPr lang="tr-TR" dirty="0"/>
              <a:t>.</a:t>
            </a:r>
          </a:p>
          <a:p>
            <a:r>
              <a:rPr lang="tr-TR" i="1" dirty="0"/>
              <a:t>Akıl Üzerine, </a:t>
            </a:r>
            <a:r>
              <a:rPr lang="tr-TR" dirty="0" err="1"/>
              <a:t>Kindî</a:t>
            </a:r>
            <a:r>
              <a:rPr lang="tr-TR" dirty="0"/>
              <a:t>.</a:t>
            </a:r>
          </a:p>
          <a:p>
            <a:r>
              <a:rPr lang="tr-TR" i="1" dirty="0"/>
              <a:t>En Dıştaki Feleğin Secde Etmesi Üzerine, </a:t>
            </a:r>
            <a:r>
              <a:rPr lang="tr-TR" dirty="0" err="1"/>
              <a:t>Kindî</a:t>
            </a:r>
            <a:r>
              <a:rPr lang="tr-TR" dirty="0"/>
              <a:t>.</a:t>
            </a:r>
          </a:p>
          <a:p>
            <a:r>
              <a:rPr lang="tr-TR" i="1" dirty="0"/>
              <a:t>Aristoteles’in Kitaplarının Sayısı Üzerine, </a:t>
            </a:r>
            <a:r>
              <a:rPr lang="tr-TR" dirty="0" err="1"/>
              <a:t>Kindî</a:t>
            </a:r>
            <a:r>
              <a:rPr lang="tr-TR" dirty="0"/>
              <a:t>.</a:t>
            </a:r>
          </a:p>
          <a:p>
            <a:endParaRPr lang="tr-TR" dirty="0"/>
          </a:p>
        </p:txBody>
      </p:sp>
    </p:spTree>
    <p:extLst>
      <p:ext uri="{BB962C8B-B14F-4D97-AF65-F5344CB8AC3E}">
        <p14:creationId xmlns:p14="http://schemas.microsoft.com/office/powerpoint/2010/main" xmlns="" val="2195586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Bu iki halkanın tercüme ettiği eserlere bakıldığında ilkinin (</a:t>
            </a:r>
            <a:r>
              <a:rPr lang="tr-TR" dirty="0" err="1"/>
              <a:t>Huneyn</a:t>
            </a:r>
            <a:r>
              <a:rPr lang="tr-TR" dirty="0"/>
              <a:t> halkası) daha üstün bir metot ve daha tutarlı bir terminolojiye sahip olduğu söylenebilir. Örneğin Aristoteles’in </a:t>
            </a:r>
            <a:r>
              <a:rPr lang="tr-TR" i="1" dirty="0" err="1"/>
              <a:t>Metafizika</a:t>
            </a:r>
            <a:r>
              <a:rPr lang="tr-TR" i="1" dirty="0"/>
              <a:t> (Metafizik)</a:t>
            </a:r>
            <a:r>
              <a:rPr lang="tr-TR" dirty="0"/>
              <a:t>  adlı eserinin </a:t>
            </a:r>
            <a:r>
              <a:rPr lang="tr-TR" dirty="0" err="1"/>
              <a:t>Kindî</a:t>
            </a:r>
            <a:r>
              <a:rPr lang="tr-TR" dirty="0"/>
              <a:t> halkasında yapılmış olan tercümesi böyledir. Yunanca kaynaklar, Arapça versiyonları farklı şekilde düzenlenen ve hatta tercüme halkasının üyelerince yazılmış olan orijinal açıklamaları ihtiva eden bir tarzla hatırı sayılır bir </a:t>
            </a:r>
            <a:r>
              <a:rPr lang="tr-TR" dirty="0" err="1"/>
              <a:t>serbestiyet</a:t>
            </a:r>
            <a:r>
              <a:rPr lang="tr-TR" dirty="0"/>
              <a:t> içerisinde ele alınmış görünüyor. </a:t>
            </a:r>
            <a:r>
              <a:rPr lang="tr-TR" dirty="0" err="1"/>
              <a:t>Kindî</a:t>
            </a:r>
            <a:r>
              <a:rPr lang="tr-TR" dirty="0"/>
              <a:t> halkasının tercümelerinde sözü edilen kusur, tercümelerin kaynaklarına kelimesi kelimesine bağlı kalarak yapmaları, buna karşın </a:t>
            </a:r>
            <a:r>
              <a:rPr lang="tr-TR" dirty="0" err="1"/>
              <a:t>Huneyn</a:t>
            </a:r>
            <a:r>
              <a:rPr lang="tr-TR" dirty="0"/>
              <a:t> halkasının, cümleyi bir bütün olarak anlamını da korumak suretiyle tercüme ettikleri şeklinde ikincisi lehine bir üstünlüğe yol açmaktadır.</a:t>
            </a:r>
          </a:p>
        </p:txBody>
      </p:sp>
    </p:spTree>
    <p:extLst>
      <p:ext uri="{BB962C8B-B14F-4D97-AF65-F5344CB8AC3E}">
        <p14:creationId xmlns:p14="http://schemas.microsoft.com/office/powerpoint/2010/main" xmlns="" val="749655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a:t>Şu halde </a:t>
            </a:r>
            <a:r>
              <a:rPr lang="tr-TR" dirty="0" err="1"/>
              <a:t>Kindî</a:t>
            </a:r>
            <a:r>
              <a:rPr lang="tr-TR" dirty="0"/>
              <a:t> ile ilgili kaynaklarda şu tespitlere ulaşıyoruz: </a:t>
            </a:r>
            <a:r>
              <a:rPr lang="tr-TR" dirty="0" err="1"/>
              <a:t>Kindî</a:t>
            </a:r>
            <a:r>
              <a:rPr lang="tr-TR" dirty="0"/>
              <a:t> herhangi bir eser tercüme etmemiştir. Büyük bir ihtimalle Yunanca da bilmiyordu. Buna karşın o mütercimlerin tercümelerini denetlemiş, tercüme edilen eserlerden elde ettiği sonuçları kendi çalışmalarında kullanmıştır. Kendi çabasını; “eskilerin söylediklerini tam olarak ortaya koyma… ve dilin kullanımı ve zamanın uygulamalarına göre  onların kapsamlı olarak ele almadığı şeyleri de tamamlama” olarak ifade eder. Nitekim bu tanımlamanın en güzel örneğini </a:t>
            </a:r>
            <a:r>
              <a:rPr lang="tr-TR" i="1" dirty="0"/>
              <a:t>Şeylerin Tarif ve Tavsifi Üzerine </a:t>
            </a:r>
            <a:r>
              <a:rPr lang="tr-TR" dirty="0"/>
              <a:t>adlı risalesinde görmekteyiz ki burada </a:t>
            </a:r>
            <a:r>
              <a:rPr lang="tr-TR" dirty="0" err="1"/>
              <a:t>Kindî</a:t>
            </a:r>
            <a:r>
              <a:rPr lang="tr-TR" dirty="0"/>
              <a:t>, Yunanca kaynaklara dayanan tariflere yer verir ve bu tariflerin Arapça felsefi terminolojisindeki karşılıklarına dair bir tablo sunar. Bu bağlamda </a:t>
            </a:r>
            <a:r>
              <a:rPr lang="tr-TR" dirty="0" err="1"/>
              <a:t>Kindî’nin</a:t>
            </a:r>
            <a:r>
              <a:rPr lang="tr-TR" dirty="0"/>
              <a:t> oldukça üretici olduğu, metafizik, ahlak ve psikolojiden tıp, matematik, astronomi ve optiğe ve hatta parfümler ve kılıçlar gibi pratik ve güncel ilgi alan ve konulara kadar hayret uyandıracak şekilde geniş bir sahada yüzlerce eser kaleme aldığı görülmektedir. Ne yazık ki sadece tek bir elyazmasında günümüze kadar varlığını sürdürebilmiş felsefi eserleri istisna eserlerinin çoğu kayıptır. </a:t>
            </a:r>
          </a:p>
        </p:txBody>
      </p:sp>
    </p:spTree>
    <p:extLst>
      <p:ext uri="{BB962C8B-B14F-4D97-AF65-F5344CB8AC3E}">
        <p14:creationId xmlns:p14="http://schemas.microsoft.com/office/powerpoint/2010/main" xmlns="" val="11369973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b="1" dirty="0" err="1"/>
              <a:t>Kindî</a:t>
            </a:r>
            <a:r>
              <a:rPr lang="tr-TR" b="1" dirty="0"/>
              <a:t> ve Metafizik</a:t>
            </a:r>
            <a:endParaRPr lang="tr-TR" dirty="0"/>
          </a:p>
          <a:p>
            <a:r>
              <a:rPr lang="tr-TR" dirty="0"/>
              <a:t>Felsefi eserlerinde </a:t>
            </a:r>
            <a:r>
              <a:rPr lang="tr-TR" dirty="0" err="1"/>
              <a:t>Aristotelesçilik</a:t>
            </a:r>
            <a:r>
              <a:rPr lang="tr-TR" dirty="0"/>
              <a:t> ve Yeni-</a:t>
            </a:r>
            <a:r>
              <a:rPr lang="tr-TR" dirty="0" err="1"/>
              <a:t>Eflatunculuğun</a:t>
            </a:r>
            <a:r>
              <a:rPr lang="tr-TR" dirty="0"/>
              <a:t> birbirinden farklı çok sayıda unsurunu bir araya getirmeye çalıştığı düşünüldüğünde felsefesinin oldukça eklektik bir karaktere sahip olduğu rahatlıkla söylenebilir. Bu eserler içerisinde en önemli olanı </a:t>
            </a:r>
            <a:r>
              <a:rPr lang="tr-TR" i="1" dirty="0"/>
              <a:t>İlk Felsefe </a:t>
            </a:r>
            <a:r>
              <a:rPr lang="tr-TR" i="1" dirty="0" err="1"/>
              <a:t>Üzerine’</a:t>
            </a:r>
            <a:r>
              <a:rPr lang="tr-TR" dirty="0" err="1"/>
              <a:t>dir</a:t>
            </a:r>
            <a:r>
              <a:rPr lang="tr-TR" dirty="0"/>
              <a:t>. Eser, metafizik konusuna tahsis edilmiş olup (kayıp olduğu düşünülen bölümler hariç) dört bölümden oluşmaktadır. İlk bölüm </a:t>
            </a:r>
            <a:r>
              <a:rPr lang="tr-TR" dirty="0" err="1"/>
              <a:t>Hellenizm</a:t>
            </a:r>
            <a:r>
              <a:rPr lang="tr-TR" dirty="0"/>
              <a:t> savunusu gibidir. Yunanca düşüncenin hoş karşılanması gerektiğini tartışmaktadır; çünkü ona göre hakikate dair araştırma büyük oranda, geçmişte hakikate ulaşanlar tarafından desteklenmektedir. Metafiziğe dair araştırma Tanrı’ya dair araştırmayı içerir ve bu konu metafiziğin diğer konularına göre öncelikli bir konudur: “Felsefenin en değerli ve mertebe bakımından en yüce bölümü ilk felsefedir; bununla her gerçeğin ilk sebebi olan İlk Gerçek’e dair bilimi kastediyorum.” </a:t>
            </a:r>
          </a:p>
        </p:txBody>
      </p:sp>
    </p:spTree>
    <p:extLst>
      <p:ext uri="{BB962C8B-B14F-4D97-AF65-F5344CB8AC3E}">
        <p14:creationId xmlns:p14="http://schemas.microsoft.com/office/powerpoint/2010/main" xmlns="" val="8271472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Bu niteleme, sonraki filozofların Aristoteles’i okuyuş tarzı üzerinde de oldukça etkili olmuş görünüyor. Nitekim </a:t>
            </a:r>
            <a:r>
              <a:rPr lang="tr-TR" dirty="0" err="1"/>
              <a:t>İbn</a:t>
            </a:r>
            <a:r>
              <a:rPr lang="tr-TR" dirty="0"/>
              <a:t> </a:t>
            </a:r>
            <a:r>
              <a:rPr lang="tr-TR" dirty="0" err="1"/>
              <a:t>Sînâ</a:t>
            </a:r>
            <a:r>
              <a:rPr lang="tr-TR" dirty="0"/>
              <a:t>, </a:t>
            </a:r>
            <a:r>
              <a:rPr lang="tr-TR" dirty="0" err="1"/>
              <a:t>Fârâbî’yi</a:t>
            </a:r>
            <a:r>
              <a:rPr lang="tr-TR" dirty="0"/>
              <a:t> okumanın kendisini Aristoteles’in </a:t>
            </a:r>
            <a:r>
              <a:rPr lang="tr-TR" i="1" dirty="0" err="1"/>
              <a:t>Metafizik’</a:t>
            </a:r>
            <a:r>
              <a:rPr lang="tr-TR" dirty="0" err="1"/>
              <a:t>ini</a:t>
            </a:r>
            <a:r>
              <a:rPr lang="tr-TR" dirty="0"/>
              <a:t> yanlış anlamaktan kurtardığını söyleyecektir. </a:t>
            </a:r>
            <a:r>
              <a:rPr lang="tr-TR" dirty="0" err="1"/>
              <a:t>Kindî’den</a:t>
            </a:r>
            <a:r>
              <a:rPr lang="tr-TR" dirty="0"/>
              <a:t> anlaşılan </a:t>
            </a:r>
            <a:r>
              <a:rPr lang="tr-TR" i="1" dirty="0" err="1"/>
              <a:t>Metafizik’</a:t>
            </a:r>
            <a:r>
              <a:rPr lang="tr-TR" dirty="0" err="1"/>
              <a:t>in</a:t>
            </a:r>
            <a:r>
              <a:rPr lang="tr-TR" dirty="0"/>
              <a:t> öncelikle Tanrı’yla ilgili olduğu şeklindeki düşüncesidir. </a:t>
            </a:r>
            <a:r>
              <a:rPr lang="tr-TR" dirty="0" err="1"/>
              <a:t>İbn</a:t>
            </a:r>
            <a:r>
              <a:rPr lang="tr-TR" dirty="0"/>
              <a:t> </a:t>
            </a:r>
            <a:r>
              <a:rPr lang="tr-TR" dirty="0" err="1"/>
              <a:t>Sînâ’nın</a:t>
            </a:r>
            <a:r>
              <a:rPr lang="tr-TR" dirty="0"/>
              <a:t> takip ettiği </a:t>
            </a:r>
            <a:r>
              <a:rPr lang="tr-TR" dirty="0" err="1"/>
              <a:t>Fârâbî</a:t>
            </a:r>
            <a:r>
              <a:rPr lang="tr-TR" dirty="0"/>
              <a:t> ise ilk felsefenin, varlık olarak varlık hakkındaki araştırma olup, </a:t>
            </a:r>
            <a:r>
              <a:rPr lang="tr-TR" i="1" dirty="0" err="1"/>
              <a:t>Metafizik’</a:t>
            </a:r>
            <a:r>
              <a:rPr lang="tr-TR" dirty="0" err="1"/>
              <a:t>in</a:t>
            </a:r>
            <a:r>
              <a:rPr lang="tr-TR" dirty="0"/>
              <a:t> Tanrı’yla sadece ikinci planda ilgilendiği şeklinde bir çıkarıma götüren görüşe varır. </a:t>
            </a:r>
            <a:r>
              <a:rPr lang="tr-TR" dirty="0" err="1"/>
              <a:t>Kindî</a:t>
            </a:r>
            <a:r>
              <a:rPr lang="tr-TR" dirty="0"/>
              <a:t> ise aksine metafizik ve teoloji arasında kesin bir ayrıma yer vermez.</a:t>
            </a:r>
          </a:p>
          <a:p>
            <a:endParaRPr lang="tr-TR" dirty="0" smtClean="0"/>
          </a:p>
          <a:p>
            <a:endParaRPr lang="tr-TR" dirty="0"/>
          </a:p>
        </p:txBody>
      </p:sp>
    </p:spTree>
    <p:extLst>
      <p:ext uri="{BB962C8B-B14F-4D97-AF65-F5344CB8AC3E}">
        <p14:creationId xmlns:p14="http://schemas.microsoft.com/office/powerpoint/2010/main" xmlns="" val="21372059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a:t>Her ne kadar </a:t>
            </a:r>
            <a:r>
              <a:rPr lang="tr-TR" dirty="0" err="1"/>
              <a:t>Kindî</a:t>
            </a:r>
            <a:r>
              <a:rPr lang="tr-TR" dirty="0"/>
              <a:t>, </a:t>
            </a:r>
            <a:r>
              <a:rPr lang="tr-TR" i="1" dirty="0"/>
              <a:t>İlk Felsefe </a:t>
            </a:r>
            <a:r>
              <a:rPr lang="tr-TR" i="1" dirty="0" err="1"/>
              <a:t>Üzerine’</a:t>
            </a:r>
            <a:r>
              <a:rPr lang="tr-TR" dirty="0" err="1"/>
              <a:t>de</a:t>
            </a:r>
            <a:r>
              <a:rPr lang="tr-TR" dirty="0"/>
              <a:t> Aristoteles’e çok yakın durmuş görünse de Aristoteles’in oldukça uzağında iki ana unsurda onun uzağında durduğu anlaşılmaktadır. Bunlardan ilki alemin ezeli olduğu yönünde Aristoteles’e getirdiği itirazdır ki, onun bu itirazı Yeni-</a:t>
            </a:r>
            <a:r>
              <a:rPr lang="tr-TR" dirty="0" err="1"/>
              <a:t>Eflatuncu</a:t>
            </a:r>
            <a:r>
              <a:rPr lang="tr-TR" dirty="0"/>
              <a:t> John </a:t>
            </a:r>
            <a:r>
              <a:rPr lang="tr-TR" dirty="0" err="1"/>
              <a:t>Philoponus</a:t>
            </a:r>
            <a:r>
              <a:rPr lang="tr-TR" dirty="0"/>
              <a:t> (Yahya en-</a:t>
            </a:r>
            <a:r>
              <a:rPr lang="tr-TR" dirty="0" err="1"/>
              <a:t>Nahvî</a:t>
            </a:r>
            <a:r>
              <a:rPr lang="tr-TR" dirty="0"/>
              <a:t>)’</a:t>
            </a:r>
            <a:r>
              <a:rPr lang="tr-TR" dirty="0" err="1"/>
              <a:t>nin</a:t>
            </a:r>
            <a:r>
              <a:rPr lang="tr-TR" dirty="0"/>
              <a:t> </a:t>
            </a:r>
            <a:r>
              <a:rPr lang="tr-TR" dirty="0" err="1"/>
              <a:t>Aristoteles’çi</a:t>
            </a:r>
            <a:r>
              <a:rPr lang="tr-TR" dirty="0"/>
              <a:t> teze yönelttiği itirazlardan alınmıştır.  Söz konusu deliller, yaratılmış olan alemin sonsuz olamayacağı, dolayısıyla zaman ve hareketin bir başlangıca sahip olması gerektiği etrafında oluşmaktadır. Bu itibarla </a:t>
            </a:r>
            <a:r>
              <a:rPr lang="tr-TR" dirty="0" err="1"/>
              <a:t>Kindî</a:t>
            </a:r>
            <a:r>
              <a:rPr lang="tr-TR" dirty="0"/>
              <a:t>, kendisinden sonra Arapça konuşan dünyada gelişecek olan Aristotelesçi düşünceden ayrılmaktadır. </a:t>
            </a:r>
            <a:r>
              <a:rPr lang="tr-TR" i="1" dirty="0"/>
              <a:t>İlk Felsefe </a:t>
            </a:r>
            <a:r>
              <a:rPr lang="tr-TR" i="1" dirty="0" err="1"/>
              <a:t>Üzerine</a:t>
            </a:r>
            <a:r>
              <a:rPr lang="tr-TR" dirty="0" err="1"/>
              <a:t>’nin</a:t>
            </a:r>
            <a:r>
              <a:rPr lang="tr-TR" dirty="0"/>
              <a:t> Aristotelesçi çizgiden ayrışan ikinci unsuru ise birlik (</a:t>
            </a:r>
            <a:r>
              <a:rPr lang="tr-TR" i="1" dirty="0"/>
              <a:t>vahdet) </a:t>
            </a:r>
            <a:r>
              <a:rPr lang="tr-TR" dirty="0"/>
              <a:t>hakkındaki tartışmadır. </a:t>
            </a:r>
            <a:r>
              <a:rPr lang="tr-TR" dirty="0" err="1"/>
              <a:t>Kindî’ye</a:t>
            </a:r>
            <a:r>
              <a:rPr lang="tr-TR" dirty="0"/>
              <a:t> göre, yaratılmış olan alemdeki her şey, hem birlik hem de çokluk özelliği taşır. Örneğin, parçaları olan şeyler hem çoktur hem de birdir. Çünkü parçalar hem çok sayıdadır hem de bu parçalar bir bütün oluşturmaktadır. Daha doğrusu yaratılmış şeyler, “özü itibariyle bir olan” bir birlik kaynağına sahiptir ki, </a:t>
            </a:r>
            <a:r>
              <a:rPr lang="tr-TR" dirty="0" err="1"/>
              <a:t>Kindî</a:t>
            </a:r>
            <a:r>
              <a:rPr lang="tr-TR" dirty="0"/>
              <a:t> bununla tam anlamıyla bir olmayı ve hiçbir şekilde çokluk içermemeyi kasteder. </a:t>
            </a:r>
          </a:p>
          <a:p>
            <a:endParaRPr lang="tr-TR" dirty="0"/>
          </a:p>
        </p:txBody>
      </p:sp>
    </p:spTree>
    <p:extLst>
      <p:ext uri="{BB962C8B-B14F-4D97-AF65-F5344CB8AC3E}">
        <p14:creationId xmlns:p14="http://schemas.microsoft.com/office/powerpoint/2010/main" xmlns="" val="13448882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err="1"/>
              <a:t>Kindî</a:t>
            </a:r>
            <a:r>
              <a:rPr lang="tr-TR" dirty="0"/>
              <a:t>, Aristoteles’in </a:t>
            </a:r>
            <a:r>
              <a:rPr lang="tr-TR" i="1" dirty="0" err="1"/>
              <a:t>Kategoriler’</a:t>
            </a:r>
            <a:r>
              <a:rPr lang="tr-TR" dirty="0" err="1"/>
              <a:t>ini</a:t>
            </a:r>
            <a:r>
              <a:rPr lang="tr-TR" dirty="0"/>
              <a:t> bu kitaba bir giriş yazan Yeni-</a:t>
            </a:r>
            <a:r>
              <a:rPr lang="tr-TR" dirty="0" err="1"/>
              <a:t>Eflatuncu</a:t>
            </a:r>
            <a:r>
              <a:rPr lang="tr-TR" dirty="0"/>
              <a:t> </a:t>
            </a:r>
            <a:r>
              <a:rPr lang="tr-TR" dirty="0" err="1"/>
              <a:t>Porphyry’nin</a:t>
            </a:r>
            <a:r>
              <a:rPr lang="tr-TR" dirty="0"/>
              <a:t> </a:t>
            </a:r>
            <a:r>
              <a:rPr lang="tr-TR" i="1" dirty="0" err="1"/>
              <a:t>Isagoge</a:t>
            </a:r>
            <a:r>
              <a:rPr lang="tr-TR" i="1" dirty="0"/>
              <a:t>(</a:t>
            </a:r>
            <a:r>
              <a:rPr lang="tr-TR" i="1" dirty="0" err="1"/>
              <a:t>İsagoji</a:t>
            </a:r>
            <a:r>
              <a:rPr lang="tr-TR" i="1" dirty="0"/>
              <a:t>) </a:t>
            </a:r>
            <a:r>
              <a:rPr lang="tr-TR" dirty="0"/>
              <a:t>ile birlikte okur. Buradan hareketle </a:t>
            </a:r>
            <a:r>
              <a:rPr lang="tr-TR" dirty="0" err="1"/>
              <a:t>Kindî</a:t>
            </a:r>
            <a:r>
              <a:rPr lang="tr-TR" dirty="0"/>
              <a:t>, bir şey hakkında söylenen her şeyin çokluk barındırması gerektiğini ele alır. Tüm birliğin kaynağı olan Tanrı gerçek Bir’dir. Bunun dışında herhangi bir şey hakkında söylenebilecek her şey, mutlak bire uygulanamayacaktır. Gerçek Bir, madde, suret, nitelik veya izafete sahip değildir ve başka hiçbir kategoriyle nitelenemeyeceği gibi, cins, fasıl, şahıs, </a:t>
            </a:r>
            <a:r>
              <a:rPr lang="tr-TR" dirty="0" err="1"/>
              <a:t>hâssa</a:t>
            </a:r>
            <a:r>
              <a:rPr lang="tr-TR" dirty="0"/>
              <a:t>, araz-ı </a:t>
            </a:r>
            <a:r>
              <a:rPr lang="tr-TR" dirty="0" err="1"/>
              <a:t>âmm</a:t>
            </a:r>
            <a:r>
              <a:rPr lang="tr-TR" dirty="0"/>
              <a:t> veya harekete de sahip değildir. Bundan ötürü o sadece salt birliktir. Bu Tanrı’ya sıfatlar atfeden kelamcıları üzecek bir düşüncedir. Esasen bundan kasıt Tanrı hakkında hiçbir şey söylenemeyeceği ve hiçbir şeyin bilinemeyeceğidir. Burada </a:t>
            </a:r>
            <a:r>
              <a:rPr lang="tr-TR" dirty="0" err="1"/>
              <a:t>Kindî</a:t>
            </a:r>
            <a:r>
              <a:rPr lang="tr-TR" dirty="0"/>
              <a:t>, Tanrı hakkında en azından iki şeyi söylemektedir: Buna göre Tanrı “</a:t>
            </a:r>
            <a:r>
              <a:rPr lang="tr-TR" dirty="0" err="1"/>
              <a:t>bir”dir</a:t>
            </a:r>
            <a:r>
              <a:rPr lang="tr-TR" dirty="0"/>
              <a:t> ve yaratılmış şeylerdeki birliğin kaynağıdır. Tanrı hangi özelliğe (mahiyete) sahip olursa olsun, bu niteliğe mutlak anlamda sahiptir ve bu niteliğin zıddına sahip değildir. O diğer şeylere ait özelliklerin de kaynağıdır. Tanrı bir olduğundan hiçbir surette çokluk ihtiva edemez ve o her birliğin de sebebidir.	</a:t>
            </a:r>
          </a:p>
          <a:p>
            <a:endParaRPr lang="tr-TR" dirty="0"/>
          </a:p>
        </p:txBody>
      </p:sp>
    </p:spTree>
    <p:extLst>
      <p:ext uri="{BB962C8B-B14F-4D97-AF65-F5344CB8AC3E}">
        <p14:creationId xmlns:p14="http://schemas.microsoft.com/office/powerpoint/2010/main" xmlns="" val="1741399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err="1"/>
              <a:t>Kindî</a:t>
            </a:r>
            <a:r>
              <a:rPr lang="tr-TR" dirty="0"/>
              <a:t> ve Aristoteles arasında farklılaşan husus tam da burasıdır. Zira, Tanrı’nın nitelikleri hakkındaki görüşleri, </a:t>
            </a:r>
            <a:r>
              <a:rPr lang="tr-TR" dirty="0" err="1"/>
              <a:t>Eflatuncu</a:t>
            </a:r>
            <a:r>
              <a:rPr lang="tr-TR" dirty="0"/>
              <a:t> suretler teorisini hatırlatır. Bilindiği üzere Eflatun, fiziki varlıklardan farklı olarak suretlerin kendi zıtlarını dışladığını düşünür. Örneğin ağır bir fil, bir dağ ile kıyaslandığında hafiftir. Ancak ağırlık idesi asla hafif değildir. Benzer şekilde gerçek Bir ve fail olan Tanrı da hiçbir şekilde çok veya edilgin değildir. Buna rağmen </a:t>
            </a:r>
            <a:r>
              <a:rPr lang="tr-TR" dirty="0" err="1"/>
              <a:t>Kindî</a:t>
            </a:r>
            <a:r>
              <a:rPr lang="tr-TR" dirty="0"/>
              <a:t>, Eflatun’dan ziyade Aristoteles’i biliyordu. Eflatun’a dair düşünceleri dolaylı idi. Oysa Aristoteles’i oldukça iyi biliyordu. Eflatun ve Aristoteles üzerinden </a:t>
            </a:r>
            <a:r>
              <a:rPr lang="tr-TR" dirty="0" err="1"/>
              <a:t>Kindî’ye</a:t>
            </a:r>
            <a:r>
              <a:rPr lang="tr-TR" dirty="0"/>
              <a:t> uzanan ve farklılaşan görüşlerin kaynağı, geç antikiteye mensup düşünürlerin eserlerine kadar ulaşır. Ancak Helenistik felsefe okullarından Stoacılar, Septikler ve </a:t>
            </a:r>
            <a:r>
              <a:rPr lang="tr-TR" dirty="0" err="1"/>
              <a:t>Epikürcüler’in</a:t>
            </a:r>
            <a:r>
              <a:rPr lang="tr-TR" dirty="0"/>
              <a:t> son ikisinin </a:t>
            </a:r>
            <a:r>
              <a:rPr lang="tr-TR" dirty="0" err="1"/>
              <a:t>Kindî</a:t>
            </a:r>
            <a:r>
              <a:rPr lang="tr-TR" dirty="0"/>
              <a:t> üzerindeki tesirinden söz edilemez. Stoacıların ise ahlaka dair düşüncesinde cılız bir etki bıraktığı söylenebilir. Nitekim </a:t>
            </a:r>
            <a:r>
              <a:rPr lang="tr-TR" i="1" dirty="0"/>
              <a:t>Üzüntülerden Kurtulma Becerisi Üzerine </a:t>
            </a:r>
            <a:r>
              <a:rPr lang="tr-TR" dirty="0"/>
              <a:t>adlı eserinde </a:t>
            </a:r>
            <a:r>
              <a:rPr lang="tr-TR" dirty="0" err="1"/>
              <a:t>Kindî</a:t>
            </a:r>
            <a:r>
              <a:rPr lang="tr-TR" dirty="0"/>
              <a:t>, </a:t>
            </a:r>
            <a:r>
              <a:rPr lang="tr-TR" dirty="0" err="1"/>
              <a:t>Epictetos’un</a:t>
            </a:r>
            <a:r>
              <a:rPr lang="tr-TR" dirty="0"/>
              <a:t> </a:t>
            </a:r>
            <a:r>
              <a:rPr lang="tr-TR" i="1" dirty="0" err="1"/>
              <a:t>Elkitabı’</a:t>
            </a:r>
            <a:r>
              <a:rPr lang="tr-TR" dirty="0" err="1"/>
              <a:t>nda</a:t>
            </a:r>
            <a:r>
              <a:rPr lang="tr-TR" dirty="0"/>
              <a:t> yer verdiği, bizim bu dünyadaki hayatımızın bir deniz gezisi sırasında verilen kısa süreli bir molayla karşılaştıran bir benzetmeyi kullanır.</a:t>
            </a:r>
          </a:p>
          <a:p>
            <a:endParaRPr lang="tr-TR" dirty="0"/>
          </a:p>
        </p:txBody>
      </p:sp>
    </p:spTree>
    <p:extLst>
      <p:ext uri="{BB962C8B-B14F-4D97-AF65-F5344CB8AC3E}">
        <p14:creationId xmlns:p14="http://schemas.microsoft.com/office/powerpoint/2010/main" xmlns="" val="41767256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3353</Words>
  <Application>Microsoft Macintosh PowerPoint</Application>
  <PresentationFormat>Özel</PresentationFormat>
  <Paragraphs>44</Paragraphs>
  <Slides>27</Slides>
  <Notes>0</Notes>
  <HiddenSlides>0</HiddenSlides>
  <MMClips>0</MMClips>
  <ScaleCrop>false</ScaleCrop>
  <HeadingPairs>
    <vt:vector size="4" baseType="variant">
      <vt:variant>
        <vt:lpstr>Tema</vt:lpstr>
      </vt:variant>
      <vt:variant>
        <vt:i4>1</vt:i4>
      </vt:variant>
      <vt:variant>
        <vt:lpstr>Slayt Başlıkları</vt:lpstr>
      </vt:variant>
      <vt:variant>
        <vt:i4>27</vt:i4>
      </vt:variant>
    </vt:vector>
  </HeadingPairs>
  <TitlesOfParts>
    <vt:vector size="28" baseType="lpstr">
      <vt:lpstr>Office Teması</vt:lpstr>
      <vt:lpstr>İSHAK EL-KİNDÎ VE ANTİK YUNAN FELSEFE GELENEĞİ </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lpstr>Slayt 21</vt:lpstr>
      <vt:lpstr>Slayt 22</vt:lpstr>
      <vt:lpstr>Slayt 23</vt:lpstr>
      <vt:lpstr>Slayt 24</vt:lpstr>
      <vt:lpstr>Slayt 25</vt:lpstr>
      <vt:lpstr>Slayt 26</vt:lpstr>
      <vt:lpstr>Slayt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İSHAK EL-KİNDÎ VE ANTİK YUNAN FELSEFE GELENEĞİ</dc:title>
  <dc:creator>Eyüp Şahin</dc:creator>
  <cp:lastModifiedBy>eyüp ş</cp:lastModifiedBy>
  <cp:revision>3</cp:revision>
  <dcterms:created xsi:type="dcterms:W3CDTF">2017-11-28T21:34:23Z</dcterms:created>
  <dcterms:modified xsi:type="dcterms:W3CDTF">2017-11-29T11:36:20Z</dcterms:modified>
</cp:coreProperties>
</file>