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63D5D-E600-4BB0-B1B7-64C2415BCCD4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6581E-7A88-4AE8-B979-6F06C3A95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/>
              <a:t>EGZERSİZİN SİSTEMLER ÜZERİNE ETKİLERİ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/>
              <a:t>II. ANAEROBİK DEĞİŞİKLİKLER</a:t>
            </a:r>
          </a:p>
          <a:p>
            <a:pPr>
              <a:lnSpc>
                <a:spcPct val="90000"/>
              </a:lnSpc>
            </a:pP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smtClean="0"/>
              <a:t>Kuvvetlendirme </a:t>
            </a:r>
            <a:r>
              <a:rPr lang="tr-TR" dirty="0"/>
              <a:t>egzersizler sonrasında kas ATP depoları (ATP, </a:t>
            </a:r>
            <a:r>
              <a:rPr lang="tr-TR" dirty="0" err="1"/>
              <a:t>fosfokreatin</a:t>
            </a:r>
            <a:r>
              <a:rPr lang="tr-TR" dirty="0"/>
              <a:t>) ve diğer </a:t>
            </a:r>
            <a:r>
              <a:rPr lang="tr-TR" dirty="0" err="1"/>
              <a:t>glikolitik</a:t>
            </a:r>
            <a:r>
              <a:rPr lang="tr-TR" dirty="0"/>
              <a:t> enzimler artar. </a:t>
            </a:r>
          </a:p>
          <a:p>
            <a:pPr>
              <a:lnSpc>
                <a:spcPct val="90000"/>
              </a:lnSpc>
            </a:pP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err="1" smtClean="0"/>
              <a:t>Dayanıklık</a:t>
            </a:r>
            <a:r>
              <a:rPr lang="tr-TR" dirty="0" smtClean="0"/>
              <a:t> </a:t>
            </a:r>
            <a:r>
              <a:rPr lang="tr-TR" dirty="0"/>
              <a:t>egzersizleri sonucu </a:t>
            </a:r>
            <a:r>
              <a:rPr lang="tr-TR" dirty="0" err="1"/>
              <a:t>fosfokreatininkinaz</a:t>
            </a:r>
            <a:r>
              <a:rPr lang="tr-TR" dirty="0"/>
              <a:t> gibi </a:t>
            </a:r>
            <a:r>
              <a:rPr lang="tr-TR" dirty="0" err="1"/>
              <a:t>glikolizin</a:t>
            </a:r>
            <a:r>
              <a:rPr lang="tr-TR" dirty="0"/>
              <a:t> erken reaksiyonlarında yer alan enzimler artmaktadır.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B. SİSTEMİK DEĞİŞİKLİKLER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600" dirty="0"/>
              <a:t>I. DOLAŞIM SİSTEMİNDEKİ DEĞİŞİKLİKLER</a:t>
            </a:r>
          </a:p>
          <a:p>
            <a:r>
              <a:rPr lang="tr-TR" sz="2600" dirty="0"/>
              <a:t>Koşma, yüzme gibi </a:t>
            </a:r>
            <a:r>
              <a:rPr lang="tr-TR" sz="2600" dirty="0" err="1"/>
              <a:t>dayanıklık</a:t>
            </a:r>
            <a:r>
              <a:rPr lang="tr-TR" sz="2600" dirty="0"/>
              <a:t> egzersizleri ile kalpte </a:t>
            </a:r>
            <a:r>
              <a:rPr lang="tr-TR" sz="2600" dirty="0" err="1"/>
              <a:t>ventrikül</a:t>
            </a:r>
            <a:r>
              <a:rPr lang="tr-TR" sz="2600" dirty="0"/>
              <a:t> boşluğu genişler. Ancak </a:t>
            </a:r>
            <a:r>
              <a:rPr lang="tr-TR" sz="2600" dirty="0" err="1"/>
              <a:t>ventrikül</a:t>
            </a:r>
            <a:r>
              <a:rPr lang="tr-TR" sz="2600" dirty="0"/>
              <a:t> duvarı normaldir. Kalp atım hacmi artar.</a:t>
            </a:r>
          </a:p>
          <a:p>
            <a:endParaRPr lang="tr-TR" sz="2600" dirty="0" smtClean="0"/>
          </a:p>
          <a:p>
            <a:r>
              <a:rPr lang="tr-TR" sz="2600" dirty="0" smtClean="0"/>
              <a:t>Güreş </a:t>
            </a:r>
            <a:r>
              <a:rPr lang="tr-TR" sz="2600" dirty="0"/>
              <a:t>gibi kuvvetlendirme egzersizlerinde </a:t>
            </a:r>
            <a:r>
              <a:rPr lang="tr-TR" sz="2600" dirty="0" err="1"/>
              <a:t>ventrikül</a:t>
            </a:r>
            <a:r>
              <a:rPr lang="tr-TR" sz="2600" dirty="0"/>
              <a:t> </a:t>
            </a:r>
            <a:r>
              <a:rPr lang="tr-TR" sz="2600" dirty="0" err="1"/>
              <a:t>kavitesi</a:t>
            </a:r>
            <a:r>
              <a:rPr lang="tr-TR" sz="2600" dirty="0"/>
              <a:t> normal ama </a:t>
            </a:r>
            <a:r>
              <a:rPr lang="tr-TR" sz="2600" dirty="0" err="1"/>
              <a:t>ventrikül</a:t>
            </a:r>
            <a:r>
              <a:rPr lang="tr-TR" sz="2600" dirty="0"/>
              <a:t> duvarları kalınlaşır. Kalp atım hacmi normaldir.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Kapiller</a:t>
            </a:r>
            <a:r>
              <a:rPr lang="tr-TR" dirty="0"/>
              <a:t> de çoğalır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Ağır </a:t>
            </a:r>
            <a:r>
              <a:rPr lang="tr-TR" dirty="0"/>
              <a:t>egzersizler sonrasında kas </a:t>
            </a:r>
            <a:r>
              <a:rPr lang="tr-TR" dirty="0" err="1"/>
              <a:t>hipertrofisi</a:t>
            </a:r>
            <a:r>
              <a:rPr lang="tr-TR" dirty="0"/>
              <a:t> ile birlikte </a:t>
            </a:r>
            <a:r>
              <a:rPr lang="tr-TR" dirty="0" err="1"/>
              <a:t>kapiller</a:t>
            </a:r>
            <a:r>
              <a:rPr lang="tr-TR" dirty="0"/>
              <a:t> de çoğalır. Dolayısıyla kasın beslenmesi de artar.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dirty="0"/>
              <a:t>II. SOLUNUM SİSTEMİNDEKİ DEĞİŞİKLİKLER</a:t>
            </a:r>
          </a:p>
          <a:p>
            <a:endParaRPr lang="tr-TR" dirty="0" smtClean="0"/>
          </a:p>
          <a:p>
            <a:r>
              <a:rPr lang="tr-TR" dirty="0" smtClean="0"/>
              <a:t>Dakikadaki </a:t>
            </a:r>
            <a:r>
              <a:rPr lang="tr-TR" dirty="0"/>
              <a:t>solunum sayısı, </a:t>
            </a:r>
            <a:r>
              <a:rPr lang="tr-TR" dirty="0" err="1"/>
              <a:t>tidal</a:t>
            </a:r>
            <a:r>
              <a:rPr lang="tr-TR" dirty="0"/>
              <a:t> volüm, diğer akciğer volümleri ile difüzyon ve </a:t>
            </a:r>
            <a:r>
              <a:rPr lang="tr-TR" dirty="0" err="1"/>
              <a:t>perfüzyon</a:t>
            </a:r>
            <a:r>
              <a:rPr lang="tr-TR" dirty="0"/>
              <a:t> oranları artar.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/>
              <a:t>III. DİĞER ETKİLERİ</a:t>
            </a:r>
          </a:p>
          <a:p>
            <a:pPr>
              <a:lnSpc>
                <a:spcPct val="90000"/>
              </a:lnSpc>
            </a:pPr>
            <a:r>
              <a:rPr lang="tr-TR" dirty="0"/>
              <a:t>Vücuttaki total yağ azalır.</a:t>
            </a:r>
          </a:p>
          <a:p>
            <a:pPr>
              <a:lnSpc>
                <a:spcPct val="90000"/>
              </a:lnSpc>
            </a:pP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smtClean="0"/>
              <a:t>Total </a:t>
            </a:r>
            <a:r>
              <a:rPr lang="tr-TR" dirty="0"/>
              <a:t>vücut ağırlığı da biraz azalır ancak total kas kitlesi artar.</a:t>
            </a:r>
          </a:p>
          <a:p>
            <a:pPr>
              <a:lnSpc>
                <a:spcPct val="90000"/>
              </a:lnSpc>
            </a:pP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smtClean="0"/>
              <a:t>HDL </a:t>
            </a:r>
            <a:r>
              <a:rPr lang="tr-TR" dirty="0"/>
              <a:t>hafif artarken, kolesterol ve </a:t>
            </a:r>
            <a:r>
              <a:rPr lang="tr-TR" dirty="0" err="1"/>
              <a:t>trigliserid</a:t>
            </a:r>
            <a:r>
              <a:rPr lang="tr-TR" dirty="0"/>
              <a:t> seviyeleri düşer.</a:t>
            </a:r>
          </a:p>
          <a:p>
            <a:pPr>
              <a:lnSpc>
                <a:spcPct val="90000"/>
              </a:lnSpc>
            </a:pP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err="1" smtClean="0"/>
              <a:t>HT’lularda</a:t>
            </a:r>
            <a:r>
              <a:rPr lang="tr-TR" dirty="0" smtClean="0"/>
              <a:t> </a:t>
            </a:r>
            <a:r>
              <a:rPr lang="tr-TR" dirty="0"/>
              <a:t>hem </a:t>
            </a:r>
            <a:r>
              <a:rPr lang="tr-TR" dirty="0" err="1"/>
              <a:t>sistolik</a:t>
            </a:r>
            <a:r>
              <a:rPr lang="tr-TR" dirty="0"/>
              <a:t> hem de </a:t>
            </a:r>
            <a:r>
              <a:rPr lang="tr-TR" dirty="0" err="1"/>
              <a:t>diastolik</a:t>
            </a:r>
            <a:r>
              <a:rPr lang="tr-TR" dirty="0"/>
              <a:t> kan basıncı düşer.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C. VÜCUT BİLEŞENLERİNE ETKİLERİ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Kemikte </a:t>
            </a:r>
            <a:r>
              <a:rPr lang="tr-TR" dirty="0"/>
              <a:t>kırılma eşiği yükselir. </a:t>
            </a:r>
          </a:p>
          <a:p>
            <a:endParaRPr lang="tr-TR" dirty="0" smtClean="0"/>
          </a:p>
          <a:p>
            <a:r>
              <a:rPr lang="tr-TR" dirty="0" smtClean="0"/>
              <a:t>Ağırlık </a:t>
            </a:r>
            <a:r>
              <a:rPr lang="tr-TR" dirty="0"/>
              <a:t>kaldırma gibi aktiviteler kemik kalınlığını arttırır.</a:t>
            </a:r>
          </a:p>
          <a:p>
            <a:endParaRPr lang="tr-TR" dirty="0" smtClean="0"/>
          </a:p>
          <a:p>
            <a:r>
              <a:rPr lang="tr-TR" dirty="0" smtClean="0"/>
              <a:t>Egzersiz </a:t>
            </a:r>
            <a:r>
              <a:rPr lang="tr-TR" dirty="0" err="1"/>
              <a:t>ligaman</a:t>
            </a:r>
            <a:r>
              <a:rPr lang="tr-TR" dirty="0"/>
              <a:t> ve </a:t>
            </a:r>
            <a:r>
              <a:rPr lang="tr-TR" dirty="0" err="1"/>
              <a:t>tendonların</a:t>
            </a:r>
            <a:r>
              <a:rPr lang="tr-TR" dirty="0"/>
              <a:t> dayanıklılığını, kapsül kalınlığını arttırır.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EGZERSİZİN</a:t>
            </a:r>
            <a:r>
              <a:rPr lang="tr-TR" dirty="0"/>
              <a:t> </a:t>
            </a:r>
            <a:r>
              <a:rPr lang="tr-TR" b="1" dirty="0"/>
              <a:t>AKUT</a:t>
            </a:r>
            <a:r>
              <a:rPr lang="tr-TR" dirty="0"/>
              <a:t> </a:t>
            </a:r>
            <a:r>
              <a:rPr lang="tr-TR" b="1" dirty="0"/>
              <a:t>ETKİLERİ</a:t>
            </a:r>
            <a:r>
              <a:rPr lang="tr-TR" dirty="0"/>
              <a:t> 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Egzersizin hemen ortaya çıkan etkileri seçilen egzersiz tipine, hangi kasın kullanıldığına ve </a:t>
            </a:r>
            <a:r>
              <a:rPr lang="tr-TR" dirty="0" err="1"/>
              <a:t>sarfedilen</a:t>
            </a:r>
            <a:r>
              <a:rPr lang="tr-TR" dirty="0"/>
              <a:t> eforun büyüklüğüne bağlı olarak değişir. </a:t>
            </a:r>
          </a:p>
          <a:p>
            <a:endParaRPr lang="tr-TR" dirty="0" smtClean="0"/>
          </a:p>
          <a:p>
            <a:r>
              <a:rPr lang="tr-TR" dirty="0" smtClean="0"/>
              <a:t>Hareketin </a:t>
            </a:r>
            <a:r>
              <a:rPr lang="tr-TR" dirty="0"/>
              <a:t>başlangıcında erken cevap olarak kalp atım hızı, atım hacmi, ve kan basıncı artar.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600" dirty="0" err="1"/>
              <a:t>İzotonik</a:t>
            </a:r>
            <a:r>
              <a:rPr lang="tr-TR" sz="2600" dirty="0"/>
              <a:t> egzersizde </a:t>
            </a:r>
            <a:r>
              <a:rPr lang="tr-TR" sz="2600" dirty="0" err="1"/>
              <a:t>sistolik</a:t>
            </a:r>
            <a:r>
              <a:rPr lang="tr-TR" sz="2600" dirty="0"/>
              <a:t> kan basıncı artar ve artan kan ihtiyacını karşılamak üzere kaslarda </a:t>
            </a:r>
            <a:r>
              <a:rPr lang="tr-TR" sz="2600" dirty="0" err="1"/>
              <a:t>vasküler</a:t>
            </a:r>
            <a:r>
              <a:rPr lang="tr-TR" sz="2600" dirty="0"/>
              <a:t> direnç düşer.</a:t>
            </a:r>
          </a:p>
          <a:p>
            <a:pPr>
              <a:lnSpc>
                <a:spcPct val="90000"/>
              </a:lnSpc>
            </a:pPr>
            <a:endParaRPr lang="tr-TR" sz="2600" dirty="0" smtClean="0"/>
          </a:p>
          <a:p>
            <a:pPr>
              <a:lnSpc>
                <a:spcPct val="90000"/>
              </a:lnSpc>
            </a:pPr>
            <a:r>
              <a:rPr lang="tr-TR" sz="2600" dirty="0" smtClean="0"/>
              <a:t>Egzersizle </a:t>
            </a:r>
            <a:r>
              <a:rPr lang="tr-TR" sz="2600" dirty="0"/>
              <a:t>ilgili olmayan bölgelerde </a:t>
            </a:r>
            <a:r>
              <a:rPr lang="tr-TR" sz="2600" dirty="0" err="1"/>
              <a:t>vazokonstrüksiyon</a:t>
            </a:r>
            <a:r>
              <a:rPr lang="tr-TR" sz="2600" dirty="0"/>
              <a:t> meydana gelir. </a:t>
            </a:r>
          </a:p>
          <a:p>
            <a:pPr>
              <a:lnSpc>
                <a:spcPct val="90000"/>
              </a:lnSpc>
            </a:pPr>
            <a:endParaRPr lang="tr-TR" sz="2600" dirty="0" smtClean="0"/>
          </a:p>
          <a:p>
            <a:pPr>
              <a:lnSpc>
                <a:spcPct val="90000"/>
              </a:lnSpc>
            </a:pPr>
            <a:r>
              <a:rPr lang="tr-TR" sz="2600" dirty="0" err="1" smtClean="0"/>
              <a:t>İzometrik</a:t>
            </a:r>
            <a:r>
              <a:rPr lang="tr-TR" sz="2600" dirty="0" smtClean="0"/>
              <a:t> </a:t>
            </a:r>
            <a:r>
              <a:rPr lang="tr-TR" sz="2600" dirty="0"/>
              <a:t>egzersizde kasa giden damarlardaki lokal kan akımı rölatif olarak daha azdır, kan basıncı yükselir.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sz="2600" dirty="0"/>
              <a:t>Kan basıncındaki en fazla artış maksimal eforla yapılan </a:t>
            </a:r>
            <a:r>
              <a:rPr lang="tr-TR" sz="2600" dirty="0" err="1"/>
              <a:t>izotonik</a:t>
            </a:r>
            <a:r>
              <a:rPr lang="tr-TR" sz="2600" dirty="0"/>
              <a:t> egzersizlerden sonra ortaya çıkmaktadır. </a:t>
            </a:r>
          </a:p>
          <a:p>
            <a:pPr>
              <a:lnSpc>
                <a:spcPct val="90000"/>
              </a:lnSpc>
            </a:pPr>
            <a:endParaRPr lang="tr-TR" sz="2600" dirty="0" smtClean="0"/>
          </a:p>
          <a:p>
            <a:pPr>
              <a:lnSpc>
                <a:spcPct val="90000"/>
              </a:lnSpc>
            </a:pPr>
            <a:r>
              <a:rPr lang="tr-TR" sz="2600" dirty="0" smtClean="0"/>
              <a:t>Egzersiz </a:t>
            </a:r>
            <a:r>
              <a:rPr lang="tr-TR" sz="2600" dirty="0"/>
              <a:t>devam ederse kalp hızı, kan basıncı ve kalp atım hacmi stabil hale gelir. </a:t>
            </a:r>
          </a:p>
          <a:p>
            <a:pPr>
              <a:lnSpc>
                <a:spcPct val="90000"/>
              </a:lnSpc>
            </a:pPr>
            <a:endParaRPr lang="tr-TR" sz="2600" dirty="0" smtClean="0"/>
          </a:p>
          <a:p>
            <a:pPr>
              <a:lnSpc>
                <a:spcPct val="90000"/>
              </a:lnSpc>
            </a:pPr>
            <a:r>
              <a:rPr lang="tr-TR" sz="2600" dirty="0" smtClean="0"/>
              <a:t>Egzersiz </a:t>
            </a:r>
            <a:r>
              <a:rPr lang="tr-TR" sz="2600" dirty="0"/>
              <a:t>kesilince kalp hızında ani bir düşme olur ve sonra yavaş yavaş normale döner.</a:t>
            </a:r>
          </a:p>
          <a:p>
            <a:pPr>
              <a:lnSpc>
                <a:spcPct val="90000"/>
              </a:lnSpc>
            </a:pPr>
            <a:endParaRPr lang="tr-TR" sz="2600" dirty="0" smtClean="0"/>
          </a:p>
          <a:p>
            <a:pPr>
              <a:lnSpc>
                <a:spcPct val="90000"/>
              </a:lnSpc>
            </a:pPr>
            <a:r>
              <a:rPr lang="tr-TR" sz="2600" dirty="0" smtClean="0"/>
              <a:t>Egzersiz </a:t>
            </a:r>
            <a:r>
              <a:rPr lang="tr-TR" sz="2600" dirty="0"/>
              <a:t>esnasında aniden durulursa, kan basıncında ani bir düşme görülebilir.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Egzersiz vücudun karşılayabileceğinden ağır ise kalp hızı maksimal seviyede plato yapar, atım hacmi ve kan basıncı hafifçe düşer, oksijen ihtiyacı karşılanamaz. Sonuçta yorgunluk gelişir ve aktivite kesilir.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600" dirty="0"/>
              <a:t>Egzersiz başlayınca solunum sayısı artar.</a:t>
            </a:r>
          </a:p>
          <a:p>
            <a:endParaRPr lang="tr-TR" sz="2600" dirty="0" smtClean="0"/>
          </a:p>
          <a:p>
            <a:r>
              <a:rPr lang="tr-TR" sz="2600" dirty="0" err="1" smtClean="0"/>
              <a:t>Glukagon</a:t>
            </a:r>
            <a:r>
              <a:rPr lang="tr-TR" sz="2600" dirty="0" smtClean="0"/>
              <a:t> </a:t>
            </a:r>
            <a:r>
              <a:rPr lang="tr-TR" sz="2600" dirty="0"/>
              <a:t>artar, </a:t>
            </a:r>
            <a:r>
              <a:rPr lang="tr-TR" sz="2600" dirty="0" err="1"/>
              <a:t>insülin</a:t>
            </a:r>
            <a:r>
              <a:rPr lang="tr-TR" sz="2600" dirty="0"/>
              <a:t> azalır. Dolaşımda </a:t>
            </a:r>
            <a:r>
              <a:rPr lang="tr-TR" sz="2600" dirty="0" err="1"/>
              <a:t>katekolaminler</a:t>
            </a:r>
            <a:r>
              <a:rPr lang="tr-TR" sz="2600" dirty="0"/>
              <a:t> (adrenalin, </a:t>
            </a:r>
            <a:r>
              <a:rPr lang="tr-TR" sz="2600" dirty="0" err="1"/>
              <a:t>noradrenalin</a:t>
            </a:r>
            <a:r>
              <a:rPr lang="tr-TR" sz="2600" dirty="0"/>
              <a:t>) artar.</a:t>
            </a:r>
          </a:p>
          <a:p>
            <a:endParaRPr lang="tr-TR" sz="2600" dirty="0" smtClean="0"/>
          </a:p>
          <a:p>
            <a:r>
              <a:rPr lang="tr-TR" sz="2600" dirty="0" smtClean="0"/>
              <a:t>20 </a:t>
            </a:r>
            <a:r>
              <a:rPr lang="tr-TR" sz="2600" dirty="0"/>
              <a:t>dakikanın üzerindeki egzersizle büyüme hormonu, ACTH, TSH, </a:t>
            </a:r>
            <a:r>
              <a:rPr lang="tr-TR" sz="2600" dirty="0" err="1"/>
              <a:t>androjenler</a:t>
            </a:r>
            <a:r>
              <a:rPr lang="tr-TR" sz="2600" dirty="0"/>
              <a:t> artar. </a:t>
            </a:r>
          </a:p>
          <a:p>
            <a:endParaRPr lang="tr-TR" sz="2600" dirty="0" smtClean="0"/>
          </a:p>
          <a:p>
            <a:r>
              <a:rPr lang="tr-TR" sz="2600" dirty="0" err="1" smtClean="0"/>
              <a:t>Endurans</a:t>
            </a:r>
            <a:r>
              <a:rPr lang="tr-TR" sz="2600" dirty="0" smtClean="0"/>
              <a:t> </a:t>
            </a:r>
            <a:r>
              <a:rPr lang="tr-TR" sz="2600" dirty="0"/>
              <a:t>(dayanıklılık) egzersizlerinde 1-2 gün süreyle </a:t>
            </a:r>
            <a:r>
              <a:rPr lang="tr-TR" sz="2600" dirty="0" err="1"/>
              <a:t>trigliserid</a:t>
            </a:r>
            <a:r>
              <a:rPr lang="tr-TR" sz="2600" dirty="0"/>
              <a:t> ve LDL düşer, HDL artar.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sz="2600" dirty="0"/>
              <a:t>Egzersiz tipine göre kas liflerinde de değişiklik olur.</a:t>
            </a:r>
          </a:p>
          <a:p>
            <a:pPr>
              <a:lnSpc>
                <a:spcPct val="80000"/>
              </a:lnSpc>
            </a:pPr>
            <a:endParaRPr lang="tr-TR" sz="2600" dirty="0" smtClean="0"/>
          </a:p>
          <a:p>
            <a:pPr>
              <a:lnSpc>
                <a:spcPct val="80000"/>
              </a:lnSpc>
            </a:pPr>
            <a:r>
              <a:rPr lang="tr-TR" sz="2600" dirty="0" smtClean="0"/>
              <a:t>Ağır </a:t>
            </a:r>
            <a:r>
              <a:rPr lang="tr-TR" sz="2600" dirty="0"/>
              <a:t>kuvvetlendirme egzersizlerinde hem yavaş (tip I) hem hızlı (tip II) liflerde </a:t>
            </a:r>
            <a:r>
              <a:rPr lang="tr-TR" sz="2600" dirty="0" err="1"/>
              <a:t>hipertrofi</a:t>
            </a:r>
            <a:r>
              <a:rPr lang="tr-TR" sz="2600" dirty="0"/>
              <a:t> olur.</a:t>
            </a:r>
          </a:p>
          <a:p>
            <a:pPr>
              <a:lnSpc>
                <a:spcPct val="80000"/>
              </a:lnSpc>
            </a:pPr>
            <a:endParaRPr lang="tr-TR" sz="2600" dirty="0" smtClean="0"/>
          </a:p>
          <a:p>
            <a:pPr>
              <a:lnSpc>
                <a:spcPct val="80000"/>
              </a:lnSpc>
            </a:pPr>
            <a:r>
              <a:rPr lang="tr-TR" sz="2600" dirty="0" smtClean="0"/>
              <a:t>Dayanıklılık </a:t>
            </a:r>
            <a:r>
              <a:rPr lang="tr-TR" sz="2600" dirty="0"/>
              <a:t>egzersizlerinde tip I liflerde </a:t>
            </a:r>
            <a:r>
              <a:rPr lang="tr-TR" sz="2600" dirty="0" err="1"/>
              <a:t>hipertrofi</a:t>
            </a:r>
            <a:r>
              <a:rPr lang="tr-TR" sz="2600" dirty="0"/>
              <a:t> olur. </a:t>
            </a:r>
          </a:p>
          <a:p>
            <a:pPr>
              <a:lnSpc>
                <a:spcPct val="80000"/>
              </a:lnSpc>
            </a:pPr>
            <a:endParaRPr lang="tr-TR" sz="2600" dirty="0" smtClean="0"/>
          </a:p>
          <a:p>
            <a:pPr>
              <a:lnSpc>
                <a:spcPct val="80000"/>
              </a:lnSpc>
            </a:pPr>
            <a:r>
              <a:rPr lang="tr-TR" sz="2600" dirty="0" err="1" smtClean="0"/>
              <a:t>Hipertrofi</a:t>
            </a:r>
            <a:r>
              <a:rPr lang="tr-TR" sz="2600" dirty="0" smtClean="0"/>
              <a:t> </a:t>
            </a:r>
            <a:r>
              <a:rPr lang="tr-TR" sz="2600" dirty="0"/>
              <a:t>ile kas liflerinde protein miktarı ve </a:t>
            </a:r>
            <a:r>
              <a:rPr lang="tr-TR" sz="2600" dirty="0" err="1"/>
              <a:t>kapiller</a:t>
            </a:r>
            <a:r>
              <a:rPr lang="tr-TR" sz="2600" dirty="0"/>
              <a:t> yatak </a:t>
            </a:r>
            <a:r>
              <a:rPr lang="tr-TR" sz="2600" dirty="0" err="1"/>
              <a:t>dansitesi</a:t>
            </a:r>
            <a:r>
              <a:rPr lang="tr-TR" sz="2600" dirty="0"/>
              <a:t> artar. Kas lifinde biyokimyasal değişiklikler olur.</a:t>
            </a:r>
          </a:p>
          <a:p>
            <a:pPr>
              <a:lnSpc>
                <a:spcPct val="80000"/>
              </a:lnSpc>
            </a:pPr>
            <a:endParaRPr lang="tr-TR" sz="2600" dirty="0" smtClean="0"/>
          </a:p>
          <a:p>
            <a:pPr>
              <a:lnSpc>
                <a:spcPct val="80000"/>
              </a:lnSpc>
            </a:pPr>
            <a:r>
              <a:rPr lang="tr-TR" sz="2600" dirty="0" err="1" smtClean="0"/>
              <a:t>İnaktivitede</a:t>
            </a:r>
            <a:r>
              <a:rPr lang="tr-TR" sz="2600" dirty="0" smtClean="0"/>
              <a:t> </a:t>
            </a:r>
            <a:r>
              <a:rPr lang="tr-TR" sz="2600" dirty="0"/>
              <a:t>ise kas </a:t>
            </a:r>
            <a:r>
              <a:rPr lang="tr-TR" sz="2600" dirty="0" err="1"/>
              <a:t>atrofiye</a:t>
            </a:r>
            <a:r>
              <a:rPr lang="tr-TR" sz="2600" dirty="0"/>
              <a:t> uğrar.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EGZERSİZİN KRONİK ETKİLERİ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905000"/>
            <a:ext cx="8177242" cy="2676525"/>
          </a:xfrm>
        </p:spPr>
        <p:txBody>
          <a:bodyPr/>
          <a:lstStyle/>
          <a:p>
            <a:r>
              <a:rPr lang="tr-TR" dirty="0"/>
              <a:t>Seçilen egzersiz programının aerobik (</a:t>
            </a:r>
            <a:r>
              <a:rPr lang="tr-TR" dirty="0" err="1"/>
              <a:t>endurans</a:t>
            </a:r>
            <a:r>
              <a:rPr lang="tr-TR" dirty="0"/>
              <a:t> arttırıcı) veya anaerobik (kuvvet arttırıcı) olmasına göre değişmektedir.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A. BİYOKİMYASAL DEĞİŞİKKLİKLER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600" dirty="0"/>
              <a:t>I. AEROBİK DEĞİŞİKLİKLER</a:t>
            </a:r>
          </a:p>
          <a:p>
            <a:r>
              <a:rPr lang="tr-TR" sz="2600" dirty="0"/>
              <a:t>Çizgili kaslarda dayanıklılık egzersizlerine bağlı üç tür aerobik adaptasyon vardır. </a:t>
            </a:r>
          </a:p>
          <a:p>
            <a:pPr>
              <a:buFont typeface="Wingdings" pitchFamily="2" charset="2"/>
              <a:buNone/>
            </a:pPr>
            <a:endParaRPr lang="tr-TR" sz="2600" dirty="0" smtClean="0"/>
          </a:p>
          <a:p>
            <a:pPr>
              <a:buFont typeface="Wingdings" pitchFamily="2" charset="2"/>
              <a:buNone/>
            </a:pPr>
            <a:r>
              <a:rPr lang="tr-TR" dirty="0" smtClean="0"/>
              <a:t>-</a:t>
            </a:r>
            <a:r>
              <a:rPr lang="tr-TR" sz="2600" dirty="0" err="1" smtClean="0"/>
              <a:t>Miyoglobin</a:t>
            </a:r>
            <a:r>
              <a:rPr lang="tr-TR" sz="2600" dirty="0" smtClean="0"/>
              <a:t> </a:t>
            </a:r>
            <a:r>
              <a:rPr lang="tr-TR" sz="2600" dirty="0"/>
              <a:t>içeriği artar (sadece egzersize katılan liflerde olur. Oksijen deposu olarak rol alır.)</a:t>
            </a:r>
          </a:p>
          <a:p>
            <a:pPr>
              <a:buFont typeface="Wingdings" pitchFamily="2" charset="2"/>
              <a:buNone/>
            </a:pPr>
            <a:r>
              <a:rPr lang="tr-TR" sz="2600" dirty="0"/>
              <a:t>-Karbonhidratların </a:t>
            </a:r>
            <a:r>
              <a:rPr lang="tr-TR" sz="2600" dirty="0" err="1"/>
              <a:t>oksidasyonu</a:t>
            </a:r>
            <a:r>
              <a:rPr lang="tr-TR" sz="2600" dirty="0"/>
              <a:t> artar (Böylelikle ATP üretimi artar).</a:t>
            </a:r>
          </a:p>
          <a:p>
            <a:pPr>
              <a:buFont typeface="Wingdings" pitchFamily="2" charset="2"/>
              <a:buNone/>
            </a:pPr>
            <a:r>
              <a:rPr lang="tr-TR" sz="2600" dirty="0"/>
              <a:t>-Yağ </a:t>
            </a:r>
            <a:r>
              <a:rPr lang="tr-TR" sz="2600" dirty="0" err="1"/>
              <a:t>oksidasyonu</a:t>
            </a:r>
            <a:r>
              <a:rPr lang="tr-TR" sz="2600" dirty="0"/>
              <a:t> artar (ATP açığa çıkar)</a:t>
            </a:r>
          </a:p>
          <a:p>
            <a:pPr>
              <a:buFont typeface="Wingdings" pitchFamily="2" charset="2"/>
              <a:buNone/>
            </a:pPr>
            <a:endParaRPr lang="tr-TR" sz="2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91</TotalTime>
  <Words>554</Words>
  <Application>Microsoft Office PowerPoint</Application>
  <PresentationFormat>Ekran Gösterisi (4:3)</PresentationFormat>
  <Paragraphs>74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Calibri</vt:lpstr>
      <vt:lpstr>Constantia</vt:lpstr>
      <vt:lpstr>Wingdings</vt:lpstr>
      <vt:lpstr>Wingdings 2</vt:lpstr>
      <vt:lpstr>Akış</vt:lpstr>
      <vt:lpstr>EGZERSİZİN SİSTEMLER ÜZERİNE ETKİLERİ</vt:lpstr>
      <vt:lpstr>EGZERSİZİN AKUT ETKİLERİ </vt:lpstr>
      <vt:lpstr>PowerPoint Sunusu</vt:lpstr>
      <vt:lpstr>PowerPoint Sunusu</vt:lpstr>
      <vt:lpstr>PowerPoint Sunusu</vt:lpstr>
      <vt:lpstr>PowerPoint Sunusu</vt:lpstr>
      <vt:lpstr>PowerPoint Sunusu</vt:lpstr>
      <vt:lpstr>EGZERSİZİN KRONİK ETKİLERİ</vt:lpstr>
      <vt:lpstr>A. BİYOKİMYASAL DEĞİŞİKKLİKLER</vt:lpstr>
      <vt:lpstr>PowerPoint Sunusu</vt:lpstr>
      <vt:lpstr>B. SİSTEMİK DEĞİŞİKLİKLER</vt:lpstr>
      <vt:lpstr>Kapiller de çoğalır</vt:lpstr>
      <vt:lpstr>PowerPoint Sunusu</vt:lpstr>
      <vt:lpstr>PowerPoint Sunusu</vt:lpstr>
      <vt:lpstr>C. VÜCUT BİLEŞENLERİNE ETKİLERİ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EGZERSİZİN SİSTEMLER ÜZERİNE ETKİLERİ</dc:title>
  <dc:creator>dell</dc:creator>
  <cp:lastModifiedBy>sinan sert</cp:lastModifiedBy>
  <cp:revision>9</cp:revision>
  <dcterms:created xsi:type="dcterms:W3CDTF">2011-09-29T10:17:50Z</dcterms:created>
  <dcterms:modified xsi:type="dcterms:W3CDTF">2019-07-31T10:52:17Z</dcterms:modified>
</cp:coreProperties>
</file>