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309" r:id="rId3"/>
    <p:sldId id="311" r:id="rId4"/>
    <p:sldId id="312" r:id="rId5"/>
    <p:sldId id="310" r:id="rId6"/>
    <p:sldId id="313" r:id="rId7"/>
    <p:sldId id="258" r:id="rId8"/>
    <p:sldId id="263" r:id="rId9"/>
    <p:sldId id="280" r:id="rId10"/>
    <p:sldId id="282" r:id="rId11"/>
    <p:sldId id="283" r:id="rId12"/>
    <p:sldId id="284" r:id="rId13"/>
    <p:sldId id="285" r:id="rId14"/>
    <p:sldId id="316" r:id="rId15"/>
    <p:sldId id="286" r:id="rId16"/>
    <p:sldId id="288" r:id="rId17"/>
    <p:sldId id="289" r:id="rId18"/>
    <p:sldId id="290" r:id="rId19"/>
    <p:sldId id="291" r:id="rId20"/>
    <p:sldId id="293" r:id="rId21"/>
    <p:sldId id="294" r:id="rId22"/>
    <p:sldId id="295" r:id="rId23"/>
    <p:sldId id="296" r:id="rId24"/>
    <p:sldId id="315" r:id="rId25"/>
    <p:sldId id="297" r:id="rId26"/>
    <p:sldId id="298" r:id="rId27"/>
    <p:sldId id="299" r:id="rId28"/>
    <p:sldId id="301" r:id="rId29"/>
    <p:sldId id="302" r:id="rId30"/>
    <p:sldId id="303" r:id="rId31"/>
    <p:sldId id="304" r:id="rId32"/>
    <p:sldId id="305" r:id="rId33"/>
    <p:sldId id="306" r:id="rId34"/>
    <p:sldId id="273" r:id="rId35"/>
    <p:sldId id="317" r:id="rId36"/>
    <p:sldId id="278" r:id="rId37"/>
    <p:sldId id="318" r:id="rId38"/>
    <p:sldId id="277" r:id="rId39"/>
    <p:sldId id="319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210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895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1499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918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295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8120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9308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893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21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4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070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63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59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906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958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863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772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127E438-2A1E-4A72-870C-691B3410DC46}" type="datetimeFigureOut">
              <a:rPr lang="tr-TR" smtClean="0"/>
              <a:pPr/>
              <a:t>30.04.2024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EF17C2E-B4D5-473A-B827-387B11372FC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908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4F8DC2-8B8D-486F-8852-597C799DD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725" y="-810492"/>
            <a:ext cx="11714921" cy="2971801"/>
          </a:xfrm>
        </p:spPr>
        <p:txBody>
          <a:bodyPr/>
          <a:lstStyle/>
          <a:p>
            <a:pPr algn="ctr"/>
            <a:r>
              <a:rPr lang="tr-TR" dirty="0"/>
              <a:t>HERBİSİT METABOLİZMASI</a:t>
            </a:r>
          </a:p>
        </p:txBody>
      </p:sp>
    </p:spTree>
    <p:extLst>
      <p:ext uri="{BB962C8B-B14F-4D97-AF65-F5344CB8AC3E}">
        <p14:creationId xmlns:p14="http://schemas.microsoft.com/office/powerpoint/2010/main" val="4147824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4691" y="116378"/>
            <a:ext cx="11945389" cy="66252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000" b="1" dirty="0">
                <a:solidFill>
                  <a:srgbClr val="FFFF00"/>
                </a:solidFill>
              </a:rPr>
              <a:t>Oksidasyon reaksiyonları</a:t>
            </a:r>
            <a:r>
              <a:rPr lang="tr-TR" sz="4000" dirty="0"/>
              <a:t>, bitkilerde meydana gelen en yaygın </a:t>
            </a:r>
            <a:r>
              <a:rPr lang="tr-TR" sz="4000" dirty="0" err="1"/>
              <a:t>ksenobiyotik</a:t>
            </a:r>
            <a:r>
              <a:rPr lang="tr-TR" sz="4000" dirty="0"/>
              <a:t> (bünyeye yabancı kimyasal madde) dönüşümlerden bazılarıdır. Bu Faz I reaksiyonları herbisitin </a:t>
            </a:r>
            <a:r>
              <a:rPr lang="tr-TR" sz="4000" dirty="0" err="1"/>
              <a:t>detoksikasyonu</a:t>
            </a:r>
            <a:r>
              <a:rPr lang="tr-TR" sz="4000" dirty="0"/>
              <a:t> veya aktivasyonu ile sonuçlanır. </a:t>
            </a:r>
            <a:r>
              <a:rPr lang="tr-TR" sz="4000" b="1" dirty="0"/>
              <a:t>Bu oksidatif reaksiyonların birçoğu sitokrom P-450 </a:t>
            </a:r>
            <a:r>
              <a:rPr lang="tr-TR" sz="4000" b="1" dirty="0" err="1"/>
              <a:t>monooksijenaz</a:t>
            </a:r>
            <a:r>
              <a:rPr lang="tr-TR" sz="4000" b="1" dirty="0"/>
              <a:t> enzimleri </a:t>
            </a:r>
            <a:r>
              <a:rPr lang="tr-TR" sz="4000" dirty="0"/>
              <a:t>tarafından katalize edilmektedir.  </a:t>
            </a:r>
          </a:p>
        </p:txBody>
      </p:sp>
    </p:spTree>
    <p:extLst>
      <p:ext uri="{BB962C8B-B14F-4D97-AF65-F5344CB8AC3E}">
        <p14:creationId xmlns:p14="http://schemas.microsoft.com/office/powerpoint/2010/main" val="3853373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4691" y="124692"/>
            <a:ext cx="12003577" cy="66169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/>
              <a:t>Bazı </a:t>
            </a:r>
            <a:r>
              <a:rPr lang="tr-TR" sz="3600" dirty="0" err="1"/>
              <a:t>insektisitler</a:t>
            </a:r>
            <a:r>
              <a:rPr lang="tr-TR" sz="3600" dirty="0"/>
              <a:t> (</a:t>
            </a:r>
            <a:r>
              <a:rPr lang="tr-TR" sz="3600" dirty="0" err="1"/>
              <a:t>organikfosforlular</a:t>
            </a:r>
            <a:r>
              <a:rPr lang="tr-TR" sz="3600" dirty="0"/>
              <a:t>) bitkideki sitokrom P450'lere geri dönüşümsüz olarak bağlanarak ürünü bazı herbisitlere (örneğin </a:t>
            </a:r>
            <a:r>
              <a:rPr lang="tr-TR" sz="3600" dirty="0" err="1"/>
              <a:t>sülfonilüreler</a:t>
            </a:r>
            <a:r>
              <a:rPr lang="tr-TR" sz="3600" dirty="0"/>
              <a:t>) karşı daha hassas hale getirerek </a:t>
            </a:r>
            <a:r>
              <a:rPr lang="tr-TR" sz="3600" b="1" dirty="0"/>
              <a:t>intihar </a:t>
            </a:r>
            <a:r>
              <a:rPr lang="tr-TR" sz="3600" b="1" dirty="0" err="1"/>
              <a:t>substratları</a:t>
            </a:r>
            <a:r>
              <a:rPr lang="tr-TR" sz="3600" b="1" dirty="0"/>
              <a:t> </a:t>
            </a:r>
            <a:r>
              <a:rPr lang="tr-TR" sz="3600" dirty="0"/>
              <a:t>olarak hareket edebilir. Öte yandan, </a:t>
            </a:r>
            <a:r>
              <a:rPr lang="tr-TR" sz="3600" b="1" dirty="0"/>
              <a:t>koruyucular (</a:t>
            </a:r>
            <a:r>
              <a:rPr lang="tr-TR" sz="3600" b="1" dirty="0" err="1"/>
              <a:t>safener</a:t>
            </a:r>
            <a:r>
              <a:rPr lang="tr-TR" sz="3600" b="1" dirty="0"/>
              <a:t>) </a:t>
            </a:r>
            <a:r>
              <a:rPr lang="tr-TR" sz="3600" dirty="0"/>
              <a:t>dar yapraklılarda sitokrom P450 </a:t>
            </a:r>
            <a:r>
              <a:rPr lang="tr-TR" sz="3600" dirty="0" err="1"/>
              <a:t>monooksijenazları</a:t>
            </a:r>
            <a:r>
              <a:rPr lang="tr-TR" sz="3600" dirty="0"/>
              <a:t> indükleyebilir (teşvik edebilir) ve bu nedenle </a:t>
            </a:r>
            <a:r>
              <a:rPr lang="tr-TR" sz="3600" dirty="0" err="1"/>
              <a:t>ariloksifenoksipropionat</a:t>
            </a:r>
            <a:r>
              <a:rPr lang="tr-TR" sz="3600" dirty="0"/>
              <a:t>, </a:t>
            </a:r>
            <a:r>
              <a:rPr lang="tr-TR" sz="3600" dirty="0" err="1"/>
              <a:t>sülfonilüre</a:t>
            </a:r>
            <a:r>
              <a:rPr lang="tr-TR" sz="3600" dirty="0"/>
              <a:t>, </a:t>
            </a:r>
            <a:r>
              <a:rPr lang="tr-TR" sz="3600" dirty="0" err="1"/>
              <a:t>imidazolinon</a:t>
            </a:r>
            <a:r>
              <a:rPr lang="tr-TR" sz="3600" dirty="0"/>
              <a:t> ve </a:t>
            </a:r>
            <a:r>
              <a:rPr lang="tr-TR" sz="3600" dirty="0" err="1"/>
              <a:t>sülfonamid</a:t>
            </a:r>
            <a:r>
              <a:rPr lang="tr-TR" sz="3600" dirty="0"/>
              <a:t> familyalarındaki bazı herbisitlerin metabolizmasını arttırır.</a:t>
            </a:r>
          </a:p>
        </p:txBody>
      </p:sp>
    </p:spTree>
    <p:extLst>
      <p:ext uri="{BB962C8B-B14F-4D97-AF65-F5344CB8AC3E}">
        <p14:creationId xmlns:p14="http://schemas.microsoft.com/office/powerpoint/2010/main" val="1134712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6379" y="99753"/>
            <a:ext cx="11986952" cy="66751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400" b="1" dirty="0"/>
              <a:t>Pestisitleri </a:t>
            </a:r>
            <a:r>
              <a:rPr lang="tr-TR" sz="4400" b="1" dirty="0" err="1"/>
              <a:t>detoksifiye</a:t>
            </a:r>
            <a:r>
              <a:rPr lang="tr-TR" sz="4400" b="1" dirty="0"/>
              <a:t> eden enzimleri </a:t>
            </a:r>
            <a:r>
              <a:rPr lang="tr-TR" sz="4400" b="1" dirty="0" err="1"/>
              <a:t>inhibe</a:t>
            </a:r>
            <a:r>
              <a:rPr lang="tr-TR" sz="4400" b="1" dirty="0"/>
              <a:t> etmek, pestisitin </a:t>
            </a:r>
            <a:r>
              <a:rPr lang="tr-TR" sz="4400" b="1" dirty="0" err="1"/>
              <a:t>toksisitesini</a:t>
            </a:r>
            <a:r>
              <a:rPr lang="tr-TR" sz="4400" b="1" dirty="0"/>
              <a:t> değiştirebilir mi?</a:t>
            </a:r>
          </a:p>
          <a:p>
            <a:pPr marL="0" indent="0" algn="just">
              <a:buNone/>
            </a:pPr>
            <a:r>
              <a:rPr lang="tr-TR" sz="4400" b="1" dirty="0"/>
              <a:t>Evet. </a:t>
            </a:r>
            <a:r>
              <a:rPr lang="tr-TR" sz="4400" dirty="0"/>
              <a:t>Sitokrom-P450 enzimleri </a:t>
            </a:r>
            <a:r>
              <a:rPr lang="tr-TR" sz="4400" dirty="0" err="1"/>
              <a:t>inhibe</a:t>
            </a:r>
            <a:r>
              <a:rPr lang="tr-TR" sz="4400" dirty="0"/>
              <a:t> edilirse Faz I reaksiyonları oluşmayacak ve pestisitler daha az </a:t>
            </a:r>
            <a:r>
              <a:rPr lang="tr-TR" sz="4400" dirty="0" err="1"/>
              <a:t>toksik</a:t>
            </a:r>
            <a:r>
              <a:rPr lang="tr-TR" sz="4400" dirty="0"/>
              <a:t> hale getirilmeyecektir. Alternatif olarak, bu enzimler daha iyi çalışacak hale getirilirse pestisit aktivitesi azaltılabilir.</a:t>
            </a:r>
          </a:p>
        </p:txBody>
      </p:sp>
    </p:spTree>
    <p:extLst>
      <p:ext uri="{BB962C8B-B14F-4D97-AF65-F5344CB8AC3E}">
        <p14:creationId xmlns:p14="http://schemas.microsoft.com/office/powerpoint/2010/main" val="2809915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440" y="116378"/>
            <a:ext cx="11937076" cy="66584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100" dirty="0"/>
              <a:t>Bitkilerde </a:t>
            </a:r>
            <a:r>
              <a:rPr lang="tr-TR" sz="4100" dirty="0" err="1"/>
              <a:t>ksenobiyotikleri</a:t>
            </a:r>
            <a:r>
              <a:rPr lang="tr-TR" sz="4100" dirty="0"/>
              <a:t> </a:t>
            </a:r>
            <a:r>
              <a:rPr lang="tr-TR" sz="4100" dirty="0" err="1"/>
              <a:t>metabolize</a:t>
            </a:r>
            <a:r>
              <a:rPr lang="tr-TR" sz="4100" dirty="0"/>
              <a:t> etmede  </a:t>
            </a:r>
            <a:r>
              <a:rPr lang="tr-TR" sz="4100" dirty="0">
                <a:solidFill>
                  <a:srgbClr val="FFFF00"/>
                </a:solidFill>
              </a:rPr>
              <a:t>redüksiyon (indirgeme) reaksiyonları </a:t>
            </a:r>
            <a:r>
              <a:rPr lang="tr-TR" sz="4100" dirty="0"/>
              <a:t>oldukça nadirdir. Ayrıca, bu reaksiyonlar oksidasyon reaksiyonlarından çok daha az yaygın olan Faz I reaksiyonlarıdır. Bitkilerde en yaygın indirgeme reaksiyonu aril </a:t>
            </a:r>
            <a:r>
              <a:rPr lang="tr-TR" sz="4100" dirty="0" err="1"/>
              <a:t>nitroredüksiyonudur</a:t>
            </a:r>
            <a:r>
              <a:rPr lang="tr-TR" sz="4100" dirty="0"/>
              <a:t>. Bu reaksiyonlar aril </a:t>
            </a:r>
            <a:r>
              <a:rPr lang="tr-TR" sz="4100" dirty="0" err="1"/>
              <a:t>nitroredüktaz</a:t>
            </a:r>
            <a:r>
              <a:rPr lang="tr-TR" sz="4100" dirty="0"/>
              <a:t> enzimleri tarafından katalize edilir.</a:t>
            </a:r>
          </a:p>
        </p:txBody>
      </p:sp>
    </p:spTree>
    <p:extLst>
      <p:ext uri="{BB962C8B-B14F-4D97-AF65-F5344CB8AC3E}">
        <p14:creationId xmlns:p14="http://schemas.microsoft.com/office/powerpoint/2010/main" val="1228655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3003" y="108065"/>
            <a:ext cx="11970327" cy="6633557"/>
          </a:xfrm>
        </p:spPr>
        <p:txBody>
          <a:bodyPr/>
          <a:lstStyle/>
          <a:p>
            <a:pPr marL="0" indent="0" algn="just">
              <a:buNone/>
            </a:pPr>
            <a:r>
              <a:rPr lang="tr-TR" sz="4800" dirty="0"/>
              <a:t>Bir </a:t>
            </a:r>
            <a:r>
              <a:rPr lang="tr-TR" sz="4800"/>
              <a:t>örnek </a:t>
            </a:r>
            <a:r>
              <a:rPr lang="tr-TR" sz="4800" smtClean="0"/>
              <a:t>olarak </a:t>
            </a:r>
            <a:r>
              <a:rPr lang="tr-TR" sz="4800" dirty="0"/>
              <a:t>kültür bitkileri fotosentez  inhibitörü bir herbisit olan </a:t>
            </a:r>
            <a:r>
              <a:rPr lang="tr-TR" sz="4800" dirty="0" err="1"/>
              <a:t>bentazon’u</a:t>
            </a:r>
            <a:r>
              <a:rPr lang="tr-TR" sz="4800" dirty="0"/>
              <a:t> hızlı aril </a:t>
            </a:r>
            <a:r>
              <a:rPr lang="tr-TR" sz="4800" dirty="0" err="1"/>
              <a:t>hidroksilasyon</a:t>
            </a:r>
            <a:r>
              <a:rPr lang="tr-TR" sz="4800" dirty="0"/>
              <a:t> ve ardından </a:t>
            </a:r>
            <a:r>
              <a:rPr lang="tr-TR" sz="4800" dirty="0" err="1"/>
              <a:t>glukoza</a:t>
            </a:r>
            <a:r>
              <a:rPr lang="tr-TR" sz="4800" dirty="0"/>
              <a:t> </a:t>
            </a:r>
            <a:r>
              <a:rPr lang="tr-TR" sz="4800" dirty="0" err="1"/>
              <a:t>konjugasyon</a:t>
            </a:r>
            <a:r>
              <a:rPr lang="tr-TR" sz="4800" dirty="0"/>
              <a:t> yoluyla hızla </a:t>
            </a:r>
            <a:r>
              <a:rPr lang="tr-TR" sz="4800" dirty="0" err="1"/>
              <a:t>detoksifiye</a:t>
            </a:r>
            <a:r>
              <a:rPr lang="tr-TR" sz="4800" dirty="0"/>
              <a:t> edebilirler. Hassas yabancı otlar ana herbisiti </a:t>
            </a:r>
            <a:r>
              <a:rPr lang="tr-TR" sz="4800" dirty="0" err="1"/>
              <a:t>metabolize</a:t>
            </a:r>
            <a:r>
              <a:rPr lang="tr-TR" sz="4800" dirty="0"/>
              <a:t> edemezler ve </a:t>
            </a:r>
            <a:r>
              <a:rPr lang="tr-TR" sz="4800" dirty="0" err="1"/>
              <a:t>fitotoksisite</a:t>
            </a:r>
            <a:r>
              <a:rPr lang="tr-TR" sz="4800" dirty="0"/>
              <a:t> gösterirler.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3407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02" y="116378"/>
            <a:ext cx="12028516" cy="666680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4000" dirty="0"/>
              <a:t>Diğer redüksiyon reaksiyonları arasında bir amino grubunun çıkarıldığı </a:t>
            </a:r>
            <a:r>
              <a:rPr lang="tr-TR" sz="4000" b="1" dirty="0" err="1"/>
              <a:t>deaminasyon</a:t>
            </a:r>
            <a:r>
              <a:rPr lang="tr-TR" sz="4000" dirty="0"/>
              <a:t> veya </a:t>
            </a:r>
            <a:r>
              <a:rPr lang="tr-TR" sz="4000" dirty="0" err="1"/>
              <a:t>parakuatın</a:t>
            </a:r>
            <a:r>
              <a:rPr lang="tr-TR" sz="4000" dirty="0"/>
              <a:t> </a:t>
            </a:r>
            <a:r>
              <a:rPr lang="tr-TR" sz="4000" b="1" dirty="0"/>
              <a:t>fotokimyasal redüksiyonu</a:t>
            </a:r>
            <a:r>
              <a:rPr lang="tr-TR" sz="4000" dirty="0"/>
              <a:t> yer alır. </a:t>
            </a:r>
            <a:r>
              <a:rPr lang="tr-TR" sz="4000" dirty="0" err="1"/>
              <a:t>Parakuatın</a:t>
            </a:r>
            <a:r>
              <a:rPr lang="tr-TR" sz="4000" dirty="0"/>
              <a:t> fotokimyasal redüksiyonu  </a:t>
            </a:r>
            <a:r>
              <a:rPr lang="tr-TR" sz="4000" dirty="0" err="1"/>
              <a:t>enzimatik</a:t>
            </a:r>
            <a:r>
              <a:rPr lang="tr-TR" sz="4000" dirty="0"/>
              <a:t> değildir ve aslında bir </a:t>
            </a:r>
            <a:r>
              <a:rPr lang="tr-TR" sz="4000" dirty="0" err="1"/>
              <a:t>biyoaktivasyon</a:t>
            </a:r>
            <a:r>
              <a:rPr lang="tr-TR" sz="4000" dirty="0"/>
              <a:t> şeklidir. Bu indirgenmiş </a:t>
            </a:r>
            <a:r>
              <a:rPr lang="tr-TR" sz="4000" dirty="0" err="1"/>
              <a:t>parakuat</a:t>
            </a:r>
            <a:r>
              <a:rPr lang="tr-TR" sz="4000" dirty="0"/>
              <a:t> formu hedef bitki </a:t>
            </a:r>
            <a:r>
              <a:rPr lang="tr-TR" sz="4000" dirty="0" err="1"/>
              <a:t>membranları</a:t>
            </a:r>
            <a:r>
              <a:rPr lang="tr-TR" sz="4000" dirty="0"/>
              <a:t> için çok </a:t>
            </a:r>
            <a:r>
              <a:rPr lang="tr-TR" sz="4000" dirty="0" err="1"/>
              <a:t>toksiktir</a:t>
            </a:r>
            <a:r>
              <a:rPr lang="tr-TR" sz="4000" dirty="0"/>
              <a:t>, </a:t>
            </a:r>
            <a:r>
              <a:rPr lang="tr-TR" sz="4000" dirty="0" err="1"/>
              <a:t>membranlarda</a:t>
            </a:r>
            <a:r>
              <a:rPr lang="tr-TR" sz="4000" dirty="0"/>
              <a:t> lipit </a:t>
            </a:r>
            <a:r>
              <a:rPr lang="tr-TR" sz="4000" dirty="0" err="1"/>
              <a:t>peroksidasyonuna</a:t>
            </a:r>
            <a:r>
              <a:rPr lang="tr-TR" sz="4000" dirty="0"/>
              <a:t> neden olur. </a:t>
            </a:r>
          </a:p>
        </p:txBody>
      </p:sp>
    </p:spTree>
    <p:extLst>
      <p:ext uri="{BB962C8B-B14F-4D97-AF65-F5344CB8AC3E}">
        <p14:creationId xmlns:p14="http://schemas.microsoft.com/office/powerpoint/2010/main" val="13968836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03" y="116378"/>
            <a:ext cx="12061766" cy="6675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400" b="1" dirty="0">
                <a:solidFill>
                  <a:srgbClr val="FFFF00"/>
                </a:solidFill>
              </a:rPr>
              <a:t>Hidroliz reaksiyonları </a:t>
            </a:r>
            <a:r>
              <a:rPr lang="tr-TR" sz="3400" dirty="0"/>
              <a:t>bitkilerde yaygın olan Faz I reaksiyonlarıdır ve ester, </a:t>
            </a:r>
            <a:r>
              <a:rPr lang="tr-TR" sz="3400" dirty="0" err="1"/>
              <a:t>amid</a:t>
            </a:r>
            <a:r>
              <a:rPr lang="tr-TR" sz="3400" dirty="0"/>
              <a:t> veya </a:t>
            </a:r>
            <a:r>
              <a:rPr lang="tr-TR" sz="3400" dirty="0" err="1"/>
              <a:t>nitril</a:t>
            </a:r>
            <a:r>
              <a:rPr lang="tr-TR" sz="3400" dirty="0"/>
              <a:t> gruplarına sahip herbisitleri içerir.</a:t>
            </a:r>
          </a:p>
          <a:p>
            <a:pPr marL="0" indent="0" algn="just">
              <a:buNone/>
            </a:pPr>
            <a:r>
              <a:rPr lang="tr-TR" sz="3400" b="1" dirty="0"/>
              <a:t>Ester Hidrolizi </a:t>
            </a:r>
          </a:p>
          <a:p>
            <a:pPr marL="0" indent="0" algn="just">
              <a:buNone/>
            </a:pPr>
            <a:r>
              <a:rPr lang="tr-TR" sz="3400" dirty="0" err="1"/>
              <a:t>Ester’in</a:t>
            </a:r>
            <a:r>
              <a:rPr lang="tr-TR" sz="3400" dirty="0"/>
              <a:t> hidrolizi veya </a:t>
            </a:r>
            <a:r>
              <a:rPr lang="tr-TR" sz="3400" dirty="0" err="1"/>
              <a:t>deesterifikasyonu</a:t>
            </a:r>
            <a:r>
              <a:rPr lang="tr-TR" sz="3400" dirty="0"/>
              <a:t> bir esterin su kullanılarak bir karboksilik asit ve bir alkole dönüştürülmesidir. Faz I reaksiyonlarında </a:t>
            </a:r>
            <a:r>
              <a:rPr lang="tr-TR" sz="3400" dirty="0" err="1"/>
              <a:t>deesterifikasyonlar</a:t>
            </a:r>
            <a:r>
              <a:rPr lang="tr-TR" sz="3400" dirty="0"/>
              <a:t> genellikle </a:t>
            </a:r>
            <a:r>
              <a:rPr lang="tr-TR" sz="3400" dirty="0" err="1"/>
              <a:t>esterazlar</a:t>
            </a:r>
            <a:r>
              <a:rPr lang="tr-TR" sz="3400" dirty="0"/>
              <a:t> tarafından katalize edilir. Bu enzimlerin çoğu spesifik değildir ve </a:t>
            </a:r>
            <a:r>
              <a:rPr lang="tr-TR" sz="3400" dirty="0" err="1"/>
              <a:t>kütikülada</a:t>
            </a:r>
            <a:r>
              <a:rPr lang="tr-TR" sz="3400" dirty="0"/>
              <a:t> ve hücre duvarlarında bulunur. </a:t>
            </a:r>
          </a:p>
        </p:txBody>
      </p:sp>
    </p:spTree>
    <p:extLst>
      <p:ext uri="{BB962C8B-B14F-4D97-AF65-F5344CB8AC3E}">
        <p14:creationId xmlns:p14="http://schemas.microsoft.com/office/powerpoint/2010/main" val="1052713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5" y="74816"/>
            <a:ext cx="11995265" cy="66917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5400" dirty="0"/>
              <a:t>Ester olarak uygulanan herbisitler oldukça </a:t>
            </a:r>
            <a:r>
              <a:rPr lang="tr-TR" sz="5400" dirty="0" err="1"/>
              <a:t>lipofiliktir</a:t>
            </a:r>
            <a:r>
              <a:rPr lang="tr-TR" sz="5400" dirty="0"/>
              <a:t> ve </a:t>
            </a:r>
            <a:r>
              <a:rPr lang="tr-TR" sz="5400" dirty="0" err="1"/>
              <a:t>kütikülada</a:t>
            </a:r>
            <a:r>
              <a:rPr lang="tr-TR" sz="5400" dirty="0"/>
              <a:t> hareket eder; bununla birlikte, herbisitin iyon yakalama yoluyla </a:t>
            </a:r>
            <a:r>
              <a:rPr lang="tr-TR" sz="5400" dirty="0" err="1"/>
              <a:t>floem</a:t>
            </a:r>
            <a:r>
              <a:rPr lang="tr-TR" sz="5400" dirty="0"/>
              <a:t> içine girmesinden önce </a:t>
            </a:r>
            <a:r>
              <a:rPr lang="tr-TR" sz="5400" dirty="0" err="1"/>
              <a:t>deesterifikasyonu</a:t>
            </a:r>
            <a:r>
              <a:rPr lang="tr-TR" sz="5400" dirty="0"/>
              <a:t> gereklidir. </a:t>
            </a:r>
          </a:p>
        </p:txBody>
      </p:sp>
    </p:spTree>
    <p:extLst>
      <p:ext uri="{BB962C8B-B14F-4D97-AF65-F5344CB8AC3E}">
        <p14:creationId xmlns:p14="http://schemas.microsoft.com/office/powerpoint/2010/main" val="1026906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02" y="99753"/>
            <a:ext cx="12053453" cy="66834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dirty="0" err="1"/>
              <a:t>Amid’in</a:t>
            </a:r>
            <a:r>
              <a:rPr lang="tr-TR" sz="3600" b="1" dirty="0"/>
              <a:t> Hidrolizi  </a:t>
            </a:r>
          </a:p>
          <a:p>
            <a:pPr marL="0" indent="0" algn="just">
              <a:buNone/>
            </a:pPr>
            <a:r>
              <a:rPr lang="tr-TR" sz="3600" dirty="0" err="1"/>
              <a:t>Amid’in</a:t>
            </a:r>
            <a:r>
              <a:rPr lang="tr-TR" sz="3600" dirty="0"/>
              <a:t> hidrolizi en çok herbisitlerin </a:t>
            </a:r>
            <a:r>
              <a:rPr lang="tr-TR" sz="3600" dirty="0" err="1"/>
              <a:t>acylanilide</a:t>
            </a:r>
            <a:r>
              <a:rPr lang="tr-TR" sz="3600" dirty="0"/>
              <a:t> grubu için önemlidir. </a:t>
            </a:r>
            <a:r>
              <a:rPr lang="tr-TR" sz="3600" dirty="0" err="1"/>
              <a:t>Propanil</a:t>
            </a:r>
            <a:r>
              <a:rPr lang="tr-TR" sz="3600" dirty="0"/>
              <a:t> ile çeltikte darıcanın kontrolü için ana seçicilik mekanizması çeltiğin acyl </a:t>
            </a:r>
            <a:r>
              <a:rPr lang="tr-TR" sz="3600" dirty="0" err="1"/>
              <a:t>arilamidaz</a:t>
            </a:r>
            <a:r>
              <a:rPr lang="tr-TR" sz="3600" dirty="0"/>
              <a:t> enzimini kullanarak </a:t>
            </a:r>
            <a:r>
              <a:rPr lang="tr-TR" sz="3600" dirty="0" err="1"/>
              <a:t>propanili</a:t>
            </a:r>
            <a:r>
              <a:rPr lang="tr-TR" sz="3600" dirty="0"/>
              <a:t> hidrolize etmesidir. Darıcan dokusunda çeltikten yaklaşık altmış kat daha az acyl </a:t>
            </a:r>
            <a:r>
              <a:rPr lang="tr-TR" sz="3600" dirty="0" err="1"/>
              <a:t>arilamidaz</a:t>
            </a:r>
            <a:r>
              <a:rPr lang="tr-TR" sz="3600" dirty="0"/>
              <a:t> vardır. İlginç bir şekilde bazı </a:t>
            </a:r>
            <a:r>
              <a:rPr lang="tr-TR" sz="3600" dirty="0" err="1"/>
              <a:t>insektisitler</a:t>
            </a:r>
            <a:r>
              <a:rPr lang="tr-TR" sz="3600" dirty="0"/>
              <a:t> (</a:t>
            </a:r>
            <a:r>
              <a:rPr lang="tr-TR" sz="3600" dirty="0" err="1"/>
              <a:t>karbamatlar</a:t>
            </a:r>
            <a:r>
              <a:rPr lang="tr-TR" sz="3600" dirty="0"/>
              <a:t> ve organik fosforlular) bu enzime bağlanıp </a:t>
            </a:r>
            <a:r>
              <a:rPr lang="tr-TR" sz="3600" dirty="0" err="1"/>
              <a:t>propanil</a:t>
            </a:r>
            <a:r>
              <a:rPr lang="tr-TR" sz="3600" dirty="0"/>
              <a:t> hidrolizini engelleyerek daha fazla çeltik zararına neden olarak </a:t>
            </a:r>
            <a:r>
              <a:rPr lang="tr-TR" sz="3600" dirty="0" err="1"/>
              <a:t>sinerjist</a:t>
            </a:r>
            <a:r>
              <a:rPr lang="tr-TR" sz="3600" dirty="0"/>
              <a:t> görevi görürler.</a:t>
            </a:r>
          </a:p>
        </p:txBody>
      </p:sp>
    </p:spTree>
    <p:extLst>
      <p:ext uri="{BB962C8B-B14F-4D97-AF65-F5344CB8AC3E}">
        <p14:creationId xmlns:p14="http://schemas.microsoft.com/office/powerpoint/2010/main" val="4050284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5" y="99754"/>
            <a:ext cx="12036829" cy="666680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tr-TR" sz="3600" b="1" dirty="0"/>
          </a:p>
          <a:p>
            <a:pPr marL="0" indent="0" algn="just">
              <a:buNone/>
            </a:pPr>
            <a:r>
              <a:rPr lang="en-US" sz="4100" b="1" dirty="0" err="1"/>
              <a:t>Kloro</a:t>
            </a:r>
            <a:r>
              <a:rPr lang="en-US" sz="4100" b="1" dirty="0"/>
              <a:t>-S-</a:t>
            </a:r>
            <a:r>
              <a:rPr lang="en-US" sz="4100" b="1" dirty="0" err="1"/>
              <a:t>triazinlerin</a:t>
            </a:r>
            <a:r>
              <a:rPr lang="en-US" sz="4100" b="1" dirty="0"/>
              <a:t> </a:t>
            </a:r>
            <a:r>
              <a:rPr lang="en-US" sz="4100" b="1" dirty="0" err="1"/>
              <a:t>Benzoksazinon</a:t>
            </a:r>
            <a:r>
              <a:rPr lang="en-US" sz="4100" b="1" dirty="0"/>
              <a:t> </a:t>
            </a:r>
            <a:r>
              <a:rPr lang="en-US" sz="4100" b="1" dirty="0" err="1"/>
              <a:t>Aracılı</a:t>
            </a:r>
            <a:r>
              <a:rPr lang="en-US" sz="4100" b="1" dirty="0"/>
              <a:t> </a:t>
            </a:r>
            <a:r>
              <a:rPr lang="en-US" sz="4100" b="1" dirty="0" err="1"/>
              <a:t>Hidrolizi</a:t>
            </a:r>
            <a:endParaRPr lang="tr-TR" sz="4100" b="1" dirty="0"/>
          </a:p>
          <a:p>
            <a:pPr marL="0" indent="0" algn="just">
              <a:buNone/>
            </a:pPr>
            <a:r>
              <a:rPr lang="tr-TR" sz="4100" b="1" dirty="0"/>
              <a:t>(</a:t>
            </a:r>
            <a:r>
              <a:rPr lang="tr-TR" sz="4100" b="1" dirty="0" err="1"/>
              <a:t>Benzoxazinone-Mediated</a:t>
            </a:r>
            <a:r>
              <a:rPr lang="tr-TR" sz="4100" b="1" dirty="0"/>
              <a:t> </a:t>
            </a:r>
            <a:r>
              <a:rPr lang="tr-TR" sz="4100" b="1" dirty="0" err="1"/>
              <a:t>Hydrolysis</a:t>
            </a:r>
            <a:r>
              <a:rPr lang="tr-TR" sz="4100" b="1" dirty="0"/>
              <a:t> of </a:t>
            </a:r>
            <a:r>
              <a:rPr lang="tr-TR" sz="4100" b="1" dirty="0" err="1"/>
              <a:t>Chloro</a:t>
            </a:r>
            <a:r>
              <a:rPr lang="tr-TR" sz="4100" b="1" dirty="0"/>
              <a:t>-</a:t>
            </a:r>
            <a:r>
              <a:rPr lang="tr-TR" sz="4100" b="1" i="1" dirty="0"/>
              <a:t>S</a:t>
            </a:r>
            <a:r>
              <a:rPr lang="tr-TR" sz="4100" b="1" dirty="0"/>
              <a:t>-</a:t>
            </a:r>
            <a:r>
              <a:rPr lang="tr-TR" sz="4100" b="1" dirty="0" err="1"/>
              <a:t>triazines</a:t>
            </a:r>
            <a:r>
              <a:rPr lang="tr-TR" sz="4100" b="1" dirty="0"/>
              <a:t>) </a:t>
            </a:r>
          </a:p>
          <a:p>
            <a:pPr marL="0" indent="0" algn="just">
              <a:buNone/>
            </a:pPr>
            <a:r>
              <a:rPr lang="en-US" sz="4100" dirty="0" err="1"/>
              <a:t>Atrazin</a:t>
            </a:r>
            <a:r>
              <a:rPr lang="tr-TR" sz="4100" dirty="0"/>
              <a:t>’e</a:t>
            </a:r>
            <a:r>
              <a:rPr lang="en-US" sz="4100" dirty="0"/>
              <a:t> </a:t>
            </a:r>
            <a:r>
              <a:rPr lang="en-US" sz="4100" dirty="0" err="1"/>
              <a:t>toleran</a:t>
            </a:r>
            <a:r>
              <a:rPr lang="tr-TR" sz="4100" dirty="0"/>
              <a:t>t</a:t>
            </a:r>
            <a:r>
              <a:rPr lang="en-US" sz="4100" dirty="0"/>
              <a:t> </a:t>
            </a:r>
            <a:r>
              <a:rPr lang="en-US" sz="4100" dirty="0" err="1"/>
              <a:t>mısırın</a:t>
            </a:r>
            <a:r>
              <a:rPr lang="en-US" sz="4100" dirty="0"/>
              <a:t> </a:t>
            </a:r>
            <a:r>
              <a:rPr lang="en-US" sz="4100" dirty="0" err="1"/>
              <a:t>köklerinde</a:t>
            </a:r>
            <a:r>
              <a:rPr lang="en-US" sz="4100" dirty="0"/>
              <a:t> </a:t>
            </a:r>
            <a:r>
              <a:rPr lang="tr-TR" sz="4100" dirty="0"/>
              <a:t>hidroliz ile </a:t>
            </a:r>
            <a:r>
              <a:rPr lang="en-US" sz="4100" dirty="0" err="1"/>
              <a:t>hidroksil-atrazin</a:t>
            </a:r>
            <a:r>
              <a:rPr lang="en-US" sz="4100" dirty="0"/>
              <a:t> </a:t>
            </a:r>
            <a:r>
              <a:rPr lang="tr-TR" sz="4100" dirty="0"/>
              <a:t>oluşur. Ç</a:t>
            </a:r>
            <a:r>
              <a:rPr lang="en-US" sz="4100" dirty="0"/>
              <a:t>ok </a:t>
            </a:r>
            <a:r>
              <a:rPr lang="en-US" sz="4100" dirty="0" err="1"/>
              <a:t>daha</a:t>
            </a:r>
            <a:r>
              <a:rPr lang="en-US" sz="4100" dirty="0"/>
              <a:t> </a:t>
            </a:r>
            <a:r>
              <a:rPr lang="en-US" sz="4100" dirty="0" err="1"/>
              <a:t>az</a:t>
            </a:r>
            <a:r>
              <a:rPr lang="en-US" sz="4100" dirty="0"/>
              <a:t> </a:t>
            </a:r>
            <a:r>
              <a:rPr lang="en-US" sz="4100" dirty="0" err="1"/>
              <a:t>toksiteye</a:t>
            </a:r>
            <a:r>
              <a:rPr lang="en-US" sz="4100" dirty="0"/>
              <a:t> </a:t>
            </a:r>
            <a:r>
              <a:rPr lang="en-US" sz="4100" dirty="0" err="1"/>
              <a:t>sahip</a:t>
            </a:r>
            <a:r>
              <a:rPr lang="en-US" sz="4100" dirty="0"/>
              <a:t> </a:t>
            </a:r>
            <a:r>
              <a:rPr lang="tr-TR" sz="4100" dirty="0"/>
              <a:t>bu </a:t>
            </a:r>
            <a:r>
              <a:rPr lang="en-US" sz="4100" dirty="0" err="1"/>
              <a:t>Faz</a:t>
            </a:r>
            <a:r>
              <a:rPr lang="en-US" sz="4100" dirty="0"/>
              <a:t> I </a:t>
            </a:r>
            <a:r>
              <a:rPr lang="en-US" sz="4100" dirty="0" err="1"/>
              <a:t>ürünü</a:t>
            </a:r>
            <a:r>
              <a:rPr lang="en-US" sz="4100" dirty="0"/>
              <a:t>  </a:t>
            </a:r>
            <a:r>
              <a:rPr lang="en-US" sz="4100" dirty="0" err="1"/>
              <a:t>şimdi</a:t>
            </a:r>
            <a:r>
              <a:rPr lang="en-US" sz="4100" dirty="0"/>
              <a:t> </a:t>
            </a:r>
            <a:r>
              <a:rPr lang="en-US" sz="4100" dirty="0" err="1"/>
              <a:t>Faz</a:t>
            </a:r>
            <a:r>
              <a:rPr lang="en-US" sz="4100" dirty="0"/>
              <a:t> II </a:t>
            </a:r>
            <a:r>
              <a:rPr lang="en-US" sz="4100" dirty="0" err="1"/>
              <a:t>konjugasyon</a:t>
            </a:r>
            <a:r>
              <a:rPr lang="en-US" sz="4100" dirty="0"/>
              <a:t> </a:t>
            </a:r>
            <a:r>
              <a:rPr lang="en-US" sz="4100" dirty="0" err="1"/>
              <a:t>reaksiyonlarına</a:t>
            </a:r>
            <a:r>
              <a:rPr lang="en-US" sz="4100" dirty="0"/>
              <a:t> </a:t>
            </a:r>
            <a:r>
              <a:rPr lang="tr-TR" sz="4100" dirty="0"/>
              <a:t>hazırdır</a:t>
            </a:r>
            <a:r>
              <a:rPr lang="en-US" sz="4100" dirty="0"/>
              <a:t>.</a:t>
            </a:r>
            <a:r>
              <a:rPr lang="tr-TR" sz="4100" dirty="0"/>
              <a:t> </a:t>
            </a:r>
          </a:p>
          <a:p>
            <a:pPr marL="0" indent="0">
              <a:buNone/>
            </a:pPr>
            <a:r>
              <a:rPr lang="tr-TR" sz="4100" b="1" dirty="0"/>
              <a:t>Siyano Gruplarının Hidrolizi</a:t>
            </a:r>
          </a:p>
          <a:p>
            <a:pPr marL="0" indent="0" algn="just">
              <a:buNone/>
            </a:pPr>
            <a:r>
              <a:rPr lang="tr-TR" sz="4100" dirty="0" err="1"/>
              <a:t>Siyanazin</a:t>
            </a:r>
            <a:r>
              <a:rPr lang="tr-TR" sz="4100" dirty="0"/>
              <a:t> (</a:t>
            </a:r>
            <a:r>
              <a:rPr lang="tr-TR" sz="4100" dirty="0" err="1"/>
              <a:t>cyanazine</a:t>
            </a:r>
            <a:r>
              <a:rPr lang="tr-TR" sz="4100" dirty="0"/>
              <a:t>) ve </a:t>
            </a:r>
            <a:r>
              <a:rPr lang="tr-TR" sz="4100" dirty="0" err="1"/>
              <a:t>bromoksinil</a:t>
            </a:r>
            <a:r>
              <a:rPr lang="tr-TR" sz="4100" dirty="0"/>
              <a:t>  (</a:t>
            </a:r>
            <a:r>
              <a:rPr lang="tr-TR" sz="4100" dirty="0" err="1"/>
              <a:t>bromoxynil</a:t>
            </a:r>
            <a:r>
              <a:rPr lang="tr-TR" sz="4100" dirty="0"/>
              <a:t>) gibi herbisitlerin </a:t>
            </a:r>
            <a:r>
              <a:rPr lang="tr-TR" sz="4100" dirty="0" err="1"/>
              <a:t>siyano</a:t>
            </a:r>
            <a:r>
              <a:rPr lang="tr-TR" sz="4100" dirty="0"/>
              <a:t> grubu (C=N) hidroliz yoluyla </a:t>
            </a:r>
            <a:r>
              <a:rPr lang="tr-TR" sz="4100" dirty="0" err="1"/>
              <a:t>metabolize</a:t>
            </a:r>
            <a:r>
              <a:rPr lang="tr-TR" sz="4100" dirty="0"/>
              <a:t> edilebilir. </a:t>
            </a:r>
          </a:p>
          <a:p>
            <a:pPr marL="0" indent="0" algn="just">
              <a:buNone/>
            </a:pPr>
            <a:endParaRPr lang="en-US" sz="3700" dirty="0"/>
          </a:p>
        </p:txBody>
      </p:sp>
    </p:spTree>
    <p:extLst>
      <p:ext uri="{BB962C8B-B14F-4D97-AF65-F5344CB8AC3E}">
        <p14:creationId xmlns:p14="http://schemas.microsoft.com/office/powerpoint/2010/main" val="129477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dirty="0"/>
              <a:t>Organizmaların karşılaştığı yabancı kimyasal maddeler veya ilaçlar </a:t>
            </a:r>
            <a:r>
              <a:rPr lang="tr-TR" sz="3600" b="1" dirty="0" err="1"/>
              <a:t>xenobiyotikler</a:t>
            </a:r>
            <a:r>
              <a:rPr lang="tr-TR" sz="3600" b="1" dirty="0"/>
              <a:t> (</a:t>
            </a:r>
            <a:r>
              <a:rPr lang="tr-TR" sz="3600" b="1" dirty="0" err="1"/>
              <a:t>zenobiyotikler</a:t>
            </a:r>
            <a:r>
              <a:rPr lang="tr-TR" sz="3600" b="1" dirty="0"/>
              <a:t>)</a:t>
            </a:r>
            <a:r>
              <a:rPr lang="tr-TR" sz="3600" dirty="0"/>
              <a:t> olarak adlandırılır. </a:t>
            </a:r>
            <a:r>
              <a:rPr lang="tr-TR" sz="3600" dirty="0" err="1"/>
              <a:t>Xenobiyotikler</a:t>
            </a:r>
            <a:r>
              <a:rPr lang="tr-TR" sz="3600" dirty="0"/>
              <a:t> vücut için </a:t>
            </a:r>
            <a:r>
              <a:rPr lang="tr-TR" sz="3600" dirty="0" err="1"/>
              <a:t>toksik</a:t>
            </a:r>
            <a:r>
              <a:rPr lang="tr-TR" sz="3600" dirty="0"/>
              <a:t> maddeler olup vücuda alındıktan sonra etki yerlerine giderler ve çeşitli yollarla elimine edilmeye çalışılırlar. </a:t>
            </a:r>
          </a:p>
          <a:p>
            <a:pPr marL="0" indent="0" algn="just">
              <a:buNone/>
            </a:pPr>
            <a:r>
              <a:rPr lang="tr-TR" sz="3600" dirty="0"/>
              <a:t>Bu </a:t>
            </a:r>
            <a:r>
              <a:rPr lang="tr-TR" sz="3600" dirty="0" err="1"/>
              <a:t>xenobiyotikler</a:t>
            </a:r>
            <a:r>
              <a:rPr lang="tr-TR" sz="3600" dirty="0"/>
              <a:t> ilaçlar, endüstriyel kimyasallar, </a:t>
            </a:r>
            <a:r>
              <a:rPr lang="tr-TR" sz="3600" dirty="0" err="1"/>
              <a:t>pestisidler</a:t>
            </a:r>
            <a:r>
              <a:rPr lang="tr-TR" sz="3600" dirty="0"/>
              <a:t>, pişmiş gıdaların </a:t>
            </a:r>
            <a:r>
              <a:rPr lang="tr-TR" sz="3600" dirty="0" err="1"/>
              <a:t>piroliz</a:t>
            </a:r>
            <a:r>
              <a:rPr lang="tr-TR" sz="3600" dirty="0"/>
              <a:t> ürünleri, </a:t>
            </a:r>
            <a:r>
              <a:rPr lang="tr-TR" sz="3600" dirty="0" err="1"/>
              <a:t>alkaloidler</a:t>
            </a:r>
            <a:r>
              <a:rPr lang="tr-TR" sz="3600" dirty="0"/>
              <a:t>, </a:t>
            </a:r>
            <a:r>
              <a:rPr lang="tr-TR" sz="3600" dirty="0" err="1"/>
              <a:t>sekonder</a:t>
            </a:r>
            <a:r>
              <a:rPr lang="tr-TR" sz="3600" dirty="0"/>
              <a:t> bitki </a:t>
            </a:r>
            <a:r>
              <a:rPr lang="tr-TR" sz="3600" dirty="0" err="1"/>
              <a:t>metabolitleri</a:t>
            </a:r>
            <a:r>
              <a:rPr lang="tr-TR" sz="3600" dirty="0"/>
              <a:t>, küfler, bitki ve hayvanlar tarafından üretilen toksinler gibi doğal ve insan yapımı kimyasallardır.</a:t>
            </a:r>
          </a:p>
        </p:txBody>
      </p:sp>
    </p:spTree>
    <p:extLst>
      <p:ext uri="{BB962C8B-B14F-4D97-AF65-F5344CB8AC3E}">
        <p14:creationId xmlns:p14="http://schemas.microsoft.com/office/powerpoint/2010/main" val="5758810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02" y="-116378"/>
            <a:ext cx="12053454" cy="68413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400" b="1" dirty="0"/>
              <a:t>Hidroliz reaksiyonları su gerektirir. Pestisitlerde hangi fonksiyonel gruplar bitkilerde hidroliz reaksiyonlarına duyarlıdır?</a:t>
            </a:r>
          </a:p>
          <a:p>
            <a:pPr marL="0" indent="0" algn="just">
              <a:buNone/>
            </a:pPr>
            <a:r>
              <a:rPr lang="tr-TR" sz="4400" dirty="0"/>
              <a:t>Karboksilik asit grupları, ester grupları, </a:t>
            </a:r>
            <a:r>
              <a:rPr lang="tr-TR" sz="4400" dirty="0" err="1"/>
              <a:t>siyano</a:t>
            </a:r>
            <a:r>
              <a:rPr lang="tr-TR" sz="4400" dirty="0"/>
              <a:t> grupları veya </a:t>
            </a:r>
            <a:r>
              <a:rPr lang="tr-TR" sz="4400" dirty="0" err="1"/>
              <a:t>amid</a:t>
            </a:r>
            <a:r>
              <a:rPr lang="tr-TR" sz="4400" dirty="0"/>
              <a:t> grupları içeren moleküller hidrolize uğrayabilir.</a:t>
            </a:r>
          </a:p>
        </p:txBody>
      </p:sp>
    </p:spTree>
    <p:extLst>
      <p:ext uri="{BB962C8B-B14F-4D97-AF65-F5344CB8AC3E}">
        <p14:creationId xmlns:p14="http://schemas.microsoft.com/office/powerpoint/2010/main" val="22125020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440" y="91440"/>
            <a:ext cx="12003578" cy="6666807"/>
          </a:xfrm>
        </p:spPr>
        <p:txBody>
          <a:bodyPr/>
          <a:lstStyle/>
          <a:p>
            <a:pPr marL="0" indent="0" algn="just">
              <a:buNone/>
            </a:pPr>
            <a:r>
              <a:rPr lang="tr-TR" sz="3600" b="1" dirty="0">
                <a:solidFill>
                  <a:srgbClr val="FF0000"/>
                </a:solidFill>
              </a:rPr>
              <a:t>2. Faz II Reaksiyonları</a:t>
            </a:r>
          </a:p>
          <a:p>
            <a:pPr marL="0" indent="0" algn="just">
              <a:buNone/>
            </a:pPr>
            <a:r>
              <a:rPr lang="tr-TR" sz="3600" dirty="0"/>
              <a:t>Faz II reaksiyonları </a:t>
            </a:r>
            <a:r>
              <a:rPr lang="tr-TR" sz="3600" b="1" dirty="0" err="1"/>
              <a:t>konjugasyon</a:t>
            </a:r>
            <a:r>
              <a:rPr lang="tr-TR" sz="3600" b="1" dirty="0"/>
              <a:t> reaksiyonları </a:t>
            </a:r>
            <a:r>
              <a:rPr lang="tr-TR" sz="3600" dirty="0"/>
              <a:t>olarak da bilinmektedir. </a:t>
            </a:r>
            <a:r>
              <a:rPr lang="tr-TR" sz="3600" dirty="0" err="1"/>
              <a:t>Konjugasyon</a:t>
            </a:r>
            <a:r>
              <a:rPr lang="tr-TR" sz="3600" dirty="0"/>
              <a:t> reaksiyonları  genel olarak büyük ölçüde azalmış biyolojik aktiviteye, artan suda çözünürlüğe ve genellikle azalmış hareketliliğe sahip daha yüksek moleküler ağırlıklı bileşikler oluşturan </a:t>
            </a:r>
            <a:r>
              <a:rPr lang="tr-TR" sz="3600" dirty="0" err="1"/>
              <a:t>anabolik</a:t>
            </a:r>
            <a:r>
              <a:rPr lang="tr-TR" sz="3600" dirty="0"/>
              <a:t> işlemlerdir. </a:t>
            </a:r>
          </a:p>
          <a:p>
            <a:pPr marL="0" indent="0" algn="just">
              <a:buNone/>
            </a:pPr>
            <a:r>
              <a:rPr lang="tr-TR" sz="3600" dirty="0"/>
              <a:t>Bitkilerdeki başlıca herbisit </a:t>
            </a:r>
            <a:r>
              <a:rPr lang="tr-TR" sz="3600" dirty="0" err="1"/>
              <a:t>konjugatları</a:t>
            </a:r>
            <a:r>
              <a:rPr lang="tr-TR" sz="3600" dirty="0"/>
              <a:t> </a:t>
            </a:r>
            <a:r>
              <a:rPr lang="tr-TR" sz="3600" b="1" dirty="0"/>
              <a:t>basit ve kompleks </a:t>
            </a:r>
            <a:r>
              <a:rPr lang="tr-TR" sz="3600" b="1" dirty="0" err="1"/>
              <a:t>glukozitler</a:t>
            </a:r>
            <a:r>
              <a:rPr lang="tr-TR" sz="3600" dirty="0"/>
              <a:t>,</a:t>
            </a:r>
            <a:r>
              <a:rPr lang="tr-TR" sz="3600" b="1" dirty="0"/>
              <a:t> </a:t>
            </a:r>
            <a:r>
              <a:rPr lang="tr-TR" sz="3600" b="1" dirty="0" err="1"/>
              <a:t>glutatyon</a:t>
            </a:r>
            <a:r>
              <a:rPr lang="tr-TR" sz="3600" b="1" dirty="0"/>
              <a:t> </a:t>
            </a:r>
            <a:r>
              <a:rPr lang="tr-TR" sz="3600" b="1" dirty="0" err="1"/>
              <a:t>konjugatları</a:t>
            </a:r>
            <a:r>
              <a:rPr lang="tr-TR" sz="3600" b="1" dirty="0"/>
              <a:t> </a:t>
            </a:r>
            <a:r>
              <a:rPr lang="tr-TR" sz="3600" dirty="0"/>
              <a:t>ve</a:t>
            </a:r>
            <a:r>
              <a:rPr lang="tr-TR" sz="3600" b="1" dirty="0"/>
              <a:t> amino asit </a:t>
            </a:r>
            <a:r>
              <a:rPr lang="tr-TR" sz="3600" b="1" dirty="0" err="1"/>
              <a:t>konjugatları’</a:t>
            </a:r>
            <a:r>
              <a:rPr lang="tr-TR" sz="3600" dirty="0" err="1"/>
              <a:t>dır</a:t>
            </a:r>
            <a:r>
              <a:rPr lang="tr-TR" sz="3600" dirty="0"/>
              <a:t>.</a:t>
            </a:r>
            <a:r>
              <a:rPr lang="tr-TR" sz="3600" b="1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18595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5" y="108065"/>
            <a:ext cx="12011889" cy="66501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5400" dirty="0" err="1"/>
              <a:t>Ksenobiyotiklerin</a:t>
            </a:r>
            <a:r>
              <a:rPr lang="tr-TR" sz="5400" dirty="0"/>
              <a:t> Faz I </a:t>
            </a:r>
            <a:r>
              <a:rPr lang="tr-TR" sz="5400" dirty="0" err="1"/>
              <a:t>metabolitleri</a:t>
            </a:r>
            <a:r>
              <a:rPr lang="tr-TR" sz="5400" dirty="0"/>
              <a:t> bitkilerde hızla </a:t>
            </a:r>
            <a:r>
              <a:rPr lang="tr-TR" sz="5400" dirty="0" err="1"/>
              <a:t>konjuge</a:t>
            </a:r>
            <a:r>
              <a:rPr lang="tr-TR" sz="5400" dirty="0"/>
              <a:t> edilir. Bu şekilde Faz </a:t>
            </a:r>
            <a:r>
              <a:rPr lang="tr-TR" sz="5400" dirty="0" err="1"/>
              <a:t>I'den</a:t>
            </a:r>
            <a:r>
              <a:rPr lang="tr-TR" sz="5400" dirty="0"/>
              <a:t> sonra kalan herhangi bir </a:t>
            </a:r>
            <a:r>
              <a:rPr lang="tr-TR" sz="5400" dirty="0" err="1"/>
              <a:t>toksisite</a:t>
            </a:r>
            <a:r>
              <a:rPr lang="tr-TR" sz="5400" dirty="0"/>
              <a:t> genellikle Faz II reaksiyonları ile daha da azaltılır.</a:t>
            </a:r>
          </a:p>
        </p:txBody>
      </p:sp>
    </p:spTree>
    <p:extLst>
      <p:ext uri="{BB962C8B-B14F-4D97-AF65-F5344CB8AC3E}">
        <p14:creationId xmlns:p14="http://schemas.microsoft.com/office/powerpoint/2010/main" val="38558777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065" y="91440"/>
            <a:ext cx="12003579" cy="668343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tr-TR" sz="3500" b="1" dirty="0"/>
          </a:p>
          <a:p>
            <a:pPr marL="0" indent="0" algn="just">
              <a:buNone/>
            </a:pPr>
            <a:r>
              <a:rPr lang="tr-TR" sz="4300" b="1" dirty="0" err="1"/>
              <a:t>Glutatyon</a:t>
            </a:r>
            <a:r>
              <a:rPr lang="tr-TR" sz="4300" b="1" dirty="0"/>
              <a:t> </a:t>
            </a:r>
            <a:r>
              <a:rPr lang="tr-TR" sz="4300" b="1" dirty="0" err="1"/>
              <a:t>konjugasyonu</a:t>
            </a:r>
            <a:r>
              <a:rPr lang="tr-TR" sz="4300" b="1" dirty="0"/>
              <a:t> </a:t>
            </a:r>
          </a:p>
          <a:p>
            <a:pPr marL="0" indent="0" algn="just">
              <a:buNone/>
            </a:pPr>
            <a:r>
              <a:rPr lang="tr-TR" sz="4300" dirty="0" err="1"/>
              <a:t>Glutatyon</a:t>
            </a:r>
            <a:r>
              <a:rPr lang="tr-TR" sz="4300" dirty="0"/>
              <a:t> </a:t>
            </a:r>
            <a:r>
              <a:rPr lang="tr-TR" sz="4300" dirty="0" err="1"/>
              <a:t>konjugasyonu</a:t>
            </a:r>
            <a:r>
              <a:rPr lang="tr-TR" sz="4300" dirty="0"/>
              <a:t> bir </a:t>
            </a:r>
            <a:r>
              <a:rPr lang="tr-TR" sz="4300" dirty="0" err="1"/>
              <a:t>tripeptid</a:t>
            </a:r>
            <a:r>
              <a:rPr lang="tr-TR" sz="4300" dirty="0"/>
              <a:t> olan </a:t>
            </a:r>
            <a:r>
              <a:rPr lang="tr-TR" sz="4300" dirty="0" err="1"/>
              <a:t>glutatyonun</a:t>
            </a:r>
            <a:r>
              <a:rPr lang="tr-TR" sz="4300" dirty="0"/>
              <a:t> (y-</a:t>
            </a:r>
            <a:r>
              <a:rPr lang="tr-TR" sz="4300" dirty="0" err="1"/>
              <a:t>glutamilsisteinil</a:t>
            </a:r>
            <a:r>
              <a:rPr lang="tr-TR" sz="4300" dirty="0"/>
              <a:t>-ß-</a:t>
            </a:r>
            <a:r>
              <a:rPr lang="tr-TR" sz="4300" dirty="0" err="1"/>
              <a:t>glisin</a:t>
            </a:r>
            <a:r>
              <a:rPr lang="tr-TR" sz="4300" dirty="0"/>
              <a:t>) halojen, </a:t>
            </a:r>
            <a:r>
              <a:rPr lang="tr-TR" sz="4300" dirty="0" err="1"/>
              <a:t>fenolat</a:t>
            </a:r>
            <a:r>
              <a:rPr lang="tr-TR" sz="4300" dirty="0"/>
              <a:t> veya alkil </a:t>
            </a:r>
            <a:r>
              <a:rPr lang="tr-TR" sz="4300" dirty="0" err="1"/>
              <a:t>sülfoksit</a:t>
            </a:r>
            <a:r>
              <a:rPr lang="tr-TR" sz="4300" dirty="0"/>
              <a:t> grupları içeren herbisitlere bağlanmasını içerir. Bu reaksiyonlar </a:t>
            </a:r>
            <a:r>
              <a:rPr lang="tr-TR" sz="4300" dirty="0" err="1"/>
              <a:t>glutatyon</a:t>
            </a:r>
            <a:r>
              <a:rPr lang="tr-TR" sz="4300" dirty="0"/>
              <a:t>-S-</a:t>
            </a:r>
            <a:r>
              <a:rPr lang="tr-TR" sz="4300" dirty="0" err="1"/>
              <a:t>transferazlar</a:t>
            </a:r>
            <a:r>
              <a:rPr lang="tr-TR" sz="4300" dirty="0"/>
              <a:t> (GST) tarafından katalize edilir. </a:t>
            </a:r>
          </a:p>
          <a:p>
            <a:pPr marL="0" indent="0" algn="just">
              <a:buNone/>
            </a:pPr>
            <a:r>
              <a:rPr lang="tr-TR" sz="4300" dirty="0"/>
              <a:t>Bu </a:t>
            </a:r>
            <a:r>
              <a:rPr lang="tr-TR" sz="4300" dirty="0" err="1"/>
              <a:t>glutatyon</a:t>
            </a:r>
            <a:r>
              <a:rPr lang="tr-TR" sz="4300" dirty="0"/>
              <a:t> </a:t>
            </a:r>
            <a:r>
              <a:rPr lang="tr-TR" sz="4300" dirty="0" err="1"/>
              <a:t>konjugatlarının</a:t>
            </a:r>
            <a:r>
              <a:rPr lang="tr-TR" sz="4300" dirty="0"/>
              <a:t> bitki </a:t>
            </a:r>
            <a:r>
              <a:rPr lang="tr-TR" sz="4300" dirty="0" err="1"/>
              <a:t>vakuolüne</a:t>
            </a:r>
            <a:r>
              <a:rPr lang="tr-TR" sz="4300" dirty="0"/>
              <a:t> taşındığı düşünülmektedir. Bu </a:t>
            </a:r>
            <a:r>
              <a:rPr lang="tr-TR" sz="4300" dirty="0" err="1"/>
              <a:t>sekestrasyon</a:t>
            </a:r>
            <a:r>
              <a:rPr lang="tr-TR" sz="4300" dirty="0"/>
              <a:t> </a:t>
            </a:r>
            <a:r>
              <a:rPr lang="tr-TR" sz="4300" dirty="0" err="1"/>
              <a:t>glutatyon</a:t>
            </a:r>
            <a:r>
              <a:rPr lang="tr-TR" sz="4300" dirty="0"/>
              <a:t> </a:t>
            </a:r>
            <a:r>
              <a:rPr lang="tr-TR" sz="4300" dirty="0" err="1"/>
              <a:t>konjugatını</a:t>
            </a:r>
            <a:r>
              <a:rPr lang="tr-TR" sz="4300" dirty="0"/>
              <a:t> sitoplazmadan çıkarmak için önemlidir.</a:t>
            </a:r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4969390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44E208-36BC-4D8B-B6E8-BC92F0EEB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515388"/>
            <a:ext cx="11926957" cy="62034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sz="4800" dirty="0"/>
              <a:t>Kültür bitkileri genellikle hassas yabancı otlara göre herbisitlere karşı daha yüksek GST aktivitelerine sahiplerdir. Bu durum kültür bitkisi ile yabancı ot arasında bir dereceye kadar seçicilik sağlamaktadır. </a:t>
            </a:r>
          </a:p>
          <a:p>
            <a:pPr marL="0" indent="0" algn="just">
              <a:buNone/>
            </a:pPr>
            <a:r>
              <a:rPr lang="tr-TR" sz="4800" dirty="0"/>
              <a:t>Herbisit dirençli tilki kuyruklarının (</a:t>
            </a:r>
            <a:r>
              <a:rPr lang="tr-TR" sz="4800" i="1" dirty="0" err="1"/>
              <a:t>Alopecurus</a:t>
            </a:r>
            <a:r>
              <a:rPr lang="tr-TR" sz="4800" i="1" dirty="0"/>
              <a:t> </a:t>
            </a:r>
            <a:r>
              <a:rPr lang="tr-TR" sz="4800" i="1" dirty="0" err="1"/>
              <a:t>myosuroides</a:t>
            </a:r>
            <a:r>
              <a:rPr lang="tr-TR" sz="4800" dirty="0"/>
              <a:t>) yüksek GST aktivitesine sahip olduğu gösterilmiştir.</a:t>
            </a:r>
          </a:p>
          <a:p>
            <a:pPr marL="0" indent="0" algn="just">
              <a:buNone/>
            </a:pP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9616496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753" y="91440"/>
            <a:ext cx="11978639" cy="6675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400" dirty="0"/>
              <a:t>Bazı </a:t>
            </a:r>
            <a:r>
              <a:rPr lang="tr-TR" sz="4400" dirty="0" err="1"/>
              <a:t>safener’ler</a:t>
            </a:r>
            <a:r>
              <a:rPr lang="tr-TR" sz="4400" dirty="0"/>
              <a:t> (koruyucular)  </a:t>
            </a:r>
            <a:r>
              <a:rPr lang="tr-TR" sz="4400" dirty="0" err="1"/>
              <a:t>glutatyon</a:t>
            </a:r>
            <a:r>
              <a:rPr lang="tr-TR" sz="4400" dirty="0"/>
              <a:t> düzeyini artırarak veya </a:t>
            </a:r>
            <a:r>
              <a:rPr lang="tr-TR" sz="4400" dirty="0" err="1"/>
              <a:t>glutatyon</a:t>
            </a:r>
            <a:r>
              <a:rPr lang="tr-TR" sz="4400" dirty="0"/>
              <a:t>-S-</a:t>
            </a:r>
            <a:r>
              <a:rPr lang="tr-TR" sz="4400" dirty="0" err="1"/>
              <a:t>transferaz</a:t>
            </a:r>
            <a:r>
              <a:rPr lang="tr-TR" sz="4400" dirty="0"/>
              <a:t> gibi enzimlerin aktivitesini teşvik ederek mısır, sorgum ve çeltiği  toprağa uygulanan </a:t>
            </a:r>
            <a:r>
              <a:rPr lang="tr-TR" sz="4400" dirty="0" err="1"/>
              <a:t>tiyokarbamat</a:t>
            </a:r>
            <a:r>
              <a:rPr lang="tr-TR" sz="4400" dirty="0"/>
              <a:t> ve </a:t>
            </a:r>
            <a:r>
              <a:rPr lang="tr-TR" sz="4400" dirty="0" err="1"/>
              <a:t>klorasetanilid</a:t>
            </a:r>
            <a:r>
              <a:rPr lang="tr-TR" sz="4400" dirty="0"/>
              <a:t> herbisitlere karşı korur. Bu mekanizma, yabancı otlar hassas kalırken daha fazla ürün  koruması sağlar.</a:t>
            </a:r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5180319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127" y="149629"/>
            <a:ext cx="12108873" cy="660861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800" dirty="0"/>
              <a:t>Ürünlere koruyucular uygulandığında ürünler belirli herbisitlerden korunabilir, çünkü koruyucular ürünün daha fazla </a:t>
            </a:r>
            <a:r>
              <a:rPr lang="tr-TR" sz="4800" dirty="0" err="1"/>
              <a:t>glutatyon</a:t>
            </a:r>
            <a:r>
              <a:rPr lang="tr-TR" sz="4800" dirty="0"/>
              <a:t> yapmasına neden olur. Herbisit </a:t>
            </a:r>
            <a:r>
              <a:rPr lang="tr-TR" sz="4800" dirty="0" err="1"/>
              <a:t>toksisitesini</a:t>
            </a:r>
            <a:r>
              <a:rPr lang="tr-TR" sz="4800" dirty="0"/>
              <a:t> azaltmak için Faz II reaksiyonlarında herbisite </a:t>
            </a:r>
            <a:r>
              <a:rPr lang="tr-TR" sz="4800" dirty="0" err="1"/>
              <a:t>glutatyon</a:t>
            </a:r>
            <a:r>
              <a:rPr lang="tr-TR" sz="4800" dirty="0"/>
              <a:t> eklenir.</a:t>
            </a:r>
          </a:p>
        </p:txBody>
      </p:sp>
    </p:spTree>
    <p:extLst>
      <p:ext uri="{BB962C8B-B14F-4D97-AF65-F5344CB8AC3E}">
        <p14:creationId xmlns:p14="http://schemas.microsoft.com/office/powerpoint/2010/main" val="26784113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03" y="91440"/>
            <a:ext cx="12061766" cy="66584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dirty="0"/>
              <a:t>Şeker </a:t>
            </a:r>
            <a:r>
              <a:rPr lang="tr-TR" sz="3600" b="1" dirty="0" err="1"/>
              <a:t>konjugasyonu</a:t>
            </a:r>
            <a:r>
              <a:rPr lang="tr-TR" sz="3600" b="1" dirty="0"/>
              <a:t> </a:t>
            </a:r>
          </a:p>
          <a:p>
            <a:pPr marL="0" indent="0" algn="just">
              <a:buNone/>
            </a:pPr>
            <a:r>
              <a:rPr lang="tr-TR" sz="3600" dirty="0"/>
              <a:t>En yaygın herbisit-şeker </a:t>
            </a:r>
            <a:r>
              <a:rPr lang="tr-TR" sz="3600" dirty="0" err="1"/>
              <a:t>konjugatları</a:t>
            </a:r>
            <a:r>
              <a:rPr lang="tr-TR" sz="3600" dirty="0"/>
              <a:t> </a:t>
            </a:r>
            <a:r>
              <a:rPr lang="tr-TR" sz="3600" dirty="0" err="1"/>
              <a:t>glukozitler</a:t>
            </a:r>
            <a:r>
              <a:rPr lang="tr-TR" sz="3600" dirty="0"/>
              <a:t> ve </a:t>
            </a:r>
            <a:r>
              <a:rPr lang="tr-TR" sz="3600" dirty="0" err="1"/>
              <a:t>glukoz</a:t>
            </a:r>
            <a:r>
              <a:rPr lang="tr-TR" sz="3600" dirty="0"/>
              <a:t> esterleridir.</a:t>
            </a:r>
          </a:p>
          <a:p>
            <a:pPr marL="0" indent="0" algn="just">
              <a:buNone/>
            </a:pPr>
            <a:r>
              <a:rPr lang="tr-TR" sz="3600" dirty="0" err="1"/>
              <a:t>Fenolik</a:t>
            </a:r>
            <a:r>
              <a:rPr lang="tr-TR" sz="3600" dirty="0"/>
              <a:t>, N-</a:t>
            </a:r>
            <a:r>
              <a:rPr lang="tr-TR" sz="3600" dirty="0" err="1"/>
              <a:t>arilamin</a:t>
            </a:r>
            <a:r>
              <a:rPr lang="tr-TR" sz="3600" dirty="0"/>
              <a:t> veya karboksilik asit gruplarının yanı sıra Faz I sırasında fenollere, anilinlere veya asitlere </a:t>
            </a:r>
            <a:r>
              <a:rPr lang="tr-TR" sz="3600" dirty="0" err="1"/>
              <a:t>metabolize</a:t>
            </a:r>
            <a:r>
              <a:rPr lang="tr-TR" sz="3600" dirty="0"/>
              <a:t> edilen herbisitler şeker </a:t>
            </a:r>
            <a:r>
              <a:rPr lang="tr-TR" sz="3600" dirty="0" err="1"/>
              <a:t>konjugatlarına</a:t>
            </a:r>
            <a:r>
              <a:rPr lang="tr-TR" sz="3600" dirty="0"/>
              <a:t> dönüştürülebilir. </a:t>
            </a:r>
            <a:r>
              <a:rPr lang="tr-TR" sz="3600" dirty="0" err="1"/>
              <a:t>Üridin</a:t>
            </a:r>
            <a:r>
              <a:rPr lang="tr-TR" sz="3600" dirty="0"/>
              <a:t> </a:t>
            </a:r>
            <a:r>
              <a:rPr lang="tr-TR" sz="3600" dirty="0" err="1"/>
              <a:t>difosfoglukoz</a:t>
            </a:r>
            <a:r>
              <a:rPr lang="tr-TR" sz="3600" dirty="0"/>
              <a:t> (UDPG) en yaygın şeker vericisidir..</a:t>
            </a:r>
          </a:p>
          <a:p>
            <a:pPr marL="0" indent="0" algn="just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8324316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753" y="99754"/>
            <a:ext cx="11970327" cy="666680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dirty="0"/>
              <a:t>Amino Asit </a:t>
            </a:r>
            <a:r>
              <a:rPr lang="tr-TR" sz="3600" b="1" dirty="0" err="1"/>
              <a:t>Konjugasyonu</a:t>
            </a:r>
            <a:endParaRPr lang="tr-TR" sz="3600" b="1" dirty="0"/>
          </a:p>
          <a:p>
            <a:pPr marL="0" indent="0" algn="just">
              <a:buNone/>
            </a:pPr>
            <a:r>
              <a:rPr lang="tr-TR" sz="3600" dirty="0"/>
              <a:t>Amino asitlerle </a:t>
            </a:r>
            <a:r>
              <a:rPr lang="tr-TR" sz="3600" dirty="0" err="1"/>
              <a:t>konjugasyon</a:t>
            </a:r>
            <a:r>
              <a:rPr lang="tr-TR" sz="3600" dirty="0"/>
              <a:t> özellikle  2,4-D gibi </a:t>
            </a:r>
            <a:r>
              <a:rPr lang="tr-TR" sz="3600" dirty="0" err="1"/>
              <a:t>fenoksiasetik</a:t>
            </a:r>
            <a:r>
              <a:rPr lang="tr-TR" sz="3600" dirty="0"/>
              <a:t> asit herbisitlerinde yaygındır. Herbisitin karboksilik asit kalıntısı ile amino asidin amino grubu arasında bir </a:t>
            </a:r>
            <a:r>
              <a:rPr lang="tr-TR" sz="3600" dirty="0" err="1"/>
              <a:t>peptit</a:t>
            </a:r>
            <a:r>
              <a:rPr lang="tr-TR" sz="3600" dirty="0"/>
              <a:t> bağı oluşur. Bitkilerde </a:t>
            </a:r>
            <a:r>
              <a:rPr lang="tr-TR" sz="3600" dirty="0" err="1"/>
              <a:t>ksenobiyotiklerle</a:t>
            </a:r>
            <a:r>
              <a:rPr lang="tr-TR" sz="3600" dirty="0"/>
              <a:t> </a:t>
            </a:r>
            <a:r>
              <a:rPr lang="tr-TR" sz="3600" dirty="0" err="1"/>
              <a:t>konjuge</a:t>
            </a:r>
            <a:r>
              <a:rPr lang="tr-TR" sz="3600" dirty="0"/>
              <a:t> olan en yaygın amino asitler </a:t>
            </a:r>
            <a:r>
              <a:rPr lang="tr-TR" sz="3600" dirty="0" err="1"/>
              <a:t>aspartat</a:t>
            </a:r>
            <a:r>
              <a:rPr lang="tr-TR" sz="3600" dirty="0"/>
              <a:t> ve </a:t>
            </a:r>
            <a:r>
              <a:rPr lang="tr-TR" sz="3600" dirty="0" err="1"/>
              <a:t>glutamattır</a:t>
            </a:r>
            <a:r>
              <a:rPr lang="tr-TR" sz="3600" dirty="0"/>
              <a:t>. Bu </a:t>
            </a:r>
            <a:r>
              <a:rPr lang="tr-TR" sz="3600" dirty="0" err="1"/>
              <a:t>konjugatlar</a:t>
            </a:r>
            <a:r>
              <a:rPr lang="tr-TR" sz="3600" dirty="0"/>
              <a:t> hala biyolojik olarak aktif olabilir, ancak nispeten hareketsizdir. Amino asit </a:t>
            </a:r>
            <a:r>
              <a:rPr lang="tr-TR" sz="3600" dirty="0" err="1"/>
              <a:t>konjugatlarının</a:t>
            </a:r>
            <a:r>
              <a:rPr lang="tr-TR" sz="3600" dirty="0"/>
              <a:t> hücre duvarına atıldığına dair kanıtlar bulunmaktadır.</a:t>
            </a:r>
          </a:p>
        </p:txBody>
      </p:sp>
    </p:spTree>
    <p:extLst>
      <p:ext uri="{BB962C8B-B14F-4D97-AF65-F5344CB8AC3E}">
        <p14:creationId xmlns:p14="http://schemas.microsoft.com/office/powerpoint/2010/main" val="39556975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753" y="83127"/>
            <a:ext cx="11962013" cy="67748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000" b="1" dirty="0">
                <a:solidFill>
                  <a:srgbClr val="FF0000"/>
                </a:solidFill>
              </a:rPr>
              <a:t>3. Faz III Reaksiyonları</a:t>
            </a:r>
          </a:p>
          <a:p>
            <a:pPr marL="0" indent="0" algn="just">
              <a:buNone/>
            </a:pPr>
            <a:r>
              <a:rPr lang="tr-TR" sz="4000" dirty="0"/>
              <a:t>Faz III reaksiyonları bitkilere özgüdür, çünkü bitkiler hayvanlar gibi </a:t>
            </a:r>
            <a:r>
              <a:rPr lang="tr-TR" sz="4000" dirty="0" err="1"/>
              <a:t>ksenobiyotikleri</a:t>
            </a:r>
            <a:r>
              <a:rPr lang="tr-TR" sz="4000" dirty="0"/>
              <a:t> atamazlar. Bu nedenle bitkilerin kendi sistemlerinde </a:t>
            </a:r>
            <a:r>
              <a:rPr lang="tr-TR" sz="4000" dirty="0" err="1"/>
              <a:t>ksenobiyotiği</a:t>
            </a:r>
            <a:r>
              <a:rPr lang="tr-TR" sz="4000" dirty="0"/>
              <a:t> bir şekilde ortadan kaldırmaları gerekir. Bitkiler bunu </a:t>
            </a:r>
            <a:r>
              <a:rPr lang="tr-TR" sz="4000" b="1" dirty="0"/>
              <a:t>Faz II ürünlerini daha fazla </a:t>
            </a:r>
            <a:r>
              <a:rPr lang="tr-TR" sz="4000" b="1" dirty="0" err="1"/>
              <a:t>konjuge</a:t>
            </a:r>
            <a:r>
              <a:rPr lang="tr-TR" sz="4000" b="1" dirty="0"/>
              <a:t> ederek</a:t>
            </a:r>
            <a:r>
              <a:rPr lang="tr-TR" sz="4000" dirty="0"/>
              <a:t>, </a:t>
            </a:r>
            <a:r>
              <a:rPr lang="tr-TR" sz="4000" b="1" dirty="0" err="1"/>
              <a:t>metabolitleri</a:t>
            </a:r>
            <a:r>
              <a:rPr lang="tr-TR" sz="4000" b="1" dirty="0"/>
              <a:t> depolama için </a:t>
            </a:r>
            <a:r>
              <a:rPr lang="tr-TR" sz="4000" b="1" dirty="0" err="1"/>
              <a:t>vakuole</a:t>
            </a:r>
            <a:r>
              <a:rPr lang="tr-TR" sz="4000" b="1" dirty="0"/>
              <a:t> taşıyarak</a:t>
            </a:r>
            <a:r>
              <a:rPr lang="tr-TR" sz="4000" dirty="0"/>
              <a:t> ve </a:t>
            </a:r>
            <a:r>
              <a:rPr lang="tr-TR" sz="4000" b="1" dirty="0" err="1"/>
              <a:t>metaboliti</a:t>
            </a:r>
            <a:r>
              <a:rPr lang="tr-TR" sz="4000" b="1" dirty="0"/>
              <a:t> hücre duvarı bölgesine sokarak</a:t>
            </a:r>
            <a:r>
              <a:rPr lang="tr-TR" sz="4000" dirty="0"/>
              <a:t> yaparlar. Faz III ürünleri bu şekillerde artık </a:t>
            </a:r>
            <a:r>
              <a:rPr lang="tr-TR" sz="4000" dirty="0" err="1"/>
              <a:t>toksik</a:t>
            </a:r>
            <a:r>
              <a:rPr lang="tr-TR" sz="4000" dirty="0"/>
              <a:t> değillerdir. </a:t>
            </a:r>
          </a:p>
        </p:txBody>
      </p:sp>
    </p:spTree>
    <p:extLst>
      <p:ext uri="{BB962C8B-B14F-4D97-AF65-F5344CB8AC3E}">
        <p14:creationId xmlns:p14="http://schemas.microsoft.com/office/powerpoint/2010/main" val="612302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189" y="66502"/>
            <a:ext cx="12045141" cy="6716683"/>
          </a:xfrm>
        </p:spPr>
        <p:txBody>
          <a:bodyPr/>
          <a:lstStyle/>
          <a:p>
            <a:pPr marL="0" indent="0" algn="just">
              <a:buNone/>
            </a:pPr>
            <a:r>
              <a:rPr lang="tr-TR" sz="4400" dirty="0"/>
              <a:t>Lipofilik yapıdaki </a:t>
            </a:r>
            <a:r>
              <a:rPr lang="tr-TR" sz="4400" dirty="0" err="1"/>
              <a:t>xenobiyotikler</a:t>
            </a:r>
            <a:r>
              <a:rPr lang="tr-TR" sz="4400" dirty="0"/>
              <a:t> </a:t>
            </a:r>
            <a:r>
              <a:rPr lang="tr-TR" sz="4400" dirty="0" err="1"/>
              <a:t>biyotransformasyona</a:t>
            </a:r>
            <a:r>
              <a:rPr lang="tr-TR" sz="4400" dirty="0"/>
              <a:t> uğrayarak </a:t>
            </a:r>
            <a:r>
              <a:rPr lang="tr-TR" sz="4400" dirty="0" err="1"/>
              <a:t>hidrofilik</a:t>
            </a:r>
            <a:r>
              <a:rPr lang="tr-TR" sz="4400" dirty="0"/>
              <a:t> hale geçer, insan ve hayvanlarda  idrar ile atılır. Atılım ise kimyasal yapısı değişen </a:t>
            </a:r>
            <a:r>
              <a:rPr lang="tr-TR" sz="4400" dirty="0" err="1"/>
              <a:t>xenobiyotiklerin</a:t>
            </a:r>
            <a:r>
              <a:rPr lang="tr-TR" sz="4400" dirty="0"/>
              <a:t> </a:t>
            </a:r>
            <a:r>
              <a:rPr lang="tr-TR" sz="4400" dirty="0" err="1"/>
              <a:t>çesitli</a:t>
            </a:r>
            <a:r>
              <a:rPr lang="tr-TR" sz="4400" dirty="0"/>
              <a:t> yollardan organizmayı terk etmesidir. </a:t>
            </a:r>
            <a:r>
              <a:rPr lang="tr-TR" sz="4400" dirty="0" err="1"/>
              <a:t>Xenobiyotiklerin</a:t>
            </a:r>
            <a:r>
              <a:rPr lang="tr-TR" sz="4400" dirty="0"/>
              <a:t> vücuttan eliminasyonunda rol oynayan en önemli iki organ böbrekler ve karaciğerdir.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84350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5" y="124691"/>
            <a:ext cx="11986952" cy="66668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400" b="1" dirty="0" err="1"/>
              <a:t>Sekonder</a:t>
            </a:r>
            <a:r>
              <a:rPr lang="tr-TR" sz="4400" b="1" dirty="0"/>
              <a:t> (ikincil) </a:t>
            </a:r>
            <a:r>
              <a:rPr lang="tr-TR" sz="4400" b="1" dirty="0" err="1"/>
              <a:t>konjugasyon</a:t>
            </a:r>
            <a:endParaRPr lang="tr-TR" sz="4400" b="1" dirty="0"/>
          </a:p>
          <a:p>
            <a:pPr marL="0" indent="0" algn="just">
              <a:buNone/>
            </a:pPr>
            <a:r>
              <a:rPr lang="tr-TR" sz="4400" dirty="0"/>
              <a:t>Glikozit herbisitler şeker </a:t>
            </a:r>
            <a:r>
              <a:rPr lang="tr-TR" sz="4400" dirty="0" err="1"/>
              <a:t>konjugatına</a:t>
            </a:r>
            <a:r>
              <a:rPr lang="tr-TR" sz="4400" dirty="0"/>
              <a:t> bir ester bağı ile  bir </a:t>
            </a:r>
            <a:r>
              <a:rPr lang="tr-TR" sz="4400" dirty="0" err="1"/>
              <a:t>malonik</a:t>
            </a:r>
            <a:r>
              <a:rPr lang="tr-TR" sz="4400" dirty="0"/>
              <a:t> asit kalıntısının eklenmesiyle daha da işlenebilir hale gelir. Reaksiyon </a:t>
            </a:r>
            <a:r>
              <a:rPr lang="tr-TR" sz="4400" dirty="0" err="1"/>
              <a:t>malonil-CoA-transferazlar</a:t>
            </a:r>
            <a:r>
              <a:rPr lang="tr-TR" sz="4400" dirty="0"/>
              <a:t> tarafından katalize edilir. </a:t>
            </a:r>
            <a:r>
              <a:rPr lang="tr-TR" sz="4400" dirty="0" err="1"/>
              <a:t>Malonilasyon</a:t>
            </a:r>
            <a:r>
              <a:rPr lang="tr-TR" sz="4400" dirty="0"/>
              <a:t> </a:t>
            </a:r>
            <a:r>
              <a:rPr lang="tr-TR" sz="4400" dirty="0" err="1"/>
              <a:t>vakuolar</a:t>
            </a:r>
            <a:r>
              <a:rPr lang="tr-TR" sz="4400" dirty="0"/>
              <a:t> </a:t>
            </a:r>
            <a:r>
              <a:rPr lang="tr-TR" sz="4400" dirty="0" err="1"/>
              <a:t>sekestrasyonu</a:t>
            </a:r>
            <a:r>
              <a:rPr lang="tr-TR" sz="4400" dirty="0"/>
              <a:t> da artırabilir. </a:t>
            </a:r>
          </a:p>
        </p:txBody>
      </p:sp>
    </p:spTree>
    <p:extLst>
      <p:ext uri="{BB962C8B-B14F-4D97-AF65-F5344CB8AC3E}">
        <p14:creationId xmlns:p14="http://schemas.microsoft.com/office/powerpoint/2010/main" val="40754867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441" y="91440"/>
            <a:ext cx="12011890" cy="668343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400" b="1" dirty="0"/>
              <a:t>Çözünmeyen kalıntılar </a:t>
            </a:r>
          </a:p>
          <a:p>
            <a:pPr marL="0" indent="0" algn="just">
              <a:buNone/>
            </a:pPr>
            <a:r>
              <a:rPr lang="tr-TR" sz="4400" dirty="0"/>
              <a:t>Pestisit </a:t>
            </a:r>
            <a:r>
              <a:rPr lang="tr-TR" sz="4400" dirty="0" err="1"/>
              <a:t>metabolitleri</a:t>
            </a:r>
            <a:r>
              <a:rPr lang="tr-TR" sz="4400" dirty="0"/>
              <a:t> hücre duvarı materyaline girebilir. Genel olarak herbisit </a:t>
            </a:r>
            <a:r>
              <a:rPr lang="tr-TR" sz="4400" dirty="0" err="1"/>
              <a:t>metabolitlerinin</a:t>
            </a:r>
            <a:r>
              <a:rPr lang="tr-TR" sz="4400" dirty="0"/>
              <a:t> %1-70'i bitkinin yapısal bileşenlerine girmektedir. </a:t>
            </a:r>
          </a:p>
        </p:txBody>
      </p:sp>
    </p:spTree>
    <p:extLst>
      <p:ext uri="{BB962C8B-B14F-4D97-AF65-F5344CB8AC3E}">
        <p14:creationId xmlns:p14="http://schemas.microsoft.com/office/powerpoint/2010/main" val="3342894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5" y="74816"/>
            <a:ext cx="12028516" cy="670005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b="1" dirty="0" err="1"/>
              <a:t>Vakuolar</a:t>
            </a:r>
            <a:r>
              <a:rPr lang="tr-TR" sz="3600" b="1" dirty="0"/>
              <a:t> tecrit (</a:t>
            </a:r>
            <a:r>
              <a:rPr lang="tr-TR" sz="3600" b="1" dirty="0" err="1"/>
              <a:t>sekestrasyon</a:t>
            </a:r>
            <a:r>
              <a:rPr lang="tr-TR" sz="3600" b="1" dirty="0"/>
              <a:t>)</a:t>
            </a:r>
          </a:p>
          <a:p>
            <a:pPr marL="0" indent="0" algn="just">
              <a:buNone/>
            </a:pPr>
            <a:r>
              <a:rPr lang="tr-TR" sz="3600" dirty="0"/>
              <a:t>Bitkiler birçok </a:t>
            </a:r>
            <a:r>
              <a:rPr lang="tr-TR" sz="3600" dirty="0" err="1"/>
              <a:t>toksik</a:t>
            </a:r>
            <a:r>
              <a:rPr lang="tr-TR" sz="3600" dirty="0"/>
              <a:t> </a:t>
            </a:r>
            <a:r>
              <a:rPr lang="tr-TR" sz="3600" dirty="0" err="1"/>
              <a:t>metaboliti</a:t>
            </a:r>
            <a:r>
              <a:rPr lang="tr-TR" sz="3600" dirty="0"/>
              <a:t> </a:t>
            </a:r>
            <a:r>
              <a:rPr lang="tr-TR" sz="3600" dirty="0" err="1"/>
              <a:t>vakuollerinde</a:t>
            </a:r>
            <a:r>
              <a:rPr lang="tr-TR" sz="3600" dirty="0"/>
              <a:t> depolarlar ve bu </a:t>
            </a:r>
            <a:r>
              <a:rPr lang="tr-TR" sz="3600" dirty="0" err="1"/>
              <a:t>toksik</a:t>
            </a:r>
            <a:r>
              <a:rPr lang="tr-TR" sz="3600" dirty="0"/>
              <a:t> </a:t>
            </a:r>
            <a:r>
              <a:rPr lang="tr-TR" sz="3600" dirty="0" err="1"/>
              <a:t>metabolitler</a:t>
            </a:r>
            <a:r>
              <a:rPr lang="tr-TR" sz="3600" dirty="0"/>
              <a:t> </a:t>
            </a:r>
            <a:r>
              <a:rPr lang="tr-TR" sz="3600" dirty="0" err="1"/>
              <a:t>otobur</a:t>
            </a:r>
            <a:r>
              <a:rPr lang="tr-TR" sz="3600" dirty="0"/>
              <a:t> saldırısı üzerine salınırlar. </a:t>
            </a:r>
            <a:r>
              <a:rPr lang="tr-TR" sz="3600" dirty="0" err="1"/>
              <a:t>Vakuol</a:t>
            </a:r>
            <a:r>
              <a:rPr lang="tr-TR" sz="3600" dirty="0"/>
              <a:t> </a:t>
            </a:r>
            <a:r>
              <a:rPr lang="tr-TR" sz="3600" dirty="0" err="1"/>
              <a:t>membranında</a:t>
            </a:r>
            <a:r>
              <a:rPr lang="tr-TR" sz="3600" dirty="0"/>
              <a:t> </a:t>
            </a:r>
            <a:r>
              <a:rPr lang="tr-TR" sz="3600" dirty="0" err="1"/>
              <a:t>glutatyon</a:t>
            </a:r>
            <a:r>
              <a:rPr lang="tr-TR" sz="3600" dirty="0"/>
              <a:t> </a:t>
            </a:r>
            <a:r>
              <a:rPr lang="tr-TR" sz="3600" dirty="0" err="1"/>
              <a:t>konjugatlarını</a:t>
            </a:r>
            <a:r>
              <a:rPr lang="tr-TR" sz="3600" dirty="0"/>
              <a:t> (GS-X) tanıyan ve onları </a:t>
            </a:r>
            <a:r>
              <a:rPr lang="tr-TR" sz="3600" dirty="0" err="1"/>
              <a:t>vakuole</a:t>
            </a:r>
            <a:r>
              <a:rPr lang="tr-TR" sz="3600" dirty="0"/>
              <a:t> taşıyan bir taşıyıcı bulunmaktadır. </a:t>
            </a:r>
            <a:r>
              <a:rPr lang="tr-TR" sz="3600" dirty="0" err="1"/>
              <a:t>Vakuol</a:t>
            </a:r>
            <a:r>
              <a:rPr lang="tr-TR" sz="3600" dirty="0"/>
              <a:t> </a:t>
            </a:r>
            <a:r>
              <a:rPr lang="tr-TR" sz="3600" dirty="0" err="1"/>
              <a:t>membranlarda</a:t>
            </a:r>
            <a:r>
              <a:rPr lang="tr-TR" sz="3600" dirty="0"/>
              <a:t> amino asit veya </a:t>
            </a:r>
            <a:r>
              <a:rPr lang="tr-TR" sz="3600" dirty="0" err="1"/>
              <a:t>glukoz</a:t>
            </a:r>
            <a:r>
              <a:rPr lang="tr-TR" sz="3600" dirty="0"/>
              <a:t> </a:t>
            </a:r>
            <a:r>
              <a:rPr lang="tr-TR" sz="3600" dirty="0" err="1"/>
              <a:t>konjugatlarının</a:t>
            </a:r>
            <a:r>
              <a:rPr lang="tr-TR" sz="3600" dirty="0"/>
              <a:t> taşıyıcıları tanımlanmamıştır. </a:t>
            </a:r>
            <a:r>
              <a:rPr lang="tr-TR" sz="3600" dirty="0" err="1"/>
              <a:t>Malonilasyon</a:t>
            </a:r>
            <a:r>
              <a:rPr lang="tr-TR" sz="3600" dirty="0"/>
              <a:t> da  </a:t>
            </a:r>
            <a:r>
              <a:rPr lang="tr-TR" sz="3600" dirty="0" err="1"/>
              <a:t>vakuolar</a:t>
            </a:r>
            <a:r>
              <a:rPr lang="tr-TR" sz="3600" dirty="0"/>
              <a:t> </a:t>
            </a:r>
            <a:r>
              <a:rPr lang="tr-TR" sz="3600" dirty="0" err="1"/>
              <a:t>sekestrasyona</a:t>
            </a:r>
            <a:r>
              <a:rPr lang="tr-TR" sz="3600" dirty="0"/>
              <a:t> da yardımcı olabilir.</a:t>
            </a:r>
          </a:p>
        </p:txBody>
      </p:sp>
    </p:spTree>
    <p:extLst>
      <p:ext uri="{BB962C8B-B14F-4D97-AF65-F5344CB8AC3E}">
        <p14:creationId xmlns:p14="http://schemas.microsoft.com/office/powerpoint/2010/main" val="17805900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8065" y="0"/>
            <a:ext cx="11995265" cy="67499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>
                <a:solidFill>
                  <a:schemeClr val="bg1"/>
                </a:solidFill>
              </a:rPr>
              <a:t>Bitkiler hayvanlar gibi pestisit </a:t>
            </a:r>
            <a:r>
              <a:rPr lang="tr-TR" sz="3600" dirty="0" err="1">
                <a:solidFill>
                  <a:schemeClr val="bg1"/>
                </a:solidFill>
              </a:rPr>
              <a:t>metabolitini</a:t>
            </a:r>
            <a:r>
              <a:rPr lang="tr-TR" sz="3600" dirty="0">
                <a:solidFill>
                  <a:schemeClr val="bg1"/>
                </a:solidFill>
              </a:rPr>
              <a:t> atamadıklarına göre Faz III reaksiyonlarında pestisit </a:t>
            </a:r>
            <a:r>
              <a:rPr lang="tr-TR" sz="3600" dirty="0" err="1">
                <a:solidFill>
                  <a:schemeClr val="bg1"/>
                </a:solidFill>
              </a:rPr>
              <a:t>metabolitleri</a:t>
            </a:r>
            <a:r>
              <a:rPr lang="tr-TR" sz="3600" dirty="0">
                <a:solidFill>
                  <a:schemeClr val="bg1"/>
                </a:solidFill>
              </a:rPr>
              <a:t> ile nasıl başa çıkarlar?</a:t>
            </a:r>
          </a:p>
          <a:p>
            <a:pPr marL="0" indent="0" algn="just">
              <a:buNone/>
            </a:pPr>
            <a:r>
              <a:rPr lang="tr-TR" sz="3600" dirty="0" err="1"/>
              <a:t>Sekonder</a:t>
            </a:r>
            <a:r>
              <a:rPr lang="tr-TR" sz="3600" dirty="0"/>
              <a:t> </a:t>
            </a:r>
            <a:r>
              <a:rPr lang="tr-TR" sz="3600" dirty="0" err="1"/>
              <a:t>konjugasyon</a:t>
            </a:r>
            <a:r>
              <a:rPr lang="tr-TR" sz="3600" dirty="0"/>
              <a:t> reaksiyonları sırasında pestisit molekülüne </a:t>
            </a:r>
            <a:r>
              <a:rPr lang="tr-TR" sz="3600" dirty="0" err="1"/>
              <a:t>malonil</a:t>
            </a:r>
            <a:r>
              <a:rPr lang="tr-TR" sz="3600" dirty="0"/>
              <a:t> gibi ek kimyasallar eklenebilir.</a:t>
            </a:r>
          </a:p>
          <a:p>
            <a:pPr marL="0" indent="0" algn="just">
              <a:buNone/>
            </a:pPr>
            <a:r>
              <a:rPr lang="tr-TR" sz="3600" dirty="0"/>
              <a:t>Pestisit </a:t>
            </a:r>
            <a:r>
              <a:rPr lang="tr-TR" sz="3600" dirty="0" err="1"/>
              <a:t>metabolitleri</a:t>
            </a:r>
            <a:r>
              <a:rPr lang="tr-TR" sz="3600" dirty="0"/>
              <a:t>, bitkilerin hücre duvarlarına bağlanabilir ve 'Çözünmeyen Kalıntılar' haline gelebilir.</a:t>
            </a:r>
          </a:p>
          <a:p>
            <a:pPr marL="0" indent="0" algn="just">
              <a:buNone/>
            </a:pPr>
            <a:r>
              <a:rPr lang="tr-TR" sz="3600" dirty="0"/>
              <a:t>Bazı pestisitler hücrenin pestisite duyarlı olan kısımlarını korumak için '</a:t>
            </a:r>
            <a:r>
              <a:rPr lang="tr-TR" sz="3600" dirty="0" err="1"/>
              <a:t>Sequestration</a:t>
            </a:r>
            <a:r>
              <a:rPr lang="tr-TR" sz="3600" dirty="0"/>
              <a:t>' için </a:t>
            </a:r>
            <a:r>
              <a:rPr lang="tr-TR" sz="3600" dirty="0" err="1"/>
              <a:t>vakuole</a:t>
            </a:r>
            <a:r>
              <a:rPr lang="tr-TR" sz="3600" dirty="0"/>
              <a:t> taşınabilir.</a:t>
            </a:r>
          </a:p>
        </p:txBody>
      </p:sp>
    </p:spTree>
    <p:extLst>
      <p:ext uri="{BB962C8B-B14F-4D97-AF65-F5344CB8AC3E}">
        <p14:creationId xmlns:p14="http://schemas.microsoft.com/office/powerpoint/2010/main" val="12829154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35E29B-77E4-485C-A524-4EAAB9E93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70" y="92765"/>
            <a:ext cx="12072730" cy="66525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800" b="1" dirty="0"/>
              <a:t>Herbisit Koruyucular (Safener) ve </a:t>
            </a:r>
            <a:r>
              <a:rPr lang="tr-TR" sz="3800" b="1" dirty="0" err="1"/>
              <a:t>Sinerjistler</a:t>
            </a:r>
            <a:endParaRPr lang="tr-TR" sz="3800" b="1" dirty="0"/>
          </a:p>
          <a:p>
            <a:pPr marL="0" indent="0" algn="just">
              <a:buNone/>
            </a:pPr>
            <a:r>
              <a:rPr lang="tr-TR" sz="3800" dirty="0"/>
              <a:t>Safener’lar herbisitlerden önce veya birlikte uygulandığında tahılların herbisite toleransını artıran kimyasallardır. Bu ürünlerin koruyucu etkileri tahıllarda </a:t>
            </a:r>
            <a:r>
              <a:rPr lang="tr-TR" sz="3800" dirty="0" err="1"/>
              <a:t>detoksifikasyon</a:t>
            </a:r>
            <a:r>
              <a:rPr lang="tr-TR" sz="3800" dirty="0"/>
              <a:t> süreçlerini daha da iyileştirmesinden kaynaklanmaktadır. </a:t>
            </a:r>
            <a:r>
              <a:rPr lang="tr-TR" sz="3800" dirty="0" err="1"/>
              <a:t>Safener’lere</a:t>
            </a:r>
            <a:r>
              <a:rPr lang="tr-TR" sz="3800" dirty="0"/>
              <a:t> olan büyük ilgiye rağmen faaliyetleri çoğunlukla </a:t>
            </a:r>
            <a:r>
              <a:rPr lang="tr-TR" sz="3800"/>
              <a:t>monokotiledonlarda </a:t>
            </a:r>
            <a:r>
              <a:rPr lang="tr-TR" sz="3800" dirty="0"/>
              <a:t>özellikle mısır, buğday, sorgum ve çeltikte gösterilmiştir.</a:t>
            </a:r>
          </a:p>
        </p:txBody>
      </p:sp>
    </p:spTree>
    <p:extLst>
      <p:ext uri="{BB962C8B-B14F-4D97-AF65-F5344CB8AC3E}">
        <p14:creationId xmlns:p14="http://schemas.microsoft.com/office/powerpoint/2010/main" val="748227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5" y="108066"/>
            <a:ext cx="12028515" cy="6675120"/>
          </a:xfrm>
        </p:spPr>
        <p:txBody>
          <a:bodyPr/>
          <a:lstStyle/>
          <a:p>
            <a:pPr marL="0" indent="0" algn="just">
              <a:buNone/>
            </a:pPr>
            <a:r>
              <a:rPr lang="tr-TR" sz="5400" dirty="0"/>
              <a:t>Neredeyse tüm </a:t>
            </a:r>
            <a:r>
              <a:rPr lang="tr-TR" sz="5400" dirty="0" err="1"/>
              <a:t>safener’lar</a:t>
            </a:r>
            <a:r>
              <a:rPr lang="tr-TR" sz="5400" dirty="0"/>
              <a:t> herbisit </a:t>
            </a:r>
            <a:r>
              <a:rPr lang="tr-TR" sz="5400" dirty="0" err="1"/>
              <a:t>detoksifikasyonunda</a:t>
            </a:r>
            <a:r>
              <a:rPr lang="tr-TR" sz="5400" dirty="0"/>
              <a:t> yer alan enzimleri kodlayan genlerin ekspresyonunu indükleyerek çalışır. Böylelikle herbisitler üründe zararlı bir konsantrasyona ulaşmadan hızla </a:t>
            </a:r>
            <a:r>
              <a:rPr lang="tr-TR" sz="5400" dirty="0" err="1"/>
              <a:t>bozunur</a:t>
            </a:r>
            <a:r>
              <a:rPr lang="tr-TR" sz="5400" dirty="0"/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9350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921EB7-4C5B-4D0A-A97A-0450F4683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017"/>
            <a:ext cx="12032974" cy="66128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3100" dirty="0"/>
          </a:p>
          <a:p>
            <a:pPr marL="0" indent="0" algn="just">
              <a:buNone/>
            </a:pPr>
            <a:r>
              <a:rPr lang="tr-TR" sz="4200" dirty="0" err="1"/>
              <a:t>Safener’lerin</a:t>
            </a:r>
            <a:r>
              <a:rPr lang="tr-TR" sz="4200" dirty="0"/>
              <a:t> çoğunun ürün zararını nasıl azalttığını tanımlayan iki ana mekanizma vardır, bunların her ikisi de herbisitin </a:t>
            </a:r>
            <a:r>
              <a:rPr lang="tr-TR" sz="4200" dirty="0" err="1"/>
              <a:t>metabolik</a:t>
            </a:r>
            <a:r>
              <a:rPr lang="tr-TR" sz="4200" dirty="0"/>
              <a:t> </a:t>
            </a:r>
            <a:r>
              <a:rPr lang="tr-TR" sz="4200" dirty="0" err="1"/>
              <a:t>detoksifikasyonunu</a:t>
            </a:r>
            <a:r>
              <a:rPr lang="tr-TR" sz="4200" dirty="0"/>
              <a:t> arttırmakla ilgilidir. Birçok </a:t>
            </a:r>
            <a:r>
              <a:rPr lang="tr-TR" sz="4200" dirty="0" err="1"/>
              <a:t>safener</a:t>
            </a:r>
            <a:r>
              <a:rPr lang="tr-TR" sz="4200" dirty="0"/>
              <a:t>, herbisiti </a:t>
            </a:r>
            <a:r>
              <a:rPr lang="tr-TR" sz="4200" dirty="0" err="1"/>
              <a:t>GSH'ye</a:t>
            </a:r>
            <a:r>
              <a:rPr lang="tr-TR" sz="4200" dirty="0"/>
              <a:t> (</a:t>
            </a:r>
            <a:r>
              <a:rPr lang="tr-TR" sz="4200" dirty="0" err="1"/>
              <a:t>glutathione</a:t>
            </a:r>
            <a:r>
              <a:rPr lang="tr-TR" sz="4200" dirty="0"/>
              <a:t>) </a:t>
            </a:r>
            <a:r>
              <a:rPr lang="tr-TR" sz="4200" dirty="0" err="1"/>
              <a:t>konjuge</a:t>
            </a:r>
            <a:r>
              <a:rPr lang="tr-TR" sz="4200" dirty="0"/>
              <a:t> eden </a:t>
            </a:r>
            <a:r>
              <a:rPr lang="tr-TR" sz="4200" dirty="0" err="1"/>
              <a:t>glutatyon</a:t>
            </a:r>
            <a:r>
              <a:rPr lang="tr-TR" sz="4200" dirty="0"/>
              <a:t> (GSH) ve / veya </a:t>
            </a:r>
            <a:r>
              <a:rPr lang="tr-TR" sz="4200" dirty="0" err="1"/>
              <a:t>glutatyon</a:t>
            </a:r>
            <a:r>
              <a:rPr lang="tr-TR" sz="4200" dirty="0"/>
              <a:t> S-</a:t>
            </a:r>
            <a:r>
              <a:rPr lang="tr-TR" sz="4200" dirty="0" err="1"/>
              <a:t>transferaz</a:t>
            </a:r>
            <a:r>
              <a:rPr lang="tr-TR" sz="4200" dirty="0"/>
              <a:t> enziminin seviyesini arttırır, böylece herbisit etkisiz hale getirilir.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8776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5" y="74816"/>
            <a:ext cx="12020203" cy="6700058"/>
          </a:xfrm>
        </p:spPr>
        <p:txBody>
          <a:bodyPr/>
          <a:lstStyle/>
          <a:p>
            <a:pPr marL="0" indent="0" algn="just">
              <a:buNone/>
            </a:pPr>
            <a:r>
              <a:rPr lang="tr-TR" sz="4000" dirty="0"/>
              <a:t>Diğer </a:t>
            </a:r>
            <a:r>
              <a:rPr lang="tr-TR" sz="4000" dirty="0" err="1"/>
              <a:t>safener</a:t>
            </a:r>
            <a:r>
              <a:rPr lang="tr-TR" sz="4000" dirty="0"/>
              <a:t> mekanizması bitkilerde sitokrom P450 </a:t>
            </a:r>
            <a:r>
              <a:rPr lang="tr-TR" sz="4000" dirty="0" err="1"/>
              <a:t>monooksijenaz</a:t>
            </a:r>
            <a:r>
              <a:rPr lang="tr-TR" sz="4000" dirty="0"/>
              <a:t> enzimlerinin aktivitesinin veya miktarının artmasıdır. Bu enzimler çeşitli oksidasyon reaksiyonları ile herbisitleri etkisiz hale getirmektedir. </a:t>
            </a:r>
            <a:r>
              <a:rPr lang="tr-TR" sz="4000" dirty="0" err="1"/>
              <a:t>Oksidasyonu</a:t>
            </a:r>
            <a:r>
              <a:rPr lang="tr-TR" sz="4000" dirty="0"/>
              <a:t> takiben herbisit, genellikle ikinci bir enzim sistemi (örneğin, glikoz </a:t>
            </a:r>
            <a:r>
              <a:rPr lang="tr-TR" sz="4000" dirty="0" err="1"/>
              <a:t>konjugasyonu</a:t>
            </a:r>
            <a:r>
              <a:rPr lang="tr-TR" sz="4000" dirty="0"/>
              <a:t> durumunda </a:t>
            </a:r>
            <a:r>
              <a:rPr lang="tr-TR" sz="4000" dirty="0" err="1"/>
              <a:t>glukosiltransferazlar</a:t>
            </a:r>
            <a:r>
              <a:rPr lang="tr-TR" sz="4000" dirty="0"/>
              <a:t>) yoluyla meydana gelen glikoza veya diğer doğal bitki bileşenlerine </a:t>
            </a:r>
            <a:r>
              <a:rPr lang="tr-TR" sz="4000" dirty="0" err="1"/>
              <a:t>konjuge</a:t>
            </a:r>
            <a:r>
              <a:rPr lang="tr-TR" sz="4000" dirty="0"/>
              <a:t> olur.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31784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67A61F-D644-4A07-AB75-F3DAAA261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3" y="106017"/>
            <a:ext cx="11860694" cy="65995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000" b="1" dirty="0"/>
              <a:t>Safener’lar iki şekilde kullanılırlar. Birincisi, ekimden önce tohuma uygulanmasıdır ve diğeri doğrudan herbisit ile karıştırılmasını içerir. </a:t>
            </a:r>
            <a:r>
              <a:rPr lang="tr-TR" sz="4000" dirty="0"/>
              <a:t>Hangi uygulama yönteminin kullanılacağı </a:t>
            </a:r>
            <a:r>
              <a:rPr lang="tr-TR" sz="4000" dirty="0" err="1"/>
              <a:t>safener’in</a:t>
            </a:r>
            <a:r>
              <a:rPr lang="tr-TR" sz="4000" dirty="0"/>
              <a:t> aktivitesine bağlıdır. </a:t>
            </a:r>
            <a:r>
              <a:rPr lang="tr-TR" sz="4000" dirty="0" err="1"/>
              <a:t>Safener’in</a:t>
            </a:r>
            <a:r>
              <a:rPr lang="tr-TR" sz="4000" dirty="0"/>
              <a:t> bitkiler üzerinde olduğu kadar yabancı otlarda da aktivitesi varsa o zaman ürün tohum muamelesi olarak kullanılmalıdır. </a:t>
            </a:r>
          </a:p>
        </p:txBody>
      </p:sp>
    </p:spTree>
    <p:extLst>
      <p:ext uri="{BB962C8B-B14F-4D97-AF65-F5344CB8AC3E}">
        <p14:creationId xmlns:p14="http://schemas.microsoft.com/office/powerpoint/2010/main" val="13587209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5" y="99753"/>
            <a:ext cx="12036829" cy="6641869"/>
          </a:xfrm>
        </p:spPr>
        <p:txBody>
          <a:bodyPr/>
          <a:lstStyle/>
          <a:p>
            <a:pPr marL="0" indent="0" algn="just">
              <a:buNone/>
            </a:pPr>
            <a:r>
              <a:rPr lang="tr-TR" sz="4400" dirty="0" err="1"/>
              <a:t>Safener</a:t>
            </a:r>
            <a:r>
              <a:rPr lang="tr-TR" sz="4400" dirty="0"/>
              <a:t> yabancı ot kontrolünü azaltmadan ürün zararını azaltırsa o zaman </a:t>
            </a:r>
            <a:r>
              <a:rPr lang="tr-TR" sz="4400" dirty="0" err="1"/>
              <a:t>safener</a:t>
            </a:r>
            <a:r>
              <a:rPr lang="tr-TR" sz="4400" dirty="0"/>
              <a:t> genellikle herbisit ile karıştırılır. İkincisi tercih edilen uygulama yöntemidir. </a:t>
            </a:r>
            <a:r>
              <a:rPr lang="tr-TR" sz="4400" dirty="0" err="1"/>
              <a:t>Safenerlar</a:t>
            </a:r>
            <a:r>
              <a:rPr lang="tr-TR" sz="4400" dirty="0"/>
              <a:t> tahıllara (</a:t>
            </a:r>
            <a:r>
              <a:rPr lang="tr-TR" sz="4400" dirty="0" err="1"/>
              <a:t>Poaceae</a:t>
            </a:r>
            <a:r>
              <a:rPr lang="tr-TR" sz="4400" dirty="0"/>
              <a:t>) herbisit </a:t>
            </a:r>
            <a:r>
              <a:rPr lang="tr-TR" sz="4400" dirty="0" err="1"/>
              <a:t>fitotoksisitesini</a:t>
            </a:r>
            <a:r>
              <a:rPr lang="tr-TR" sz="4400" dirty="0"/>
              <a:t> azaltmak için çıkış öncesi ve sonrası uygulamalarda etkilidir; ancak, çoğu ticari uygulama çıkış öncesidir.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3684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03" y="91440"/>
            <a:ext cx="12036828" cy="6700058"/>
          </a:xfrm>
        </p:spPr>
        <p:txBody>
          <a:bodyPr/>
          <a:lstStyle/>
          <a:p>
            <a:pPr marL="0" indent="0" algn="just">
              <a:buNone/>
            </a:pPr>
            <a:r>
              <a:rPr lang="tr-TR" sz="4800" dirty="0"/>
              <a:t>Herbisit metabolizması kültür bitkisinin herbisiti daha az </a:t>
            </a:r>
            <a:r>
              <a:rPr lang="tr-TR" sz="4800" dirty="0" err="1"/>
              <a:t>toksik</a:t>
            </a:r>
            <a:r>
              <a:rPr lang="tr-TR" sz="4800" dirty="0"/>
              <a:t> hale getirdiği için zarar görmediği ve herbisitin aktif formunda kalması nedeniyle istenmeyen yabancı otların öldüğü birincil seçicilik mekanizmasıdır.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7104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440" y="83127"/>
            <a:ext cx="12100560" cy="67748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000" dirty="0"/>
              <a:t>Herbisit veya </a:t>
            </a:r>
            <a:r>
              <a:rPr lang="tr-TR" sz="4000" dirty="0" err="1"/>
              <a:t>ksenobiyotik</a:t>
            </a:r>
            <a:r>
              <a:rPr lang="tr-TR" sz="4000" dirty="0"/>
              <a:t> metabolizması insan ve hayvanlarda 2 (Faz I ve II),  bitkilerde ise 3 fazlı (Faz I, II ve III) bir süreçle ilerler. </a:t>
            </a:r>
          </a:p>
          <a:p>
            <a:pPr marL="0" indent="0" algn="just">
              <a:buNone/>
            </a:pPr>
            <a:r>
              <a:rPr lang="tr-TR" sz="4000" dirty="0"/>
              <a:t>Faz I biyolojik olarak aktif molekülleri daha az aktif bileşiklere (</a:t>
            </a:r>
            <a:r>
              <a:rPr lang="tr-TR" sz="4000" dirty="0" err="1"/>
              <a:t>detoksikasyon</a:t>
            </a:r>
            <a:r>
              <a:rPr lang="tr-TR" sz="4000" dirty="0"/>
              <a:t>), ancak bazen daha fazla </a:t>
            </a:r>
            <a:r>
              <a:rPr lang="tr-TR" sz="4000" dirty="0" err="1"/>
              <a:t>fitotoksik</a:t>
            </a:r>
            <a:r>
              <a:rPr lang="tr-TR" sz="4000" dirty="0"/>
              <a:t> </a:t>
            </a:r>
            <a:r>
              <a:rPr lang="tr-TR" sz="4000" dirty="0" err="1"/>
              <a:t>metabolitlere</a:t>
            </a:r>
            <a:r>
              <a:rPr lang="tr-TR" sz="4000" dirty="0"/>
              <a:t> (</a:t>
            </a:r>
            <a:r>
              <a:rPr lang="tr-TR" sz="4000" dirty="0" err="1"/>
              <a:t>biyoaktivasyon</a:t>
            </a:r>
            <a:r>
              <a:rPr lang="tr-TR" sz="4000" dirty="0"/>
              <a:t>) dönüştürmek için birincil metabolizmadır. </a:t>
            </a:r>
          </a:p>
        </p:txBody>
      </p:sp>
    </p:spTree>
    <p:extLst>
      <p:ext uri="{BB962C8B-B14F-4D97-AF65-F5344CB8AC3E}">
        <p14:creationId xmlns:p14="http://schemas.microsoft.com/office/powerpoint/2010/main" val="2915037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189" y="91440"/>
            <a:ext cx="12053455" cy="6683433"/>
          </a:xfrm>
        </p:spPr>
        <p:txBody>
          <a:bodyPr/>
          <a:lstStyle/>
          <a:p>
            <a:pPr marL="0" indent="0" algn="just">
              <a:buNone/>
            </a:pPr>
            <a:r>
              <a:rPr lang="tr-TR" sz="4000" dirty="0"/>
              <a:t>Faz II reaksiyonları genellikle glikoz veya </a:t>
            </a:r>
            <a:r>
              <a:rPr lang="tr-TR" sz="4000" dirty="0" err="1"/>
              <a:t>glutatyon</a:t>
            </a:r>
            <a:r>
              <a:rPr lang="tr-TR" sz="4000" dirty="0"/>
              <a:t> ekleyerek molekülün boyutunu ve polaritesini artırır, böylece faz I ürünleri daha az </a:t>
            </a:r>
            <a:r>
              <a:rPr lang="tr-TR" sz="4000" dirty="0" err="1"/>
              <a:t>toksik</a:t>
            </a:r>
            <a:r>
              <a:rPr lang="tr-TR" sz="4000" dirty="0"/>
              <a:t> suda çözünür </a:t>
            </a:r>
            <a:r>
              <a:rPr lang="tr-TR" sz="4000" dirty="0" err="1"/>
              <a:t>konjugatlara</a:t>
            </a:r>
            <a:r>
              <a:rPr lang="tr-TR" sz="4000" dirty="0"/>
              <a:t> dönüştürülür.</a:t>
            </a:r>
          </a:p>
          <a:p>
            <a:pPr marL="0" indent="0" algn="just">
              <a:buNone/>
            </a:pPr>
            <a:r>
              <a:rPr lang="tr-TR" sz="4000" dirty="0" err="1"/>
              <a:t>Metaboliti</a:t>
            </a:r>
            <a:r>
              <a:rPr lang="tr-TR" sz="4000" dirty="0"/>
              <a:t> atamadıkları için bitkilere özgü olan Faz III reaksiyonlarında bitki ya </a:t>
            </a:r>
            <a:r>
              <a:rPr lang="tr-TR" sz="4000" dirty="0" err="1"/>
              <a:t>ksenobiyotik</a:t>
            </a:r>
            <a:r>
              <a:rPr lang="tr-TR" sz="4000" dirty="0"/>
              <a:t> </a:t>
            </a:r>
            <a:r>
              <a:rPr lang="tr-TR" sz="4000" dirty="0" err="1"/>
              <a:t>metaboliti</a:t>
            </a:r>
            <a:r>
              <a:rPr lang="tr-TR" sz="4000" dirty="0"/>
              <a:t> </a:t>
            </a:r>
            <a:r>
              <a:rPr lang="tr-TR" sz="4000" dirty="0" err="1"/>
              <a:t>vakuolde</a:t>
            </a:r>
            <a:r>
              <a:rPr lang="tr-TR" sz="4000" dirty="0"/>
              <a:t> depolar ya da hücre duvarı materyallerine sokar.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2111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71DAF3-5F96-4A0D-A7C6-C86233DC2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2" y="132522"/>
            <a:ext cx="11873948" cy="65598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400" b="1" dirty="0"/>
              <a:t>Herbisit metabolizmasının aşamaları</a:t>
            </a:r>
            <a:endParaRPr lang="tr-TR" sz="4400" dirty="0"/>
          </a:p>
          <a:p>
            <a:pPr marL="0" indent="0" algn="just">
              <a:buNone/>
            </a:pPr>
            <a:r>
              <a:rPr lang="tr-TR" sz="4400" dirty="0"/>
              <a:t>Yaygın olarak gözlemlenen 3 aşama aşağıdaki gibidir:</a:t>
            </a:r>
          </a:p>
          <a:p>
            <a:pPr marL="0" indent="0" algn="just">
              <a:buNone/>
            </a:pPr>
            <a:r>
              <a:rPr lang="tr-TR" sz="4400" dirty="0"/>
              <a:t>1. Faz I </a:t>
            </a:r>
            <a:r>
              <a:rPr lang="tr-TR" sz="4400" dirty="0" err="1"/>
              <a:t>Metabolik</a:t>
            </a:r>
            <a:r>
              <a:rPr lang="tr-TR" sz="4400" dirty="0"/>
              <a:t> saldırı</a:t>
            </a:r>
          </a:p>
          <a:p>
            <a:pPr marL="0" indent="0" algn="just">
              <a:buNone/>
            </a:pPr>
            <a:r>
              <a:rPr lang="tr-TR" sz="4400" dirty="0"/>
              <a:t>2. Faz II </a:t>
            </a:r>
            <a:r>
              <a:rPr lang="tr-TR" sz="4400" dirty="0" err="1"/>
              <a:t>Konjugasyon</a:t>
            </a:r>
            <a:endParaRPr lang="tr-TR" sz="4400" dirty="0"/>
          </a:p>
          <a:p>
            <a:pPr marL="0" indent="0" algn="just">
              <a:buNone/>
            </a:pPr>
            <a:r>
              <a:rPr lang="tr-TR" sz="4400" dirty="0"/>
              <a:t>3. Faz III </a:t>
            </a:r>
            <a:r>
              <a:rPr lang="tr-TR" sz="4400" dirty="0" err="1"/>
              <a:t>Sekonder</a:t>
            </a:r>
            <a:r>
              <a:rPr lang="tr-TR" sz="4400" dirty="0"/>
              <a:t> </a:t>
            </a:r>
            <a:r>
              <a:rPr lang="tr-TR" sz="4400" dirty="0" err="1"/>
              <a:t>Konjugasyon</a:t>
            </a:r>
            <a:endParaRPr lang="tr-TR" sz="4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5736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480061-B47A-49C5-8FEB-578DCFEE8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" y="119270"/>
            <a:ext cx="11953461" cy="662608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tr-TR" sz="4800" dirty="0"/>
          </a:p>
          <a:p>
            <a:pPr marL="0" indent="0" algn="just">
              <a:buNone/>
            </a:pPr>
            <a:r>
              <a:rPr lang="tr-TR" sz="4800" b="1" dirty="0">
                <a:solidFill>
                  <a:srgbClr val="FF0000"/>
                </a:solidFill>
              </a:rPr>
              <a:t>1.Faz I Reaksiyonları </a:t>
            </a:r>
          </a:p>
          <a:p>
            <a:pPr marL="0" indent="0" algn="just">
              <a:buNone/>
            </a:pPr>
            <a:r>
              <a:rPr lang="tr-TR" sz="4800" dirty="0"/>
              <a:t>Faz I reaksiyonları bir herbisiti daha az </a:t>
            </a:r>
            <a:r>
              <a:rPr lang="tr-TR" sz="4800" dirty="0" err="1"/>
              <a:t>toksik</a:t>
            </a:r>
            <a:r>
              <a:rPr lang="tr-TR" sz="4800" dirty="0"/>
              <a:t> hale getirmek için gereken ilk adımdır; bu reaksiyon molekülü </a:t>
            </a:r>
            <a:r>
              <a:rPr lang="tr-TR" sz="4800" dirty="0" err="1"/>
              <a:t>modifiye</a:t>
            </a:r>
            <a:r>
              <a:rPr lang="tr-TR" sz="4800" dirty="0"/>
              <a:t> eder, böylece suda daha fazla çözünür ve kimyasalı daha da </a:t>
            </a:r>
            <a:r>
              <a:rPr lang="tr-TR" sz="4800" dirty="0" err="1"/>
              <a:t>detoksifiye</a:t>
            </a:r>
            <a:r>
              <a:rPr lang="tr-TR" sz="4800" dirty="0"/>
              <a:t> eden Faz II ve Faz III reaksiyonlarına hazır hale getirir. </a:t>
            </a:r>
          </a:p>
          <a:p>
            <a:pPr marL="0" indent="0" algn="just">
              <a:buNone/>
            </a:pPr>
            <a:endParaRPr lang="tr-TR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011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440" y="91440"/>
            <a:ext cx="11978640" cy="66668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800" dirty="0"/>
              <a:t>Faz </a:t>
            </a:r>
            <a:r>
              <a:rPr lang="tr-TR" sz="4800" dirty="0" err="1"/>
              <a:t>I’de</a:t>
            </a:r>
            <a:r>
              <a:rPr lang="tr-TR" sz="4800" dirty="0"/>
              <a:t> yer alan ana reaksiyonlar serbest amino, hidroksil veya karboksilik asit grupları oluşturan </a:t>
            </a:r>
            <a:r>
              <a:rPr lang="tr-TR" sz="4800" b="1" dirty="0"/>
              <a:t>oksidasyon</a:t>
            </a:r>
            <a:r>
              <a:rPr lang="tr-TR" sz="4800" dirty="0"/>
              <a:t> (yükseltgenme), </a:t>
            </a:r>
            <a:r>
              <a:rPr lang="tr-TR" sz="4800" b="1" dirty="0"/>
              <a:t>redüksiyon </a:t>
            </a:r>
            <a:r>
              <a:rPr lang="tr-TR" sz="4800" dirty="0"/>
              <a:t>(indirgeme) veya </a:t>
            </a:r>
            <a:r>
              <a:rPr lang="tr-TR" sz="4800" b="1" dirty="0"/>
              <a:t>hidrolizdir</a:t>
            </a:r>
            <a:r>
              <a:rPr lang="tr-TR" sz="4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63067190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886</TotalTime>
  <Words>1713</Words>
  <Application>Microsoft Office PowerPoint</Application>
  <PresentationFormat>Geniş ekran</PresentationFormat>
  <Paragraphs>76</Paragraphs>
  <Slides>39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2" baseType="lpstr">
      <vt:lpstr>Century Gothic</vt:lpstr>
      <vt:lpstr>Wingdings 3</vt:lpstr>
      <vt:lpstr>Dilim</vt:lpstr>
      <vt:lpstr>HERBİSİT METABOLİZMASI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HERBİSİT SELEKTİVİTESİ VE METABOLİZMASI</dc:title>
  <dc:creator>user</dc:creator>
  <cp:lastModifiedBy>Özer</cp:lastModifiedBy>
  <cp:revision>122</cp:revision>
  <dcterms:created xsi:type="dcterms:W3CDTF">2021-03-09T18:52:27Z</dcterms:created>
  <dcterms:modified xsi:type="dcterms:W3CDTF">2024-04-30T12:15:25Z</dcterms:modified>
</cp:coreProperties>
</file>