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3029-066C-4754-93A5-85C8246B6F50}" type="datetimeFigureOut">
              <a:rPr lang="tr-TR" smtClean="0"/>
              <a:t>7.09.2017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BB31-CDA4-4141-977E-921E9C597DAD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79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3029-066C-4754-93A5-85C8246B6F50}" type="datetimeFigureOut">
              <a:rPr lang="tr-TR" smtClean="0"/>
              <a:t>7.09.2017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BB31-CDA4-4141-977E-921E9C597D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78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3029-066C-4754-93A5-85C8246B6F50}" type="datetimeFigureOut">
              <a:rPr lang="tr-TR" smtClean="0"/>
              <a:t>7.09.2017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BB31-CDA4-4141-977E-921E9C597D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345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3029-066C-4754-93A5-85C8246B6F50}" type="datetimeFigureOut">
              <a:rPr lang="tr-TR" smtClean="0"/>
              <a:t>7.09.2017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BB31-CDA4-4141-977E-921E9C597D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55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3029-066C-4754-93A5-85C8246B6F50}" type="datetimeFigureOut">
              <a:rPr lang="tr-TR" smtClean="0"/>
              <a:t>7.09.2017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BB31-CDA4-4141-977E-921E9C597DAD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8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3029-066C-4754-93A5-85C8246B6F50}" type="datetimeFigureOut">
              <a:rPr lang="tr-TR" smtClean="0"/>
              <a:t>7.09.2017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BB31-CDA4-4141-977E-921E9C597D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016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3029-066C-4754-93A5-85C8246B6F50}" type="datetimeFigureOut">
              <a:rPr lang="tr-TR" smtClean="0"/>
              <a:t>7.09.2017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BB31-CDA4-4141-977E-921E9C597D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833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3029-066C-4754-93A5-85C8246B6F50}" type="datetimeFigureOut">
              <a:rPr lang="tr-TR" smtClean="0"/>
              <a:t>7.09.2017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BB31-CDA4-4141-977E-921E9C597D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214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3029-066C-4754-93A5-85C8246B6F50}" type="datetimeFigureOut">
              <a:rPr lang="tr-TR" smtClean="0"/>
              <a:t>7.09.2017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BB31-CDA4-4141-977E-921E9C597D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773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FC33029-066C-4754-93A5-85C8246B6F50}" type="datetimeFigureOut">
              <a:rPr lang="tr-TR" smtClean="0"/>
              <a:t>7.09.2017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48BB31-CDA4-4141-977E-921E9C597D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23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3029-066C-4754-93A5-85C8246B6F50}" type="datetimeFigureOut">
              <a:rPr lang="tr-TR" smtClean="0"/>
              <a:t>7.09.2017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BB31-CDA4-4141-977E-921E9C597D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996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C33029-066C-4754-93A5-85C8246B6F50}" type="datetimeFigureOut">
              <a:rPr lang="tr-TR" smtClean="0"/>
              <a:t>7.09.2017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C48BB31-CDA4-4141-977E-921E9C597DAD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87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Karbonhidratlar</a:t>
            </a:r>
            <a:br>
              <a:rPr lang="tr-TR" dirty="0" smtClean="0"/>
            </a:br>
            <a:r>
              <a:rPr lang="tr-TR" dirty="0" err="1" smtClean="0"/>
              <a:t>Monosakkaridler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dirty="0" smtClean="0"/>
              <a:t>Dr. Tevhide SEL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58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8638" y="394977"/>
            <a:ext cx="10900089" cy="1450757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Monosakkaridler</a:t>
            </a:r>
            <a:r>
              <a:rPr lang="tr-TR" sz="2800" dirty="0" smtClean="0"/>
              <a:t> </a:t>
            </a:r>
            <a:r>
              <a:rPr lang="tr-TR" sz="2800" dirty="0" err="1" smtClean="0"/>
              <a:t>glikozid</a:t>
            </a:r>
            <a:r>
              <a:rPr lang="tr-TR" sz="2800" dirty="0" smtClean="0"/>
              <a:t> bağlar ile </a:t>
            </a:r>
            <a:r>
              <a:rPr lang="tr-TR" sz="2800" dirty="0" err="1" smtClean="0"/>
              <a:t>kondenzasyona</a:t>
            </a:r>
            <a:r>
              <a:rPr lang="tr-TR" sz="2800" dirty="0" smtClean="0"/>
              <a:t> uğrayarak polimerlerini oluştururlar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3028" y="1845734"/>
            <a:ext cx="4999764" cy="43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Fonksiyonları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r-TR" sz="2800" dirty="0"/>
              <a:t>temel enerji </a:t>
            </a:r>
            <a:r>
              <a:rPr lang="tr-TR" sz="2800" dirty="0" smtClean="0"/>
              <a:t>sağlayıcısı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800" dirty="0" smtClean="0"/>
              <a:t>bazı </a:t>
            </a:r>
            <a:r>
              <a:rPr lang="tr-TR" sz="2800" dirty="0" err="1"/>
              <a:t>biyomoleküllerin</a:t>
            </a:r>
            <a:r>
              <a:rPr lang="tr-TR" sz="2800" dirty="0"/>
              <a:t> oluşmasında ön </a:t>
            </a:r>
            <a:r>
              <a:rPr lang="tr-TR" sz="2800" dirty="0" smtClean="0"/>
              <a:t>madde</a:t>
            </a:r>
            <a:endParaRPr lang="tr-TR" sz="2800" dirty="0"/>
          </a:p>
          <a:p>
            <a:pPr marL="457200" indent="-457200">
              <a:buFont typeface="+mj-lt"/>
              <a:buAutoNum type="arabicPeriod"/>
            </a:pPr>
            <a:r>
              <a:rPr lang="tr-TR" sz="2800" dirty="0" smtClean="0"/>
              <a:t>eklemlerin kayganlaştırılması </a:t>
            </a:r>
            <a:r>
              <a:rPr lang="tr-TR" sz="2800" dirty="0"/>
              <a:t>ve hücreler arası yapışmayı sağlarlar.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800" dirty="0"/>
              <a:t>yapısal ve koruyucu </a:t>
            </a:r>
            <a:r>
              <a:rPr lang="tr-TR" sz="2800" dirty="0" smtClean="0"/>
              <a:t>eleman</a:t>
            </a:r>
            <a:endParaRPr lang="tr-TR" sz="2800" dirty="0"/>
          </a:p>
          <a:p>
            <a:pPr marL="457200" indent="-457200">
              <a:buFont typeface="+mj-lt"/>
              <a:buAutoNum type="arabi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75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5937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32202"/>
            <a:ext cx="10058400" cy="5736892"/>
          </a:xfrm>
        </p:spPr>
        <p:txBody>
          <a:bodyPr>
            <a:normAutofit/>
          </a:bodyPr>
          <a:lstStyle/>
          <a:p>
            <a:r>
              <a:rPr lang="tr-TR" sz="2800" b="1" dirty="0" err="1" smtClean="0"/>
              <a:t>Karbohidrat</a:t>
            </a:r>
            <a:r>
              <a:rPr lang="tr-TR" sz="2800" b="1" dirty="0" smtClean="0"/>
              <a:t> tanım: </a:t>
            </a:r>
            <a:r>
              <a:rPr lang="tr-TR" sz="2800" dirty="0" smtClean="0"/>
              <a:t> </a:t>
            </a:r>
            <a:r>
              <a:rPr lang="tr-TR" sz="2800" dirty="0" err="1"/>
              <a:t>polihidroksi</a:t>
            </a:r>
            <a:r>
              <a:rPr lang="tr-TR" sz="2800" dirty="0"/>
              <a:t> alkollerin aldehit </a:t>
            </a:r>
            <a:r>
              <a:rPr lang="tr-TR" sz="2800" b="1" dirty="0"/>
              <a:t>veya</a:t>
            </a:r>
            <a:r>
              <a:rPr lang="tr-TR" sz="2800" dirty="0"/>
              <a:t> keton türevleri veya bunların polimerleridirler</a:t>
            </a:r>
            <a:r>
              <a:rPr lang="tr-TR" sz="2800" dirty="0" smtClean="0"/>
              <a:t>.</a:t>
            </a:r>
          </a:p>
          <a:p>
            <a:r>
              <a:rPr lang="tr-TR" sz="2800" dirty="0" smtClean="0"/>
              <a:t>						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33" y="1663544"/>
            <a:ext cx="5199961" cy="483307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663605" y="3244334"/>
            <a:ext cx="864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Glukoz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93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97291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065" y="80436"/>
            <a:ext cx="6323682" cy="450258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859979" y="5380029"/>
            <a:ext cx="8240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Molekül yapılarında, alkol grubu ile birlikte ya aldehit ya keton grubu bulunur.</a:t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07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67886" cy="1450757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Aldozlar</a:t>
            </a:r>
            <a:r>
              <a:rPr lang="tr-TR" b="1" dirty="0" smtClean="0"/>
              <a:t>: </a:t>
            </a:r>
            <a:r>
              <a:rPr lang="tr-TR" sz="2800" dirty="0" smtClean="0"/>
              <a:t>moleküler yapılarında aldehit grubu taşıyan </a:t>
            </a:r>
            <a:r>
              <a:rPr lang="tr-TR" sz="2800" dirty="0" err="1" smtClean="0"/>
              <a:t>monosakkaridler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Asimetrik karbon sayıları</a:t>
            </a:r>
            <a:br>
              <a:rPr lang="tr-TR" sz="2800" dirty="0" smtClean="0"/>
            </a:br>
            <a:r>
              <a:rPr lang="tr-TR" sz="2800" dirty="0" smtClean="0"/>
              <a:t>Karbon sayılarına göre sınıflandırma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096" y="1846263"/>
            <a:ext cx="10565176" cy="45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79" y="286604"/>
            <a:ext cx="10547549" cy="92525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Ketozlar</a:t>
            </a:r>
            <a:r>
              <a:rPr lang="tr-TR" dirty="0" smtClean="0"/>
              <a:t>: </a:t>
            </a:r>
            <a:r>
              <a:rPr lang="tr-TR" sz="2800" dirty="0" smtClean="0"/>
              <a:t>moleküler yapılarında </a:t>
            </a:r>
            <a:r>
              <a:rPr lang="tr-TR" sz="2800" dirty="0" err="1" smtClean="0"/>
              <a:t>ketoz</a:t>
            </a:r>
            <a:r>
              <a:rPr lang="tr-TR" sz="2800" dirty="0" smtClean="0"/>
              <a:t> grubu bulunduran </a:t>
            </a:r>
            <a:r>
              <a:rPr lang="tr-TR" sz="2800" dirty="0" err="1" smtClean="0"/>
              <a:t>monosakkaridlerdir</a:t>
            </a:r>
            <a:r>
              <a:rPr lang="tr-TR" sz="2800" dirty="0" smtClean="0"/>
              <a:t>.</a:t>
            </a:r>
            <a:br>
              <a:rPr lang="tr-TR" sz="2800" dirty="0" smtClean="0"/>
            </a:br>
            <a:r>
              <a:rPr lang="tr-TR" sz="2800" dirty="0"/>
              <a:t>Asimetrik karbon sayıları</a:t>
            </a:r>
            <a:br>
              <a:rPr lang="tr-TR" sz="2800" dirty="0"/>
            </a:br>
            <a:r>
              <a:rPr lang="tr-TR" sz="2800" dirty="0"/>
              <a:t>Karbon sayılarına göre sınıflandırma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214" y="1211856"/>
            <a:ext cx="11149070" cy="507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Polimerizasyonlarına</a:t>
            </a:r>
            <a:r>
              <a:rPr lang="tr-TR" dirty="0" smtClean="0"/>
              <a:t> göre sınıflandırma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1. </a:t>
            </a:r>
            <a:r>
              <a:rPr lang="tr-TR" dirty="0" err="1"/>
              <a:t>M</a:t>
            </a:r>
            <a:r>
              <a:rPr lang="tr-TR" dirty="0" err="1" smtClean="0"/>
              <a:t>onosakkaridler</a:t>
            </a:r>
            <a:endParaRPr lang="tr-TR" dirty="0" smtClean="0"/>
          </a:p>
          <a:p>
            <a:r>
              <a:rPr lang="tr-TR" dirty="0" err="1" smtClean="0"/>
              <a:t>Glukoz</a:t>
            </a:r>
            <a:r>
              <a:rPr lang="tr-TR" dirty="0" smtClean="0"/>
              <a:t>, </a:t>
            </a:r>
            <a:r>
              <a:rPr lang="tr-TR" dirty="0" err="1" smtClean="0"/>
              <a:t>Galaktoz</a:t>
            </a:r>
            <a:endParaRPr lang="tr-TR" dirty="0" smtClean="0"/>
          </a:p>
          <a:p>
            <a:r>
              <a:rPr lang="tr-TR" dirty="0" smtClean="0"/>
              <a:t>2. </a:t>
            </a:r>
            <a:r>
              <a:rPr lang="tr-TR" dirty="0" err="1" smtClean="0"/>
              <a:t>Disakkaridler</a:t>
            </a:r>
            <a:endParaRPr lang="tr-TR" dirty="0" smtClean="0"/>
          </a:p>
          <a:p>
            <a:r>
              <a:rPr lang="tr-TR" dirty="0" smtClean="0"/>
              <a:t>Laktoz = </a:t>
            </a:r>
            <a:r>
              <a:rPr lang="tr-TR" dirty="0" err="1" smtClean="0"/>
              <a:t>galaktoz</a:t>
            </a:r>
            <a:r>
              <a:rPr lang="tr-TR" dirty="0" smtClean="0"/>
              <a:t> + </a:t>
            </a:r>
            <a:r>
              <a:rPr lang="tr-TR" dirty="0" err="1" smtClean="0"/>
              <a:t>glukoz</a:t>
            </a:r>
            <a:endParaRPr lang="tr-TR" dirty="0" smtClean="0"/>
          </a:p>
          <a:p>
            <a:r>
              <a:rPr lang="tr-TR" dirty="0" smtClean="0"/>
              <a:t>3. </a:t>
            </a:r>
            <a:r>
              <a:rPr lang="tr-TR" dirty="0" err="1" smtClean="0"/>
              <a:t>Oligosakkaridler</a:t>
            </a:r>
            <a:endParaRPr lang="tr-TR" dirty="0" smtClean="0"/>
          </a:p>
          <a:p>
            <a:r>
              <a:rPr lang="tr-TR" dirty="0" smtClean="0"/>
              <a:t>(3-9 </a:t>
            </a:r>
            <a:r>
              <a:rPr lang="tr-TR" dirty="0" err="1" smtClean="0"/>
              <a:t>monosakkarid</a:t>
            </a:r>
            <a:r>
              <a:rPr lang="tr-TR" dirty="0" smtClean="0"/>
              <a:t> birimi)</a:t>
            </a:r>
          </a:p>
          <a:p>
            <a:r>
              <a:rPr lang="tr-TR" dirty="0" smtClean="0"/>
              <a:t>4. </a:t>
            </a:r>
            <a:r>
              <a:rPr lang="tr-TR" dirty="0" err="1" smtClean="0"/>
              <a:t>Polisakkaridler</a:t>
            </a:r>
            <a:endParaRPr lang="tr-TR" dirty="0" smtClean="0"/>
          </a:p>
          <a:p>
            <a:r>
              <a:rPr lang="tr-TR" dirty="0" smtClean="0"/>
              <a:t>Glikojen, Nişasta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4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9147" y="286603"/>
            <a:ext cx="10406533" cy="748983"/>
          </a:xfrm>
        </p:spPr>
        <p:txBody>
          <a:bodyPr>
            <a:normAutofit/>
          </a:bodyPr>
          <a:lstStyle/>
          <a:p>
            <a:r>
              <a:rPr lang="tr-TR" altLang="tr-TR" sz="3600" dirty="0" err="1">
                <a:solidFill>
                  <a:schemeClr val="tx1"/>
                </a:solidFill>
              </a:rPr>
              <a:t>monosakkaritlerin</a:t>
            </a:r>
            <a:r>
              <a:rPr lang="tr-TR" altLang="tr-TR" sz="3600" dirty="0">
                <a:solidFill>
                  <a:schemeClr val="tx1"/>
                </a:solidFill>
              </a:rPr>
              <a:t> çeşitli izomer formları </a:t>
            </a:r>
            <a:r>
              <a:rPr lang="tr-TR" altLang="tr-TR" sz="3600" dirty="0" smtClean="0">
                <a:solidFill>
                  <a:schemeClr val="tx1"/>
                </a:solidFill>
              </a:rPr>
              <a:t>vardır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1860" y="1156771"/>
            <a:ext cx="10593820" cy="4712323"/>
          </a:xfrm>
        </p:spPr>
        <p:txBody>
          <a:bodyPr/>
          <a:lstStyle/>
          <a:p>
            <a:r>
              <a:rPr lang="tr-TR" dirty="0" smtClean="0"/>
              <a:t>İzomer nedir?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altLang="tr-TR" sz="2800" b="1" i="1" dirty="0"/>
              <a:t>D- ve L-izomerler</a:t>
            </a:r>
            <a:r>
              <a:rPr lang="tr-TR" altLang="tr-TR" sz="2800" dirty="0"/>
              <a:t>  (</a:t>
            </a:r>
            <a:r>
              <a:rPr lang="tr-TR" altLang="tr-TR" sz="2800" dirty="0" err="1"/>
              <a:t>enantiyomerler</a:t>
            </a:r>
            <a:r>
              <a:rPr lang="tr-TR" altLang="tr-TR" sz="28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altLang="tr-TR" sz="2800" b="1" i="1" dirty="0" err="1"/>
              <a:t>epimer</a:t>
            </a:r>
            <a:r>
              <a:rPr lang="tr-TR" altLang="tr-TR" sz="2800" b="1" i="1" dirty="0"/>
              <a:t> şekerler</a:t>
            </a:r>
            <a:endParaRPr lang="tr-TR" altLang="tr-TR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altLang="tr-TR" sz="2800" b="1" i="1" dirty="0" err="1"/>
              <a:t>enol</a:t>
            </a:r>
            <a:r>
              <a:rPr lang="tr-TR" altLang="tr-TR" sz="2800" b="1" i="1" dirty="0"/>
              <a:t> şekerler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altLang="tr-TR" sz="2800" b="1" i="1" dirty="0">
                <a:sym typeface="Symbol" panose="05050102010706020507" pitchFamily="18" charset="2"/>
              </a:rPr>
              <a:t></a:t>
            </a:r>
            <a:r>
              <a:rPr lang="tr-TR" altLang="tr-TR" sz="2800" b="1" i="1" dirty="0"/>
              <a:t>- ve </a:t>
            </a:r>
            <a:r>
              <a:rPr lang="tr-TR" altLang="tr-TR" sz="2800" b="1" i="1" dirty="0">
                <a:sym typeface="Symbol" panose="05050102010706020507" pitchFamily="18" charset="2"/>
              </a:rPr>
              <a:t></a:t>
            </a:r>
            <a:r>
              <a:rPr lang="tr-TR" altLang="tr-TR" sz="2800" b="1" i="1" dirty="0"/>
              <a:t>- formları </a:t>
            </a:r>
            <a:r>
              <a:rPr lang="tr-TR" altLang="tr-TR" sz="2800" dirty="0"/>
              <a:t>(</a:t>
            </a:r>
            <a:r>
              <a:rPr lang="tr-TR" altLang="tr-TR" sz="2800" dirty="0" err="1"/>
              <a:t>anomerler</a:t>
            </a:r>
            <a:r>
              <a:rPr lang="tr-TR" altLang="tr-TR" sz="2800" dirty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57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48134"/>
          </a:xfrm>
        </p:spPr>
        <p:txBody>
          <a:bodyPr/>
          <a:lstStyle/>
          <a:p>
            <a:r>
              <a:rPr lang="tr-TR" dirty="0" err="1" smtClean="0"/>
              <a:t>Monosakkarid</a:t>
            </a:r>
            <a:r>
              <a:rPr lang="tr-TR" dirty="0" smtClean="0"/>
              <a:t> türevleri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2540" y="1784733"/>
            <a:ext cx="10803140" cy="438181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altLang="tr-TR" sz="2800" dirty="0"/>
              <a:t>Fosforik asit türevleri</a:t>
            </a:r>
          </a:p>
          <a:p>
            <a:pPr marL="0" indent="0">
              <a:buNone/>
            </a:pPr>
            <a:r>
              <a:rPr lang="tr-TR" altLang="tr-TR" sz="2800" dirty="0" smtClean="0"/>
              <a:t> Glukoz-6-fosfat, </a:t>
            </a:r>
            <a:r>
              <a:rPr lang="tr-TR" altLang="tr-TR" sz="2800" dirty="0" err="1" smtClean="0"/>
              <a:t>Adenozin</a:t>
            </a:r>
            <a:r>
              <a:rPr lang="tr-TR" altLang="tr-TR" sz="2800" dirty="0" smtClean="0"/>
              <a:t> </a:t>
            </a:r>
            <a:r>
              <a:rPr lang="tr-TR" altLang="tr-TR" sz="2800" dirty="0" err="1" smtClean="0"/>
              <a:t>trifosfat</a:t>
            </a:r>
            <a:endParaRPr lang="tr-TR" altLang="tr-TR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altLang="tr-TR" sz="2800" dirty="0"/>
              <a:t>Amino şekerler</a:t>
            </a:r>
          </a:p>
          <a:p>
            <a:pPr marL="0" indent="0">
              <a:buNone/>
            </a:pPr>
            <a:r>
              <a:rPr lang="tr-TR" altLang="tr-TR" sz="2800" dirty="0" err="1" smtClean="0"/>
              <a:t>glukozamin</a:t>
            </a:r>
            <a:endParaRPr lang="tr-TR" altLang="tr-TR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altLang="tr-TR" sz="2800" dirty="0" err="1"/>
              <a:t>Deoksi</a:t>
            </a:r>
            <a:r>
              <a:rPr lang="tr-TR" altLang="tr-TR" sz="2800" dirty="0"/>
              <a:t> şekerler</a:t>
            </a:r>
          </a:p>
          <a:p>
            <a:pPr marL="0" indent="0">
              <a:buNone/>
            </a:pPr>
            <a:r>
              <a:rPr lang="tr-TR" altLang="tr-TR" sz="2800" dirty="0" smtClean="0"/>
              <a:t>2deoksi D </a:t>
            </a:r>
            <a:r>
              <a:rPr lang="tr-TR" altLang="tr-TR" sz="2800" dirty="0" err="1" smtClean="0"/>
              <a:t>riboz</a:t>
            </a:r>
            <a:endParaRPr lang="tr-TR" altLang="tr-TR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altLang="tr-TR" sz="2800" dirty="0"/>
              <a:t>Şeker </a:t>
            </a:r>
            <a:r>
              <a:rPr lang="tr-TR" altLang="tr-TR" sz="2800" dirty="0" smtClean="0"/>
              <a:t>asitleri</a:t>
            </a:r>
          </a:p>
          <a:p>
            <a:pPr marL="0" indent="0">
              <a:buNone/>
            </a:pPr>
            <a:r>
              <a:rPr lang="tr-TR" altLang="tr-TR" sz="2800" dirty="0" err="1" smtClean="0"/>
              <a:t>Glukuronik</a:t>
            </a:r>
            <a:r>
              <a:rPr lang="tr-TR" altLang="tr-TR" sz="2800" dirty="0" smtClean="0"/>
              <a:t> asit, </a:t>
            </a:r>
            <a:r>
              <a:rPr lang="tr-TR" altLang="tr-TR" sz="2800" dirty="0" err="1" smtClean="0"/>
              <a:t>askorbik</a:t>
            </a:r>
            <a:r>
              <a:rPr lang="tr-TR" altLang="tr-TR" sz="2800" dirty="0" smtClean="0"/>
              <a:t> asit</a:t>
            </a:r>
            <a:endParaRPr lang="tr-TR" altLang="tr-TR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altLang="tr-TR" sz="2800" dirty="0"/>
              <a:t>Şeker alkolleri</a:t>
            </a:r>
          </a:p>
          <a:p>
            <a:r>
              <a:rPr lang="tr-TR" dirty="0" err="1" smtClean="0"/>
              <a:t>Sorbitol</a:t>
            </a:r>
            <a:r>
              <a:rPr lang="tr-TR" dirty="0" smtClean="0"/>
              <a:t>, </a:t>
            </a:r>
            <a:r>
              <a:rPr lang="tr-TR" dirty="0" err="1" smtClean="0"/>
              <a:t>gliserol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00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</TotalTime>
  <Words>168</Words>
  <Application>Microsoft Office PowerPoint</Application>
  <PresentationFormat>Geniş ekran</PresentationFormat>
  <Paragraphs>41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Symbol</vt:lpstr>
      <vt:lpstr>Wingdings</vt:lpstr>
      <vt:lpstr>Geçmişe bakış</vt:lpstr>
      <vt:lpstr>Karbonhidratlar Monosakkaridler</vt:lpstr>
      <vt:lpstr>Fonksiyonları</vt:lpstr>
      <vt:lpstr>PowerPoint Sunusu</vt:lpstr>
      <vt:lpstr>PowerPoint Sunusu</vt:lpstr>
      <vt:lpstr>Aldozlar: moleküler yapılarında aldehit grubu taşıyan monosakkaridler Asimetrik karbon sayıları Karbon sayılarına göre sınıflandırma</vt:lpstr>
      <vt:lpstr>Ketozlar: moleküler yapılarında ketoz grubu bulunduran monosakkaridlerdir. Asimetrik karbon sayıları Karbon sayılarına göre sınıflandırma</vt:lpstr>
      <vt:lpstr>Polimerizasyonlarına göre sınıflandırma</vt:lpstr>
      <vt:lpstr>monosakkaritlerin çeşitli izomer formları vardır</vt:lpstr>
      <vt:lpstr>Monosakkarid türevleri</vt:lpstr>
      <vt:lpstr>Monosakkaridler glikozid bağlar ile kondenzasyona uğrayarak polimerlerini oluştururlar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Karbonhidratlar Monosakkaridler</dc:title>
  <dc:creator>Tevhide</dc:creator>
  <cp:lastModifiedBy>Tevhide</cp:lastModifiedBy>
  <cp:revision>6</cp:revision>
  <dcterms:created xsi:type="dcterms:W3CDTF">2017-09-05T14:29:25Z</dcterms:created>
  <dcterms:modified xsi:type="dcterms:W3CDTF">2017-09-07T12:25:19Z</dcterms:modified>
</cp:coreProperties>
</file>