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74" r:id="rId5"/>
    <p:sldId id="276" r:id="rId6"/>
    <p:sldId id="263" r:id="rId7"/>
    <p:sldId id="289" r:id="rId8"/>
    <p:sldId id="266" r:id="rId9"/>
    <p:sldId id="278" r:id="rId10"/>
    <p:sldId id="267" r:id="rId11"/>
    <p:sldId id="290" r:id="rId12"/>
    <p:sldId id="269" r:id="rId13"/>
    <p:sldId id="279" r:id="rId14"/>
    <p:sldId id="291"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7</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395536" y="1412776"/>
            <a:ext cx="8424936"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Çevre Politikasına İlişkin Önlemler;</a:t>
            </a:r>
          </a:p>
          <a:p>
            <a:pPr>
              <a:lnSpc>
                <a:spcPct val="150000"/>
              </a:lnSpc>
            </a:pPr>
            <a:r>
              <a:rPr lang="tr-TR" sz="2400" dirty="0" smtClean="0">
                <a:latin typeface="Cambria" pitchFamily="18" charset="0"/>
              </a:rPr>
              <a:t>1. Çevre kirlenmesini en aza indirecek yeni teknolojilerin bulunmasını ve uygulanmasını teşvik etmek, gerekirse bu yöndeki çabaları kamu fonları ile desteklemek,</a:t>
            </a:r>
          </a:p>
          <a:p>
            <a:pPr>
              <a:lnSpc>
                <a:spcPct val="150000"/>
              </a:lnSpc>
            </a:pPr>
            <a:r>
              <a:rPr lang="tr-TR" sz="2400" dirty="0" smtClean="0">
                <a:latin typeface="Cambria" pitchFamily="18" charset="0"/>
              </a:rPr>
              <a:t>2. Teknolojinin uygun olmaması halinde özel mülkiyet haklarının kullanılışını yeniden düzenleyerek ve gerektiğinde direkt sınırlamalar ve yasaklamalar getirerek kirlenmenin belli bir düzeyin üzerine çıkmasını önlemek,</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367)</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395536" y="1412776"/>
            <a:ext cx="842493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Çevre Politikasına İlişkin Önlemler;</a:t>
            </a:r>
          </a:p>
          <a:p>
            <a:pPr>
              <a:lnSpc>
                <a:spcPct val="150000"/>
              </a:lnSpc>
            </a:pPr>
            <a:r>
              <a:rPr lang="tr-TR" sz="2400" dirty="0" smtClean="0">
                <a:latin typeface="Cambria" pitchFamily="18" charset="0"/>
              </a:rPr>
              <a:t>3. Çevresel etkileri önemli olan alanlarda üretimin genişlemesini ve belli bölgelerde yoğunlaşmasını kendiliğinden sınırlayacak ekonomik ve mali önlemler almak.</a:t>
            </a:r>
          </a:p>
          <a:p>
            <a:pPr>
              <a:lnSpc>
                <a:spcPct val="150000"/>
              </a:lnSpc>
            </a:pPr>
            <a:r>
              <a:rPr lang="tr-TR" sz="2400" dirty="0" smtClean="0">
                <a:latin typeface="Cambria" pitchFamily="18" charset="0"/>
              </a:rPr>
              <a:t>4. Kirletme hakkı sistemini düzenleyerek, bu hakkı kullanmak isteyenlerin ödeyecekleri bedeli belirlemek üzere bir piyasa oluşturmak.</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367)</a:t>
            </a:r>
            <a:endParaRPr lang="tr-TR" sz="24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 Box 3"/>
          <p:cNvSpPr txBox="1">
            <a:spLocks noChangeArrowheads="1"/>
          </p:cNvSpPr>
          <p:nvPr/>
        </p:nvSpPr>
        <p:spPr bwMode="auto">
          <a:xfrm>
            <a:off x="611560" y="2204864"/>
            <a:ext cx="8136904" cy="279377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Kent; insan topluluklarının herhangi bir soy, aile ya da boy ilişkilerine bağımlı olmaksızın, ekonomik, sosyal, siyasal ve yönetsel olarak daha karmaşık biçimde örgütlenebildiği, toplumların gelişim aşamasında belirli bir düzeyi gösteren sürekli yerleşim biçimi olarak tanımlanabilir.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539552" y="1700808"/>
            <a:ext cx="8136904" cy="3347776"/>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Kentleşme; sanayileşme ve ekonomik gelişmeye koşut olarak kent sayısının artması ve bugünkü kentlerin büyümesi sonucunu doğuran, toplum yapısında artan oranda örgütleşme, işbölümü ve uzmanlaşma yaratan, insan davranış ve ilişkilerinde kentlere özgü değişikliklere yol açan bir nüfus birikimi sürecidir (Keleş, 1984: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899592" y="1844824"/>
            <a:ext cx="7560840" cy="3323987"/>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Bu dersin içeriğinde;</a:t>
            </a:r>
          </a:p>
          <a:p>
            <a:pPr>
              <a:lnSpc>
                <a:spcPct val="150000"/>
              </a:lnSpc>
            </a:pPr>
            <a:r>
              <a:rPr lang="tr-TR" sz="2800" dirty="0" smtClean="0">
                <a:latin typeface="Cambria" pitchFamily="18" charset="0"/>
                <a:ea typeface="Cambria" pitchFamily="18" charset="0"/>
              </a:rPr>
              <a:t>1. Fiyatlar ve gelirler politikası</a:t>
            </a:r>
          </a:p>
          <a:p>
            <a:pPr>
              <a:lnSpc>
                <a:spcPct val="150000"/>
              </a:lnSpc>
            </a:pPr>
            <a:r>
              <a:rPr lang="tr-TR" sz="2800" dirty="0" smtClean="0">
                <a:latin typeface="Cambria" pitchFamily="18" charset="0"/>
                <a:ea typeface="Cambria" pitchFamily="18" charset="0"/>
              </a:rPr>
              <a:t>2. Çevre ekonomisi ve politikası</a:t>
            </a:r>
          </a:p>
          <a:p>
            <a:pPr>
              <a:lnSpc>
                <a:spcPct val="150000"/>
              </a:lnSpc>
            </a:pPr>
            <a:r>
              <a:rPr lang="tr-TR" sz="2800" dirty="0" smtClean="0">
                <a:latin typeface="Cambria" pitchFamily="18" charset="0"/>
                <a:ea typeface="Cambria" pitchFamily="18" charset="0"/>
              </a:rPr>
              <a:t>3. Kentleşme, ekonomi ilişkileri</a:t>
            </a:r>
          </a:p>
          <a:p>
            <a:pPr>
              <a:lnSpc>
                <a:spcPct val="150000"/>
              </a:lnSpc>
            </a:pPr>
            <a:r>
              <a:rPr lang="tr-TR" sz="2800" dirty="0" smtClean="0">
                <a:latin typeface="Cambria" pitchFamily="18" charset="0"/>
                <a:ea typeface="Cambria" pitchFamily="18" charset="0"/>
              </a:rPr>
              <a:t> konuları yer almaktadır.</a:t>
            </a:r>
            <a:endParaRPr lang="tr-TR" sz="2800" dirty="0">
              <a:latin typeface="Cambria" pitchFamily="18" charset="0"/>
              <a:ea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Rectangle 2"/>
          <p:cNvSpPr>
            <a:spLocks noChangeArrowheads="1"/>
          </p:cNvSpPr>
          <p:nvPr/>
        </p:nvSpPr>
        <p:spPr bwMode="auto">
          <a:xfrm>
            <a:off x="838200" y="1828800"/>
            <a:ext cx="7391400" cy="549275"/>
          </a:xfrm>
          <a:prstGeom prst="rect">
            <a:avLst/>
          </a:prstGeom>
          <a:noFill/>
          <a:ln w="9525">
            <a:noFill/>
            <a:miter lim="800000"/>
            <a:headEnd/>
            <a:tailEnd/>
          </a:ln>
        </p:spPr>
        <p:txBody>
          <a:bodyPr>
            <a:spAutoFit/>
          </a:bodyPr>
          <a:lstStyle/>
          <a:p>
            <a:pPr>
              <a:lnSpc>
                <a:spcPct val="125000"/>
              </a:lnSpc>
              <a:spcBef>
                <a:spcPct val="50000"/>
              </a:spcBef>
            </a:pPr>
            <a:r>
              <a:rPr lang="tr-TR" b="1" dirty="0">
                <a:solidFill>
                  <a:schemeClr val="accent2"/>
                </a:solidFill>
              </a:rPr>
              <a:t>Kamu Politikası Sürecinin Ana Aşamaları;</a:t>
            </a:r>
            <a:r>
              <a:rPr lang="tr-TR" dirty="0">
                <a:solidFill>
                  <a:schemeClr val="accent2"/>
                </a:solidFill>
              </a:rPr>
              <a:t> </a:t>
            </a:r>
          </a:p>
        </p:txBody>
      </p:sp>
      <p:grpSp>
        <p:nvGrpSpPr>
          <p:cNvPr id="5" name="Group 23"/>
          <p:cNvGrpSpPr>
            <a:grpSpLocks/>
          </p:cNvGrpSpPr>
          <p:nvPr/>
        </p:nvGrpSpPr>
        <p:grpSpPr bwMode="auto">
          <a:xfrm>
            <a:off x="152400" y="2971800"/>
            <a:ext cx="8839200" cy="3124200"/>
            <a:chOff x="96" y="1872"/>
            <a:chExt cx="5568" cy="1968"/>
          </a:xfrm>
        </p:grpSpPr>
        <p:sp>
          <p:nvSpPr>
            <p:cNvPr id="6" name="Oval 6"/>
            <p:cNvSpPr>
              <a:spLocks noChangeArrowheads="1"/>
            </p:cNvSpPr>
            <p:nvPr/>
          </p:nvSpPr>
          <p:spPr bwMode="auto">
            <a:xfrm>
              <a:off x="96" y="1872"/>
              <a:ext cx="960" cy="1296"/>
            </a:xfrm>
            <a:prstGeom prst="ellipse">
              <a:avLst/>
            </a:prstGeom>
            <a:solidFill>
              <a:srgbClr val="66FF33"/>
            </a:solidFill>
            <a:ln w="25400">
              <a:solidFill>
                <a:srgbClr val="000080"/>
              </a:solidFill>
              <a:round/>
              <a:headEnd/>
              <a:tailEnd/>
            </a:ln>
          </p:spPr>
          <p:txBody>
            <a:bodyPr wrap="none" anchor="ctr"/>
            <a:lstStyle/>
            <a:p>
              <a:endParaRPr lang="tr-TR"/>
            </a:p>
          </p:txBody>
        </p:sp>
        <p:sp>
          <p:nvSpPr>
            <p:cNvPr id="7" name="Text Box 7"/>
            <p:cNvSpPr txBox="1">
              <a:spLocks noChangeArrowheads="1"/>
            </p:cNvSpPr>
            <p:nvPr/>
          </p:nvSpPr>
          <p:spPr bwMode="auto">
            <a:xfrm>
              <a:off x="144" y="2352"/>
              <a:ext cx="816" cy="330"/>
            </a:xfrm>
            <a:prstGeom prst="rect">
              <a:avLst/>
            </a:prstGeom>
            <a:noFill/>
            <a:ln w="9525">
              <a:noFill/>
              <a:miter lim="800000"/>
              <a:headEnd/>
              <a:tailEnd/>
            </a:ln>
          </p:spPr>
          <p:txBody>
            <a:bodyPr>
              <a:spAutoFit/>
            </a:bodyPr>
            <a:lstStyle/>
            <a:p>
              <a:r>
                <a:rPr lang="tr-TR" sz="1400" b="1" dirty="0"/>
                <a:t>Sorunun Belirlenmesi</a:t>
              </a:r>
            </a:p>
          </p:txBody>
        </p:sp>
        <p:sp>
          <p:nvSpPr>
            <p:cNvPr id="8" name="AutoShape 8"/>
            <p:cNvSpPr>
              <a:spLocks noChangeArrowheads="1"/>
            </p:cNvSpPr>
            <p:nvPr/>
          </p:nvSpPr>
          <p:spPr bwMode="auto">
            <a:xfrm>
              <a:off x="1104" y="2400"/>
              <a:ext cx="384" cy="192"/>
            </a:xfrm>
            <a:prstGeom prst="rightArrow">
              <a:avLst>
                <a:gd name="adj1" fmla="val 50000"/>
                <a:gd name="adj2" fmla="val 50000"/>
              </a:avLst>
            </a:prstGeom>
            <a:solidFill>
              <a:srgbClr val="FF0000"/>
            </a:solidFill>
            <a:ln w="9525">
              <a:solidFill>
                <a:schemeClr val="tx1"/>
              </a:solidFill>
              <a:miter lim="800000"/>
              <a:headEnd/>
              <a:tailEnd/>
            </a:ln>
          </p:spPr>
          <p:txBody>
            <a:bodyPr wrap="none" anchor="ctr"/>
            <a:lstStyle/>
            <a:p>
              <a:endParaRPr lang="tr-TR"/>
            </a:p>
          </p:txBody>
        </p:sp>
        <p:sp>
          <p:nvSpPr>
            <p:cNvPr id="9" name="AutoShape 10"/>
            <p:cNvSpPr>
              <a:spLocks noChangeArrowheads="1"/>
            </p:cNvSpPr>
            <p:nvPr/>
          </p:nvSpPr>
          <p:spPr bwMode="auto">
            <a:xfrm>
              <a:off x="1536" y="2160"/>
              <a:ext cx="1008" cy="720"/>
            </a:xfrm>
            <a:prstGeom prst="flowChartAlternateProcess">
              <a:avLst/>
            </a:prstGeom>
            <a:solidFill>
              <a:srgbClr val="FF66CC"/>
            </a:solidFill>
            <a:ln w="25400">
              <a:solidFill>
                <a:schemeClr val="tx1"/>
              </a:solidFill>
              <a:miter lim="800000"/>
              <a:headEnd/>
              <a:tailEnd/>
            </a:ln>
          </p:spPr>
          <p:txBody>
            <a:bodyPr wrap="none" anchor="ctr"/>
            <a:lstStyle/>
            <a:p>
              <a:endParaRPr lang="tr-TR"/>
            </a:p>
          </p:txBody>
        </p:sp>
        <p:sp>
          <p:nvSpPr>
            <p:cNvPr id="10" name="Text Box 11"/>
            <p:cNvSpPr txBox="1">
              <a:spLocks noChangeArrowheads="1"/>
            </p:cNvSpPr>
            <p:nvPr/>
          </p:nvSpPr>
          <p:spPr bwMode="auto">
            <a:xfrm>
              <a:off x="1632" y="2256"/>
              <a:ext cx="816" cy="520"/>
            </a:xfrm>
            <a:prstGeom prst="rect">
              <a:avLst/>
            </a:prstGeom>
            <a:noFill/>
            <a:ln w="9525">
              <a:noFill/>
              <a:miter lim="800000"/>
              <a:headEnd/>
              <a:tailEnd/>
            </a:ln>
          </p:spPr>
          <p:txBody>
            <a:bodyPr>
              <a:spAutoFit/>
            </a:bodyPr>
            <a:lstStyle/>
            <a:p>
              <a:r>
                <a:rPr lang="tr-TR" sz="1600" b="1"/>
                <a:t>Politikanın Formüle Edilmesi</a:t>
              </a:r>
            </a:p>
          </p:txBody>
        </p:sp>
        <p:sp>
          <p:nvSpPr>
            <p:cNvPr id="11" name="AutoShape 12"/>
            <p:cNvSpPr>
              <a:spLocks noChangeArrowheads="1"/>
            </p:cNvSpPr>
            <p:nvPr/>
          </p:nvSpPr>
          <p:spPr bwMode="auto">
            <a:xfrm>
              <a:off x="2592" y="2400"/>
              <a:ext cx="384" cy="192"/>
            </a:xfrm>
            <a:prstGeom prst="rightArrow">
              <a:avLst>
                <a:gd name="adj1" fmla="val 50000"/>
                <a:gd name="adj2" fmla="val 50000"/>
              </a:avLst>
            </a:prstGeom>
            <a:solidFill>
              <a:srgbClr val="FF0000"/>
            </a:solidFill>
            <a:ln w="9525">
              <a:solidFill>
                <a:schemeClr val="tx1"/>
              </a:solidFill>
              <a:miter lim="800000"/>
              <a:headEnd/>
              <a:tailEnd/>
            </a:ln>
          </p:spPr>
          <p:txBody>
            <a:bodyPr wrap="none" anchor="ctr"/>
            <a:lstStyle/>
            <a:p>
              <a:endParaRPr lang="tr-TR"/>
            </a:p>
          </p:txBody>
        </p:sp>
        <p:sp>
          <p:nvSpPr>
            <p:cNvPr id="12" name="AutoShape 13"/>
            <p:cNvSpPr>
              <a:spLocks noChangeArrowheads="1"/>
            </p:cNvSpPr>
            <p:nvPr/>
          </p:nvSpPr>
          <p:spPr bwMode="auto">
            <a:xfrm>
              <a:off x="3024" y="2064"/>
              <a:ext cx="1152" cy="912"/>
            </a:xfrm>
            <a:prstGeom prst="flowChartDecision">
              <a:avLst/>
            </a:prstGeom>
            <a:solidFill>
              <a:srgbClr val="FFCC00"/>
            </a:solidFill>
            <a:ln w="25400">
              <a:solidFill>
                <a:schemeClr val="tx1"/>
              </a:solidFill>
              <a:miter lim="800000"/>
              <a:headEnd/>
              <a:tailEnd/>
            </a:ln>
          </p:spPr>
          <p:txBody>
            <a:bodyPr wrap="none" anchor="ctr"/>
            <a:lstStyle/>
            <a:p>
              <a:endParaRPr lang="tr-TR"/>
            </a:p>
          </p:txBody>
        </p:sp>
        <p:sp>
          <p:nvSpPr>
            <p:cNvPr id="13" name="Text Box 14"/>
            <p:cNvSpPr txBox="1">
              <a:spLocks noChangeArrowheads="1"/>
            </p:cNvSpPr>
            <p:nvPr/>
          </p:nvSpPr>
          <p:spPr bwMode="auto">
            <a:xfrm>
              <a:off x="3168" y="2428"/>
              <a:ext cx="816" cy="212"/>
            </a:xfrm>
            <a:prstGeom prst="rect">
              <a:avLst/>
            </a:prstGeom>
            <a:noFill/>
            <a:ln w="9525">
              <a:noFill/>
              <a:miter lim="800000"/>
              <a:headEnd/>
              <a:tailEnd/>
            </a:ln>
          </p:spPr>
          <p:txBody>
            <a:bodyPr>
              <a:spAutoFit/>
            </a:bodyPr>
            <a:lstStyle/>
            <a:p>
              <a:r>
                <a:rPr lang="tr-TR" sz="1600" b="1"/>
                <a:t>Uygulama</a:t>
              </a:r>
            </a:p>
          </p:txBody>
        </p:sp>
        <p:sp>
          <p:nvSpPr>
            <p:cNvPr id="14" name="AutoShape 15"/>
            <p:cNvSpPr>
              <a:spLocks noChangeArrowheads="1"/>
            </p:cNvSpPr>
            <p:nvPr/>
          </p:nvSpPr>
          <p:spPr bwMode="auto">
            <a:xfrm>
              <a:off x="4224" y="2400"/>
              <a:ext cx="384" cy="192"/>
            </a:xfrm>
            <a:prstGeom prst="rightArrow">
              <a:avLst>
                <a:gd name="adj1" fmla="val 50000"/>
                <a:gd name="adj2" fmla="val 50000"/>
              </a:avLst>
            </a:prstGeom>
            <a:solidFill>
              <a:srgbClr val="FF0000"/>
            </a:solidFill>
            <a:ln w="9525">
              <a:solidFill>
                <a:schemeClr val="tx1"/>
              </a:solidFill>
              <a:miter lim="800000"/>
              <a:headEnd/>
              <a:tailEnd/>
            </a:ln>
          </p:spPr>
          <p:txBody>
            <a:bodyPr wrap="none" anchor="ctr"/>
            <a:lstStyle/>
            <a:p>
              <a:endParaRPr lang="tr-TR"/>
            </a:p>
          </p:txBody>
        </p:sp>
        <p:sp>
          <p:nvSpPr>
            <p:cNvPr id="15" name="Oval 16"/>
            <p:cNvSpPr>
              <a:spLocks noChangeArrowheads="1"/>
            </p:cNvSpPr>
            <p:nvPr/>
          </p:nvSpPr>
          <p:spPr bwMode="auto">
            <a:xfrm>
              <a:off x="4656" y="1872"/>
              <a:ext cx="960" cy="1152"/>
            </a:xfrm>
            <a:prstGeom prst="ellipse">
              <a:avLst/>
            </a:prstGeom>
            <a:solidFill>
              <a:srgbClr val="C0C0C0"/>
            </a:solidFill>
            <a:ln w="25400">
              <a:solidFill>
                <a:schemeClr val="tx1"/>
              </a:solidFill>
              <a:round/>
              <a:headEnd/>
              <a:tailEnd/>
            </a:ln>
          </p:spPr>
          <p:txBody>
            <a:bodyPr wrap="none" anchor="ctr"/>
            <a:lstStyle/>
            <a:p>
              <a:endParaRPr lang="tr-TR"/>
            </a:p>
          </p:txBody>
        </p:sp>
        <p:sp>
          <p:nvSpPr>
            <p:cNvPr id="16" name="Text Box 17"/>
            <p:cNvSpPr txBox="1">
              <a:spLocks noChangeArrowheads="1"/>
            </p:cNvSpPr>
            <p:nvPr/>
          </p:nvSpPr>
          <p:spPr bwMode="auto">
            <a:xfrm>
              <a:off x="4608" y="2352"/>
              <a:ext cx="1056" cy="212"/>
            </a:xfrm>
            <a:prstGeom prst="rect">
              <a:avLst/>
            </a:prstGeom>
            <a:noFill/>
            <a:ln w="9525">
              <a:noFill/>
              <a:miter lim="800000"/>
              <a:headEnd/>
              <a:tailEnd/>
            </a:ln>
          </p:spPr>
          <p:txBody>
            <a:bodyPr>
              <a:spAutoFit/>
            </a:bodyPr>
            <a:lstStyle/>
            <a:p>
              <a:r>
                <a:rPr lang="tr-TR" sz="1600" b="1"/>
                <a:t>Değerlendirme</a:t>
              </a:r>
            </a:p>
          </p:txBody>
        </p:sp>
        <p:sp>
          <p:nvSpPr>
            <p:cNvPr id="17" name="AutoShape 18"/>
            <p:cNvSpPr>
              <a:spLocks noChangeArrowheads="1"/>
            </p:cNvSpPr>
            <p:nvPr/>
          </p:nvSpPr>
          <p:spPr bwMode="auto">
            <a:xfrm>
              <a:off x="4368" y="2640"/>
              <a:ext cx="720" cy="96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0 w 21600"/>
                <a:gd name="T19" fmla="*/ 3173 h 21600"/>
                <a:gd name="T20" fmla="*/ 18450 w 21600"/>
                <a:gd name="T21" fmla="*/ 18428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0326" y="20355"/>
                  </a:moveTo>
                  <a:cubicBezTo>
                    <a:pt x="10483" y="20363"/>
                    <a:pt x="10641" y="20367"/>
                    <a:pt x="10800" y="20367"/>
                  </a:cubicBezTo>
                  <a:cubicBezTo>
                    <a:pt x="16083" y="20367"/>
                    <a:pt x="20367" y="16083"/>
                    <a:pt x="20367" y="10800"/>
                  </a:cubicBezTo>
                  <a:cubicBezTo>
                    <a:pt x="20367" y="10604"/>
                    <a:pt x="20360" y="10408"/>
                    <a:pt x="20348" y="10212"/>
                  </a:cubicBezTo>
                  <a:lnTo>
                    <a:pt x="21579" y="10137"/>
                  </a:lnTo>
                  <a:cubicBezTo>
                    <a:pt x="21593" y="10357"/>
                    <a:pt x="21600" y="10578"/>
                    <a:pt x="21600" y="10800"/>
                  </a:cubicBezTo>
                  <a:cubicBezTo>
                    <a:pt x="21600" y="16764"/>
                    <a:pt x="16764" y="21600"/>
                    <a:pt x="10800" y="21600"/>
                  </a:cubicBezTo>
                  <a:cubicBezTo>
                    <a:pt x="10621" y="21600"/>
                    <a:pt x="10443" y="21595"/>
                    <a:pt x="10264" y="21586"/>
                  </a:cubicBezTo>
                  <a:lnTo>
                    <a:pt x="10131" y="24283"/>
                  </a:lnTo>
                  <a:lnTo>
                    <a:pt x="6982" y="20807"/>
                  </a:lnTo>
                  <a:lnTo>
                    <a:pt x="10459" y="17658"/>
                  </a:lnTo>
                  <a:lnTo>
                    <a:pt x="10326" y="20355"/>
                  </a:lnTo>
                  <a:close/>
                </a:path>
              </a:pathLst>
            </a:custGeom>
            <a:solidFill>
              <a:srgbClr val="FF0000"/>
            </a:solidFill>
            <a:ln w="9525">
              <a:solidFill>
                <a:schemeClr val="tx1"/>
              </a:solidFill>
              <a:miter lim="800000"/>
              <a:headEnd/>
              <a:tailEnd/>
            </a:ln>
          </p:spPr>
          <p:txBody>
            <a:bodyPr wrap="none" anchor="ctr"/>
            <a:lstStyle/>
            <a:p>
              <a:endParaRPr lang="tr-TR"/>
            </a:p>
          </p:txBody>
        </p:sp>
        <p:sp>
          <p:nvSpPr>
            <p:cNvPr id="18" name="Oval 19"/>
            <p:cNvSpPr>
              <a:spLocks noChangeArrowheads="1"/>
            </p:cNvSpPr>
            <p:nvPr/>
          </p:nvSpPr>
          <p:spPr bwMode="auto">
            <a:xfrm>
              <a:off x="2448" y="3360"/>
              <a:ext cx="2064" cy="480"/>
            </a:xfrm>
            <a:prstGeom prst="ellipse">
              <a:avLst/>
            </a:prstGeom>
            <a:solidFill>
              <a:srgbClr val="99CC00"/>
            </a:solidFill>
            <a:ln w="25400">
              <a:solidFill>
                <a:schemeClr val="accent2"/>
              </a:solidFill>
              <a:round/>
              <a:headEnd/>
              <a:tailEnd/>
            </a:ln>
          </p:spPr>
          <p:txBody>
            <a:bodyPr wrap="none" anchor="ctr"/>
            <a:lstStyle/>
            <a:p>
              <a:endParaRPr lang="tr-TR"/>
            </a:p>
          </p:txBody>
        </p:sp>
        <p:sp>
          <p:nvSpPr>
            <p:cNvPr id="19" name="Text Box 20"/>
            <p:cNvSpPr txBox="1">
              <a:spLocks noChangeArrowheads="1"/>
            </p:cNvSpPr>
            <p:nvPr/>
          </p:nvSpPr>
          <p:spPr bwMode="auto">
            <a:xfrm>
              <a:off x="2736" y="3408"/>
              <a:ext cx="1488" cy="366"/>
            </a:xfrm>
            <a:prstGeom prst="rect">
              <a:avLst/>
            </a:prstGeom>
            <a:noFill/>
            <a:ln w="9525">
              <a:noFill/>
              <a:miter lim="800000"/>
              <a:headEnd/>
              <a:tailEnd/>
            </a:ln>
          </p:spPr>
          <p:txBody>
            <a:bodyPr>
              <a:spAutoFit/>
            </a:bodyPr>
            <a:lstStyle/>
            <a:p>
              <a:r>
                <a:rPr lang="tr-TR" sz="1600" b="1"/>
                <a:t>Alternatiflerin Belirlenmesi</a:t>
              </a:r>
            </a:p>
          </p:txBody>
        </p:sp>
        <p:sp>
          <p:nvSpPr>
            <p:cNvPr id="20" name="AutoShape 22"/>
            <p:cNvSpPr>
              <a:spLocks noChangeArrowheads="1"/>
            </p:cNvSpPr>
            <p:nvPr/>
          </p:nvSpPr>
          <p:spPr bwMode="auto">
            <a:xfrm>
              <a:off x="1920" y="2832"/>
              <a:ext cx="768" cy="768"/>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0 w 21600"/>
                <a:gd name="T19" fmla="*/ 3150 h 21600"/>
                <a:gd name="T20" fmla="*/ 18450 w 21600"/>
                <a:gd name="T21" fmla="*/ 1845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50" y="9582"/>
                  </a:moveTo>
                  <a:cubicBezTo>
                    <a:pt x="1994" y="9985"/>
                    <a:pt x="1966" y="10392"/>
                    <a:pt x="1966" y="10799"/>
                  </a:cubicBezTo>
                  <a:cubicBezTo>
                    <a:pt x="1966" y="15678"/>
                    <a:pt x="5921" y="19634"/>
                    <a:pt x="10800" y="19634"/>
                  </a:cubicBezTo>
                  <a:cubicBezTo>
                    <a:pt x="10864" y="19634"/>
                    <a:pt x="10928" y="19633"/>
                    <a:pt x="10992" y="19631"/>
                  </a:cubicBezTo>
                  <a:lnTo>
                    <a:pt x="11035" y="21597"/>
                  </a:lnTo>
                  <a:cubicBezTo>
                    <a:pt x="10956" y="21599"/>
                    <a:pt x="10878" y="21599"/>
                    <a:pt x="10800" y="21600"/>
                  </a:cubicBezTo>
                  <a:cubicBezTo>
                    <a:pt x="4835" y="21600"/>
                    <a:pt x="0" y="16764"/>
                    <a:pt x="0" y="10800"/>
                  </a:cubicBezTo>
                  <a:cubicBezTo>
                    <a:pt x="-1" y="10301"/>
                    <a:pt x="34" y="9804"/>
                    <a:pt x="103" y="9310"/>
                  </a:cubicBezTo>
                  <a:lnTo>
                    <a:pt x="-2572" y="8938"/>
                  </a:lnTo>
                  <a:lnTo>
                    <a:pt x="1584" y="5798"/>
                  </a:lnTo>
                  <a:lnTo>
                    <a:pt x="4724" y="9954"/>
                  </a:lnTo>
                  <a:lnTo>
                    <a:pt x="2050" y="9582"/>
                  </a:lnTo>
                  <a:close/>
                </a:path>
              </a:pathLst>
            </a:custGeom>
            <a:solidFill>
              <a:srgbClr val="FF0000"/>
            </a:solidFill>
            <a:ln w="9525">
              <a:solidFill>
                <a:schemeClr val="tx1"/>
              </a:solidFill>
              <a:miter lim="800000"/>
              <a:headEnd/>
              <a:tailEnd/>
            </a:ln>
          </p:spPr>
          <p:txBody>
            <a:bodyPr wrap="none" anchor="ctr"/>
            <a:lstStyle/>
            <a:p>
              <a:endParaRPr lang="tr-T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700808"/>
            <a:ext cx="806489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Devletin fiyat mekanizmasının serbest işleyişini etkilemek , ona yön vermek veya onun toplum tarafından arzulanmayan bazı sonuçlarını önlemek amacıyla aldığı kararların başvurduğu tedbirlerin tümüne birden “fiyatlar politikası” denir.  Aynı şekilde devletin gelir </a:t>
            </a:r>
            <a:r>
              <a:rPr lang="tr-TR" sz="2400" dirty="0" err="1" smtClean="0">
                <a:latin typeface="Cambria" pitchFamily="18" charset="0"/>
              </a:rPr>
              <a:t>bölüşümünü</a:t>
            </a:r>
            <a:r>
              <a:rPr lang="tr-TR" sz="2400" dirty="0" smtClean="0">
                <a:latin typeface="Cambria" pitchFamily="18" charset="0"/>
              </a:rPr>
              <a:t> etkilemek amacıyla aldığı kararların ve başvurduğu tedbirlerin tümüne de “gelir politikası” adı verilir.</a:t>
            </a:r>
          </a:p>
          <a:p>
            <a:pPr>
              <a:lnSpc>
                <a:spcPct val="150000"/>
              </a:lnSpc>
            </a:pPr>
            <a:r>
              <a:rPr lang="tr-TR" sz="2400" dirty="0" smtClean="0">
                <a:latin typeface="Cambria" pitchFamily="18" charset="0"/>
              </a:rPr>
              <a:t> </a:t>
            </a: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340)</a:t>
            </a:r>
            <a:endParaRPr lang="tr-TR" sz="24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546914"/>
            <a:ext cx="864096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Serbest piyasa ekonomisini ve piyasanın tamamen serbest rekabet mekanizmasının işleyişine bırakılmasını savunan liberal görüşlüler ve kapitalist düzeni savunanlar, devletin herhangi bir gelir ve fiyat politikası izlememesi gerektiğini savunurlar. </a:t>
            </a:r>
          </a:p>
          <a:p>
            <a:pPr>
              <a:lnSpc>
                <a:spcPct val="150000"/>
              </a:lnSpc>
            </a:pPr>
            <a:r>
              <a:rPr lang="tr-TR" sz="2400" dirty="0" smtClean="0">
                <a:latin typeface="Cambria" pitchFamily="18" charset="0"/>
              </a:rPr>
              <a:t>Buna karşılık, kapitalizmi eleştiren sosyalist görüşlüler, devletin fiyat ve gelirler konusunda düzenleyici olmaktan çok, merkezi kararlarla süreci yönetmesini savunurlar. </a:t>
            </a:r>
          </a:p>
          <a:p>
            <a:pPr>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341)</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340768"/>
            <a:ext cx="882047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Piyasa Mekanizmasından Beklenenler</a:t>
            </a:r>
          </a:p>
          <a:p>
            <a:pPr>
              <a:lnSpc>
                <a:spcPct val="150000"/>
              </a:lnSpc>
            </a:pPr>
            <a:r>
              <a:rPr lang="tr-TR" sz="2400" dirty="0" smtClean="0">
                <a:latin typeface="Cambria" pitchFamily="18" charset="0"/>
              </a:rPr>
              <a:t>1. Bir ekonomide hangi malların daha çok arandığını belirleyerek  firmaların ne yapmaları gerektiğini,</a:t>
            </a:r>
          </a:p>
          <a:p>
            <a:pPr>
              <a:lnSpc>
                <a:spcPct val="150000"/>
              </a:lnSpc>
            </a:pPr>
            <a:r>
              <a:rPr lang="tr-TR" sz="2400" dirty="0" smtClean="0">
                <a:latin typeface="Cambria" pitchFamily="18" charset="0"/>
              </a:rPr>
              <a:t>2. Hangi üretim faktörüne ekonominin hangi kesiminde daha çok ihtiyaç duyulduğunu belirleyerek , faktör sahiplerinin ne yapmaları gerektiğini,</a:t>
            </a:r>
          </a:p>
          <a:p>
            <a:pPr>
              <a:lnSpc>
                <a:spcPct val="150000"/>
              </a:lnSpc>
            </a:pPr>
            <a:r>
              <a:rPr lang="tr-TR" sz="2400" dirty="0" smtClean="0">
                <a:latin typeface="Cambria" pitchFamily="18" charset="0"/>
              </a:rPr>
              <a:t>3. Hangi malların nispeten daha kıtlaştığını belirleyerek, tüketicilerin ne yapmaları gerektiğini belirlemesidir.</a:t>
            </a:r>
          </a:p>
          <a:p>
            <a:pPr marL="457200" indent="-457200">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343)</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628800"/>
            <a:ext cx="8568952"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Devletin Ekonomik Alana Müdahalesini Gerektiren Başlıca Durumlar;</a:t>
            </a:r>
          </a:p>
          <a:p>
            <a:pPr>
              <a:lnSpc>
                <a:spcPct val="150000"/>
              </a:lnSpc>
            </a:pPr>
            <a:r>
              <a:rPr lang="tr-TR" sz="2400" dirty="0" smtClean="0">
                <a:latin typeface="Cambria" pitchFamily="18" charset="0"/>
              </a:rPr>
              <a:t>1. Piyasaların görevlerini yapamamaları,</a:t>
            </a:r>
          </a:p>
          <a:p>
            <a:pPr>
              <a:lnSpc>
                <a:spcPct val="150000"/>
              </a:lnSpc>
            </a:pPr>
            <a:r>
              <a:rPr lang="tr-TR" sz="2400" dirty="0" smtClean="0">
                <a:latin typeface="Cambria" pitchFamily="18" charset="0"/>
              </a:rPr>
              <a:t>2. Kişisel değerler ile toplumsal değerlerin farklı oluşu,</a:t>
            </a:r>
          </a:p>
          <a:p>
            <a:pPr>
              <a:lnSpc>
                <a:spcPct val="150000"/>
              </a:lnSpc>
            </a:pPr>
            <a:r>
              <a:rPr lang="tr-TR" sz="2400" dirty="0" smtClean="0">
                <a:latin typeface="Cambria" pitchFamily="18" charset="0"/>
              </a:rPr>
              <a:t>3. Gelir ve servet dağılımındaki büyük farkların önlenmesi,</a:t>
            </a:r>
          </a:p>
          <a:p>
            <a:pPr marL="457200" indent="-457200">
              <a:lnSpc>
                <a:spcPct val="150000"/>
              </a:lnSpc>
            </a:pPr>
            <a:r>
              <a:rPr lang="tr-TR" sz="2400" dirty="0" smtClean="0">
                <a:latin typeface="Cambria" pitchFamily="18" charset="0"/>
              </a:rPr>
              <a:t>4. Ekonomi dışı nedenler, (Zorunlu kamu hizmetleri)</a:t>
            </a:r>
          </a:p>
          <a:p>
            <a:pPr marL="457200" indent="-457200">
              <a:lnSpc>
                <a:spcPct val="150000"/>
              </a:lnSpc>
            </a:pPr>
            <a:r>
              <a:rPr lang="tr-TR" sz="2400" dirty="0" smtClean="0">
                <a:latin typeface="Cambria" pitchFamily="18" charset="0"/>
                <a:ea typeface="Cambria" pitchFamily="18" charset="0"/>
              </a:rPr>
              <a:t>(</a:t>
            </a:r>
            <a:r>
              <a:rPr lang="tr-TR" sz="2400" dirty="0" err="1" smtClean="0">
                <a:latin typeface="Cambria" pitchFamily="18" charset="0"/>
              </a:rPr>
              <a:t>Üstünel</a:t>
            </a:r>
            <a:r>
              <a:rPr lang="tr-TR" sz="2400" dirty="0" smtClean="0">
                <a:latin typeface="Cambria" pitchFamily="18" charset="0"/>
              </a:rPr>
              <a:t>, 1988: 344)</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16832"/>
            <a:ext cx="8064896"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Üretim,  Tüketim ve Bölüşümü Etkilemek İçin Politika Araçları;</a:t>
            </a:r>
          </a:p>
          <a:p>
            <a:pPr>
              <a:lnSpc>
                <a:spcPct val="150000"/>
              </a:lnSpc>
            </a:pPr>
            <a:r>
              <a:rPr lang="tr-TR" sz="2400" dirty="0" smtClean="0">
                <a:latin typeface="Cambria" pitchFamily="18" charset="0"/>
              </a:rPr>
              <a:t>1.  Kural koyma ve düzenleme.</a:t>
            </a:r>
          </a:p>
          <a:p>
            <a:pPr>
              <a:lnSpc>
                <a:spcPct val="150000"/>
              </a:lnSpc>
            </a:pPr>
            <a:r>
              <a:rPr lang="tr-TR" sz="2400" dirty="0" smtClean="0">
                <a:latin typeface="Cambria" pitchFamily="18" charset="0"/>
              </a:rPr>
              <a:t>2. Vergileme ve negatif vergileme.</a:t>
            </a:r>
          </a:p>
          <a:p>
            <a:pPr>
              <a:lnSpc>
                <a:spcPct val="150000"/>
              </a:lnSpc>
            </a:pPr>
            <a:r>
              <a:rPr lang="tr-TR" sz="2400" dirty="0" smtClean="0">
                <a:latin typeface="Cambria" pitchFamily="18" charset="0"/>
              </a:rPr>
              <a:t>3. Kamu harcamaları yoluyla etkileme.</a:t>
            </a:r>
          </a:p>
          <a:p>
            <a:pPr>
              <a:lnSpc>
                <a:spcPct val="150000"/>
              </a:lnSpc>
            </a:pPr>
            <a:r>
              <a:rPr lang="tr-TR" sz="2400" dirty="0" smtClean="0">
                <a:latin typeface="Cambria" pitchFamily="18" charset="0"/>
              </a:rPr>
              <a:t>4. Kamu işletmeciliği yoluyla etkileme.</a:t>
            </a:r>
          </a:p>
          <a:p>
            <a:pPr>
              <a:lnSpc>
                <a:spcPct val="150000"/>
              </a:lnSpc>
            </a:pPr>
            <a:r>
              <a:rPr lang="tr-TR" sz="2400" dirty="0" smtClean="0">
                <a:latin typeface="Cambria" pitchFamily="18" charset="0"/>
              </a:rPr>
              <a:t>(</a:t>
            </a:r>
            <a:r>
              <a:rPr lang="tr-TR" sz="2400" dirty="0" err="1" smtClean="0">
                <a:latin typeface="Cambria" pitchFamily="18" charset="0"/>
              </a:rPr>
              <a:t>Üstünel</a:t>
            </a:r>
            <a:r>
              <a:rPr lang="tr-TR" sz="2400" dirty="0" smtClean="0">
                <a:latin typeface="Cambria" pitchFamily="18" charset="0"/>
              </a:rPr>
              <a:t>, 1988: 267)</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375023"/>
            <a:ext cx="856895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Gelirler Politikası Tipleri;</a:t>
            </a:r>
          </a:p>
          <a:p>
            <a:pPr>
              <a:lnSpc>
                <a:spcPct val="150000"/>
              </a:lnSpc>
            </a:pPr>
            <a:r>
              <a:rPr lang="tr-TR" sz="2400" dirty="0" smtClean="0">
                <a:latin typeface="Cambria" pitchFamily="18" charset="0"/>
              </a:rPr>
              <a:t>1. Ücret ve fiyat kararlarının denetlenmesi,</a:t>
            </a:r>
          </a:p>
          <a:p>
            <a:pPr>
              <a:lnSpc>
                <a:spcPct val="150000"/>
              </a:lnSpc>
            </a:pPr>
            <a:r>
              <a:rPr lang="tr-TR" sz="2400" dirty="0" smtClean="0">
                <a:latin typeface="Cambria" pitchFamily="18" charset="0"/>
              </a:rPr>
              <a:t>2.  Teşvike dayalı sosyal anlaşmaların kısa dönemde çok iyi işleyeceği düşüncesi,</a:t>
            </a:r>
          </a:p>
          <a:p>
            <a:pPr>
              <a:lnSpc>
                <a:spcPct val="150000"/>
              </a:lnSpc>
            </a:pPr>
            <a:r>
              <a:rPr lang="tr-TR" sz="2400" dirty="0" smtClean="0">
                <a:latin typeface="Cambria" pitchFamily="18" charset="0"/>
              </a:rPr>
              <a:t>3. Ücretleri vefiyatları daha önceden belirlenmiş standartlardan daha fazla artıran tarafa vergi cezası yüklemek</a:t>
            </a:r>
          </a:p>
          <a:p>
            <a:pPr>
              <a:lnSpc>
                <a:spcPct val="150000"/>
              </a:lnSpc>
            </a:pPr>
            <a:r>
              <a:rPr lang="tr-TR" sz="2400" dirty="0" smtClean="0">
                <a:latin typeface="Cambria" pitchFamily="18" charset="0"/>
              </a:rPr>
              <a:t>4.  Prodüktiviteye ya da ücret ve fiyat göstergelerine dayanan politika</a:t>
            </a:r>
          </a:p>
          <a:p>
            <a:pPr>
              <a:lnSpc>
                <a:spcPct val="150000"/>
              </a:lnSpc>
            </a:pPr>
            <a:r>
              <a:rPr lang="tr-TR" sz="2400" dirty="0" smtClean="0">
                <a:latin typeface="Cambria" pitchFamily="18" charset="0"/>
              </a:rPr>
              <a:t>5. Zorunlu kontroller (Parmaksız, 2000: 420)</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2021</TotalTime>
  <Words>653</Words>
  <Application>Microsoft Office PowerPoint</Application>
  <PresentationFormat>Ekran Gösterisi (4:3)</PresentationFormat>
  <Paragraphs>70</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Akış</vt:lpstr>
      <vt:lpstr>Genel Ekonomi 7</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229</cp:revision>
  <dcterms:created xsi:type="dcterms:W3CDTF">2015-05-04T08:30:58Z</dcterms:created>
  <dcterms:modified xsi:type="dcterms:W3CDTF">2020-04-28T09:24:03Z</dcterms:modified>
</cp:coreProperties>
</file>