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99109-2E8F-43EF-B8BC-90509BEADED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CBDD9-29E1-477E-BF7E-0C4B70413EA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9933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99109-2E8F-43EF-B8BC-90509BEADED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CBDD9-29E1-477E-BF7E-0C4B70413EA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0152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99109-2E8F-43EF-B8BC-90509BEADED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CBDD9-29E1-477E-BF7E-0C4B70413EA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7807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99109-2E8F-43EF-B8BC-90509BEADED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CBDD9-29E1-477E-BF7E-0C4B70413EA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998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99109-2E8F-43EF-B8BC-90509BEADED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CBDD9-29E1-477E-BF7E-0C4B70413EA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3938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99109-2E8F-43EF-B8BC-90509BEADED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CBDD9-29E1-477E-BF7E-0C4B70413EA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413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99109-2E8F-43EF-B8BC-90509BEADED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CBDD9-29E1-477E-BF7E-0C4B70413EA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55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99109-2E8F-43EF-B8BC-90509BEADED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CBDD9-29E1-477E-BF7E-0C4B70413EA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6414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99109-2E8F-43EF-B8BC-90509BEADED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CBDD9-29E1-477E-BF7E-0C4B70413EA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0316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99109-2E8F-43EF-B8BC-90509BEADED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CBDD9-29E1-477E-BF7E-0C4B70413EA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620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99109-2E8F-43EF-B8BC-90509BEADED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CBDD9-29E1-477E-BF7E-0C4B70413EA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9075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99109-2E8F-43EF-B8BC-90509BEADED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7CBDD9-29E1-477E-BF7E-0C4B70413EA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6265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264" y="333631"/>
            <a:ext cx="10972800" cy="1143000"/>
          </a:xfrm>
        </p:spPr>
        <p:txBody>
          <a:bodyPr>
            <a:normAutofit/>
          </a:bodyPr>
          <a:lstStyle/>
          <a:p>
            <a:r>
              <a:rPr lang="tr-TR" sz="3600" b="1" dirty="0">
                <a:solidFill>
                  <a:prstClr val="black"/>
                </a:solidFill>
              </a:rPr>
              <a:t>ÇOCUK GELİŞİMİNDE KURAMLAR VE </a:t>
            </a:r>
            <a:r>
              <a:rPr lang="tr-TR" sz="3600" b="1" dirty="0" smtClean="0">
                <a:solidFill>
                  <a:prstClr val="black"/>
                </a:solidFill>
              </a:rPr>
              <a:t>KARŞILAŞTIRILMASI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44129" y="1619866"/>
            <a:ext cx="10972800" cy="4525963"/>
          </a:xfrm>
        </p:spPr>
        <p:txBody>
          <a:bodyPr/>
          <a:lstStyle/>
          <a:p>
            <a:r>
              <a:rPr lang="tr-TR" smtClean="0"/>
              <a:t>AHLAK GELİŞİMİ</a:t>
            </a:r>
            <a:endParaRPr lang="tr-TR" dirty="0"/>
          </a:p>
          <a:p>
            <a:r>
              <a:rPr lang="tr-TR" dirty="0" err="1" smtClean="0"/>
              <a:t>Piaget’in</a:t>
            </a:r>
            <a:r>
              <a:rPr lang="tr-TR" dirty="0" smtClean="0"/>
              <a:t> </a:t>
            </a:r>
            <a:r>
              <a:rPr lang="tr-TR" dirty="0" smtClean="0"/>
              <a:t>Ahlak Gelişim </a:t>
            </a:r>
            <a:r>
              <a:rPr lang="tr-TR" dirty="0" err="1" smtClean="0"/>
              <a:t>Gelişim</a:t>
            </a:r>
            <a:r>
              <a:rPr lang="tr-TR" dirty="0" smtClean="0"/>
              <a:t> Kuramı</a:t>
            </a:r>
          </a:p>
          <a:p>
            <a:r>
              <a:rPr lang="tr-TR" dirty="0" err="1" smtClean="0"/>
              <a:t>Piaget’e</a:t>
            </a:r>
            <a:r>
              <a:rPr lang="tr-TR" dirty="0" smtClean="0"/>
              <a:t> göre Altı yaşa kadar çocukların kuralları yoktur.</a:t>
            </a:r>
          </a:p>
          <a:p>
            <a:r>
              <a:rPr lang="tr-TR" dirty="0" smtClean="0"/>
              <a:t>6-10 yaş arasında </a:t>
            </a:r>
            <a:r>
              <a:rPr lang="tr-TR" dirty="0" err="1" smtClean="0"/>
              <a:t>çocuklarkurallara</a:t>
            </a:r>
            <a:r>
              <a:rPr lang="tr-TR" dirty="0" smtClean="0"/>
              <a:t> uymada sık sık tutarsızlık </a:t>
            </a:r>
            <a:r>
              <a:rPr lang="tr-TR" dirty="0" err="1" smtClean="0"/>
              <a:t>göstediklerini</a:t>
            </a:r>
            <a:r>
              <a:rPr lang="tr-TR" dirty="0" smtClean="0"/>
              <a:t> ancak kuralları kabul ettiklerini belirlemiştir.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05126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B.Evrensel</a:t>
            </a:r>
            <a:r>
              <a:rPr lang="tr-TR" dirty="0" smtClean="0"/>
              <a:t> ahlak ilkeleri eğilimi</a:t>
            </a:r>
          </a:p>
          <a:p>
            <a:r>
              <a:rPr lang="tr-TR" dirty="0" smtClean="0"/>
              <a:t>Bu dönemde kişi ahlak ilkelerini kendisi seçip oluşturur</a:t>
            </a:r>
          </a:p>
          <a:p>
            <a:r>
              <a:rPr lang="tr-TR" dirty="0" smtClean="0"/>
              <a:t>Bireyin haklarına saygı esastır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61668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o"/>
          <p:cNvGraphicFramePr>
            <a:graphicFrameLocks noGrp="1"/>
          </p:cNvGraphicFramePr>
          <p:nvPr/>
        </p:nvGraphicFramePr>
        <p:xfrm>
          <a:off x="2024036" y="428607"/>
          <a:ext cx="8001054" cy="6309360"/>
        </p:xfrm>
        <a:graphic>
          <a:graphicData uri="http://schemas.openxmlformats.org/drawingml/2006/table">
            <a:tbl>
              <a:tblPr/>
              <a:tblGrid>
                <a:gridCol w="2667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70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70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67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Piaget’nin Bilişsel Gelişim Kuramı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Erikson’un Psiko-Sosyal Gelişim Kuramı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Freud’un Psikoseksüel Gelişim Kuramı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67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Duyu - motor dönem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Güvene Karşı Güvensizlik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Oral Dönem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75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İşlem öncesi dönem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Bağımsızlığa Karşı Utanma ve Şüphecilik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Anal Dönem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75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Girişkenliğe Karşı Suçluluk Duyma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Fallik Dönem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67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Somut işlemler dönemi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Başarıya Karşı Aşağılık Duygusu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Gizil Dönem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67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Soyut işlemler dönemi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Kimlik Kazanmaya Karşı Rol Karmaşası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Genital Dönem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67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Dostluk Kazanmaya Karşı Yalnız Kalma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67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Üretkenliğe Karşı Duraklama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667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Benlik Bütünlüğüne Karşı Umutsuzluk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70494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5141168"/>
          </a:xfrm>
        </p:spPr>
        <p:txBody>
          <a:bodyPr>
            <a:normAutofit fontScale="92500"/>
          </a:bodyPr>
          <a:lstStyle/>
          <a:p>
            <a:r>
              <a:rPr lang="tr-TR" dirty="0" smtClean="0"/>
              <a:t>Aral, N. ve Baran, G. (2011). Çocuk Gelişimi. Ankara:YAPA Yayınları</a:t>
            </a:r>
          </a:p>
          <a:p>
            <a:r>
              <a:rPr lang="tr-TR" dirty="0" smtClean="0"/>
              <a:t> Köksal </a:t>
            </a:r>
            <a:r>
              <a:rPr lang="tr-TR" dirty="0" err="1" smtClean="0"/>
              <a:t>Akyol</a:t>
            </a:r>
            <a:r>
              <a:rPr lang="tr-TR" dirty="0" smtClean="0"/>
              <a:t>, A. (2015). Bilişsel Gelişim. Gelişim ve Öğrenme Psikolojisi. </a:t>
            </a:r>
            <a:r>
              <a:rPr lang="tr-TR" dirty="0" err="1" smtClean="0"/>
              <a:t>Edt</a:t>
            </a:r>
            <a:r>
              <a:rPr lang="tr-TR" dirty="0" smtClean="0"/>
              <a:t>.:</a:t>
            </a:r>
            <a:r>
              <a:rPr lang="tr-TR" dirty="0" err="1" smtClean="0"/>
              <a:t>Ayten</a:t>
            </a:r>
            <a:r>
              <a:rPr lang="tr-TR" dirty="0" smtClean="0"/>
              <a:t> </a:t>
            </a:r>
            <a:r>
              <a:rPr lang="tr-TR" dirty="0" err="1" smtClean="0"/>
              <a:t>Ulusoy</a:t>
            </a:r>
            <a:r>
              <a:rPr lang="tr-TR" dirty="0" smtClean="0"/>
              <a:t>. Ankara:Anı Yayıncılık </a:t>
            </a:r>
          </a:p>
          <a:p>
            <a:r>
              <a:rPr lang="tr-TR" dirty="0" smtClean="0"/>
              <a:t>Senemoğlu, N. (2007). </a:t>
            </a:r>
            <a:r>
              <a:rPr lang="tr-TR" i="1" dirty="0" smtClean="0"/>
              <a:t>Gelişim öğrenme ve öğretim: Kuramdan uygulamaya</a:t>
            </a:r>
            <a:r>
              <a:rPr lang="tr-TR" dirty="0" smtClean="0"/>
              <a:t>. Gönül Yayıncılık.</a:t>
            </a:r>
          </a:p>
          <a:p>
            <a:r>
              <a:rPr lang="tr-TR" dirty="0">
                <a:solidFill>
                  <a:prstClr val="black"/>
                </a:solidFill>
              </a:rPr>
              <a:t>Senemoğlu, N. (</a:t>
            </a:r>
            <a:r>
              <a:rPr lang="tr-TR" dirty="0" smtClean="0">
                <a:solidFill>
                  <a:prstClr val="black"/>
                </a:solidFill>
              </a:rPr>
              <a:t>2018).</a:t>
            </a:r>
            <a:r>
              <a:rPr lang="tr-TR" dirty="0">
                <a:solidFill>
                  <a:prstClr val="black"/>
                </a:solidFill>
              </a:rPr>
              <a:t> </a:t>
            </a:r>
            <a:r>
              <a:rPr lang="tr-TR" i="1" dirty="0">
                <a:solidFill>
                  <a:prstClr val="black"/>
                </a:solidFill>
              </a:rPr>
              <a:t>Gelişim öğrenme ve öğretim: Kuramdan </a:t>
            </a:r>
            <a:r>
              <a:rPr lang="tr-TR" i="1" dirty="0" smtClean="0">
                <a:solidFill>
                  <a:prstClr val="black"/>
                </a:solidFill>
              </a:rPr>
              <a:t>uygulamaya</a:t>
            </a:r>
            <a:r>
              <a:rPr lang="tr-TR" dirty="0" smtClean="0">
                <a:solidFill>
                  <a:prstClr val="black"/>
                </a:solidFill>
              </a:rPr>
              <a:t>.28. </a:t>
            </a:r>
            <a:r>
              <a:rPr lang="tr-TR" dirty="0" err="1" smtClean="0">
                <a:solidFill>
                  <a:prstClr val="black"/>
                </a:solidFill>
              </a:rPr>
              <a:t>Baskı.Anı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>
                <a:solidFill>
                  <a:prstClr val="black"/>
                </a:solidFill>
              </a:rPr>
              <a:t>Yayıncılık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1323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Çocuklar 10-12 yaşa kadar kuralları bilinçli olarak kullanamazlar </a:t>
            </a:r>
          </a:p>
          <a:p>
            <a:r>
              <a:rPr lang="tr-TR" dirty="0" smtClean="0"/>
              <a:t>10-12 yaşlarda çocuklar oyunu aynı kurallarla oynayabilirler</a:t>
            </a:r>
          </a:p>
          <a:p>
            <a:r>
              <a:rPr lang="tr-TR" dirty="0" smtClean="0"/>
              <a:t>Kuralların oyunu yönlendirmek için konulduğunu ve kuralların değişebileceğini anlarlar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33613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Piaget</a:t>
            </a:r>
            <a:r>
              <a:rPr lang="tr-TR" dirty="0" smtClean="0"/>
              <a:t> ahlak gelişimini 2 dönemde inceler</a:t>
            </a:r>
          </a:p>
          <a:p>
            <a:r>
              <a:rPr lang="tr-TR" b="1" i="1" dirty="0" smtClean="0"/>
              <a:t>1.Dışsal kurallara bağlılık dönemi</a:t>
            </a:r>
          </a:p>
          <a:p>
            <a:r>
              <a:rPr lang="tr-TR" dirty="0" smtClean="0"/>
              <a:t>Bu dönem 6-12 yaş arasını kapsar</a:t>
            </a:r>
          </a:p>
          <a:p>
            <a:r>
              <a:rPr lang="tr-TR" dirty="0" smtClean="0"/>
              <a:t>Kuralların değişmeyeceğine inanır</a:t>
            </a:r>
          </a:p>
          <a:p>
            <a:r>
              <a:rPr lang="tr-TR" dirty="0" smtClean="0"/>
              <a:t>Her koşulda otoriteye uyum sağlar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7979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i="1" dirty="0" smtClean="0"/>
              <a:t>2.Ahlaki özerklik dönemi</a:t>
            </a:r>
          </a:p>
          <a:p>
            <a:r>
              <a:rPr lang="tr-TR" dirty="0" smtClean="0"/>
              <a:t>Kuralların insanlar tarafından oluşturulduğunu ve gerektiğinde değiştirilebileceğini anlar</a:t>
            </a:r>
          </a:p>
          <a:p>
            <a:r>
              <a:rPr lang="tr-TR" dirty="0" smtClean="0"/>
              <a:t>Kuralları çiğneme nedenleri önemlidir.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4516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KOHLBERG’İN AHLAK GELİŞİM KURAMI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Kholberg</a:t>
            </a:r>
            <a:r>
              <a:rPr lang="tr-TR" dirty="0" smtClean="0"/>
              <a:t> ahlak gelişimini üç düzeyde inceler. Bu düzeyler kendi içinde aşamalara ayrılır</a:t>
            </a:r>
          </a:p>
          <a:p>
            <a:r>
              <a:rPr lang="tr-TR" dirty="0" smtClean="0"/>
              <a:t>1.Geleneksel Düzey</a:t>
            </a:r>
          </a:p>
          <a:p>
            <a:r>
              <a:rPr lang="tr-TR" dirty="0" smtClean="0"/>
              <a:t>A. Ceza ve İtaat Eğilimi </a:t>
            </a:r>
          </a:p>
          <a:p>
            <a:r>
              <a:rPr lang="tr-TR" dirty="0" smtClean="0"/>
              <a:t>Otoriteye kayıtsız şartsız uyar</a:t>
            </a:r>
          </a:p>
          <a:p>
            <a:r>
              <a:rPr lang="tr-TR" dirty="0" smtClean="0"/>
              <a:t>Olayları fiziksel sonuçlarına göre değerlendirir.</a:t>
            </a:r>
          </a:p>
          <a:p>
            <a:r>
              <a:rPr lang="tr-TR" dirty="0" smtClean="0"/>
              <a:t>Olayın nedeni önemli değildir.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3500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B. </a:t>
            </a:r>
            <a:r>
              <a:rPr lang="tr-TR" dirty="0" err="1" smtClean="0"/>
              <a:t>Araçsal</a:t>
            </a:r>
            <a:r>
              <a:rPr lang="tr-TR" dirty="0" smtClean="0"/>
              <a:t> İlişkiler Eğilimi</a:t>
            </a:r>
          </a:p>
          <a:p>
            <a:r>
              <a:rPr lang="tr-TR" dirty="0" smtClean="0"/>
              <a:t>Kendi ihtiyaç ve istekleri ön plandadır</a:t>
            </a:r>
          </a:p>
          <a:p>
            <a:r>
              <a:rPr lang="tr-TR" dirty="0" smtClean="0"/>
              <a:t>Ne kadar alırsa o kadar vermeleri söz konusudur.</a:t>
            </a:r>
          </a:p>
          <a:p>
            <a:r>
              <a:rPr lang="tr-TR" dirty="0" smtClean="0"/>
              <a:t>Bana oyuncağını verirsen bende sana oyuncağımı veririm düşüncesiyle hareket eder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3274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2.Geleneksel Düzey</a:t>
            </a:r>
          </a:p>
          <a:p>
            <a:r>
              <a:rPr lang="tr-TR" dirty="0" smtClean="0"/>
              <a:t>A. Kişilerarası Uyum Eğilimi</a:t>
            </a:r>
          </a:p>
          <a:p>
            <a:r>
              <a:rPr lang="tr-TR" dirty="0" smtClean="0"/>
              <a:t>Başkaları tarafından onay görmek önemlidir.</a:t>
            </a:r>
          </a:p>
          <a:p>
            <a:r>
              <a:rPr lang="tr-TR" dirty="0" smtClean="0"/>
              <a:t>Başkalarına yardım etmek önemlidir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4987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B. Kanun ve Düzen Eğilimi </a:t>
            </a:r>
          </a:p>
          <a:p>
            <a:r>
              <a:rPr lang="tr-TR" dirty="0" smtClean="0"/>
              <a:t>Toplum Kuralları ve </a:t>
            </a:r>
            <a:r>
              <a:rPr lang="tr-TR" dirty="0" err="1" smtClean="0"/>
              <a:t>ve</a:t>
            </a:r>
            <a:r>
              <a:rPr lang="tr-TR" dirty="0" smtClean="0"/>
              <a:t> Kanunlar önem kazanmıştır.</a:t>
            </a:r>
          </a:p>
          <a:p>
            <a:r>
              <a:rPr lang="tr-TR" dirty="0" smtClean="0"/>
              <a:t>Kanunları takip eder uymayanları onaylamaz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00566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3.Gelene Sonrası Düzey</a:t>
            </a:r>
          </a:p>
          <a:p>
            <a:r>
              <a:rPr lang="tr-TR" dirty="0" smtClean="0"/>
              <a:t>A. Sosyal Sözleşme Eğilimi</a:t>
            </a:r>
          </a:p>
          <a:p>
            <a:r>
              <a:rPr lang="tr-TR" dirty="0" smtClean="0"/>
              <a:t>Toplumun kanunları ve değerlerinin göreli ve topluma ait olduğunu  ve kanunların toplumsal düzeni korumak için var olduğunu kabul eder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608840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366</Words>
  <Application>Microsoft Office PowerPoint</Application>
  <PresentationFormat>Geniş ekran</PresentationFormat>
  <Paragraphs>65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Ofis Teması</vt:lpstr>
      <vt:lpstr>ÇOCUK GELİŞİMİNDE KURAMLAR VE KARŞILAŞTIRILMASI</vt:lpstr>
      <vt:lpstr>PowerPoint Sunusu</vt:lpstr>
      <vt:lpstr>PowerPoint Sunusu</vt:lpstr>
      <vt:lpstr>PowerPoint Sunusu</vt:lpstr>
      <vt:lpstr>KOHLBERG’İN AHLAK GELİŞİM KURAMI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Kaynaklar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figen</dc:creator>
  <cp:lastModifiedBy>figen</cp:lastModifiedBy>
  <cp:revision>4</cp:revision>
  <dcterms:created xsi:type="dcterms:W3CDTF">2020-04-28T22:12:19Z</dcterms:created>
  <dcterms:modified xsi:type="dcterms:W3CDTF">2020-04-28T23:17:06Z</dcterms:modified>
</cp:coreProperties>
</file>