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7"/>
  </p:notesMasterIdLst>
  <p:sldIdLst>
    <p:sldId id="256" r:id="rId2"/>
    <p:sldId id="455" r:id="rId3"/>
    <p:sldId id="463" r:id="rId4"/>
    <p:sldId id="518" r:id="rId5"/>
    <p:sldId id="490" r:id="rId6"/>
    <p:sldId id="491" r:id="rId7"/>
    <p:sldId id="547" r:id="rId8"/>
    <p:sldId id="497" r:id="rId9"/>
    <p:sldId id="498" r:id="rId10"/>
    <p:sldId id="499" r:id="rId11"/>
    <p:sldId id="500" r:id="rId12"/>
    <p:sldId id="720" r:id="rId13"/>
    <p:sldId id="698" r:id="rId14"/>
    <p:sldId id="501" r:id="rId15"/>
    <p:sldId id="492" r:id="rId16"/>
    <p:sldId id="503" r:id="rId17"/>
    <p:sldId id="504" r:id="rId18"/>
    <p:sldId id="521" r:id="rId19"/>
    <p:sldId id="523" r:id="rId20"/>
    <p:sldId id="692" r:id="rId21"/>
    <p:sldId id="386" r:id="rId22"/>
    <p:sldId id="524" r:id="rId23"/>
    <p:sldId id="721" r:id="rId24"/>
    <p:sldId id="526" r:id="rId25"/>
    <p:sldId id="725" r:id="rId26"/>
  </p:sldIdLst>
  <p:sldSz cx="12192000" cy="6858000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6F39"/>
    <a:srgbClr val="2A9C58"/>
    <a:srgbClr val="33CC33"/>
    <a:srgbClr val="CC33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06" autoAdjust="0"/>
    <p:restoredTop sz="70194" autoAdjust="0"/>
  </p:normalViewPr>
  <p:slideViewPr>
    <p:cSldViewPr snapToGrid="0">
      <p:cViewPr varScale="1">
        <p:scale>
          <a:sx n="65" d="100"/>
          <a:sy n="65" d="100"/>
        </p:scale>
        <p:origin x="154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32E4CB-A435-49A6-94F1-0939AD827F9F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773F82-9435-406C-AB1F-9902440FD04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2379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8336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26009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40894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24883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99519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Tx/>
              <a:buChar char="-"/>
            </a:pP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8809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4797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/>
            </a:r>
            <a:br>
              <a:rPr lang="en-US" smtClean="0"/>
            </a:br>
            <a:endParaRPr lang="tr-TR" sz="1200" b="0" i="0" kern="120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52123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41004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571766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smtClean="0"/>
          </a:p>
          <a:p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8259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lang="tr-TR" sz="120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5897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64385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186718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baseline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5524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3688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235940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0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8781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7432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6864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baseline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05112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771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1737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tr-TR" i="1" smtClean="0"/>
          </a:p>
          <a:p>
            <a:pPr marL="171450" indent="-171450">
              <a:buFontTx/>
              <a:buChar char="-"/>
            </a:pPr>
            <a:endParaRPr lang="tr-TR" i="1" smtClean="0"/>
          </a:p>
          <a:p>
            <a:pPr marL="171450" indent="-171450">
              <a:buFontTx/>
              <a:buChar char="-"/>
            </a:pPr>
            <a:endParaRPr lang="tr-TR" i="1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773F82-9435-406C-AB1F-9902440FD04E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3252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014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7141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1926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1371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70437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3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81479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4952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388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107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270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300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7884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2295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43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1272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498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CDA6A52-2E1B-4A07-9ED1-D5125C9B501D}" type="datetimeFigureOut">
              <a:rPr lang="tr-TR" smtClean="0"/>
              <a:t>02/05/2020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98F28A3-D83C-4285-A51A-1096D33E4E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215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adirkitap.com/kitapara.php?ara=kitaplari&amp;tip=kitap&amp;yazar=MONTGOMERY+-+CONWAY-SPECTOR-CHAPPEL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484812" y="2787527"/>
            <a:ext cx="9144000" cy="811733"/>
          </a:xfrm>
        </p:spPr>
        <p:txBody>
          <a:bodyPr>
            <a:normAutofit fontScale="90000"/>
          </a:bodyPr>
          <a:lstStyle/>
          <a:p>
            <a:r>
              <a:rPr lang="tr-TR" smtClean="0">
                <a:solidFill>
                  <a:srgbClr val="002060"/>
                </a:solidFill>
              </a:rPr>
              <a:t/>
            </a:r>
            <a:br>
              <a:rPr lang="tr-TR" smtClean="0">
                <a:solidFill>
                  <a:srgbClr val="002060"/>
                </a:solidFill>
              </a:rPr>
            </a:br>
            <a:r>
              <a:rPr lang="tr-TR">
                <a:solidFill>
                  <a:srgbClr val="002060"/>
                </a:solidFill>
              </a:rPr>
              <a:t/>
            </a:r>
            <a:br>
              <a:rPr lang="tr-TR">
                <a:solidFill>
                  <a:srgbClr val="002060"/>
                </a:solidFill>
              </a:rPr>
            </a:br>
            <a:r>
              <a:rPr lang="tr-TR" smtClean="0">
                <a:solidFill>
                  <a:srgbClr val="002060"/>
                </a:solidFill>
              </a:rPr>
              <a:t>HORMONES</a:t>
            </a:r>
            <a:br>
              <a:rPr lang="tr-TR" smtClean="0">
                <a:solidFill>
                  <a:srgbClr val="002060"/>
                </a:solidFill>
              </a:rPr>
            </a:br>
            <a:r>
              <a:rPr lang="tr-TR" smtClean="0">
                <a:solidFill>
                  <a:srgbClr val="002060"/>
                </a:solidFill>
              </a:rPr>
              <a:t>(1)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03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2849" y="681016"/>
            <a:ext cx="54807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 dirty="0" smtClean="0">
                <a:solidFill>
                  <a:srgbClr val="002060"/>
                </a:solidFill>
              </a:rPr>
              <a:t>2</a:t>
            </a:r>
            <a:r>
              <a:rPr lang="tr-TR" sz="3200" i="1" u="sng" smtClean="0">
                <a:solidFill>
                  <a:srgbClr val="002060"/>
                </a:solidFill>
              </a:rPr>
              <a:t>. Gonadotropines (LH and FSH): 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3" name="Dikdörtgen 2"/>
          <p:cNvSpPr/>
          <p:nvPr/>
        </p:nvSpPr>
        <p:spPr>
          <a:xfrm>
            <a:off x="5389570" y="1294709"/>
            <a:ext cx="6096000" cy="49859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71450" lvl="0" indent="-171450">
              <a:buFontTx/>
              <a:buChar char="-"/>
              <a:defRPr/>
            </a:pPr>
            <a:r>
              <a:rPr lang="en-US" sz="2000" smtClean="0"/>
              <a:t>Primary </a:t>
            </a:r>
            <a:r>
              <a:rPr lang="en-US" sz="2000"/>
              <a:t>effects in women; </a:t>
            </a:r>
            <a:r>
              <a:rPr lang="tr-TR" sz="2000" smtClean="0"/>
              <a:t>e</a:t>
            </a:r>
            <a:r>
              <a:rPr lang="en-US" sz="2000" smtClean="0"/>
              <a:t>gg </a:t>
            </a:r>
            <a:r>
              <a:rPr lang="en-US" sz="2000"/>
              <a:t>development, implantation and normal growth of the fetus </a:t>
            </a:r>
            <a:endParaRPr lang="tr-TR" sz="2000" dirty="0" smtClean="0"/>
          </a:p>
          <a:p>
            <a:pPr marL="171450" indent="-171450">
              <a:buFontTx/>
              <a:buChar char="-"/>
            </a:pPr>
            <a:r>
              <a:rPr lang="en-US" sz="2000" b="1" i="1" u="sng" dirty="0">
                <a:solidFill>
                  <a:schemeClr val="accent5">
                    <a:lumMod val="75000"/>
                  </a:schemeClr>
                </a:solidFill>
              </a:rPr>
              <a:t>FSH</a:t>
            </a:r>
            <a:r>
              <a:rPr lang="tr-TR" sz="2000" b="1" i="1" u="sng">
                <a:solidFill>
                  <a:schemeClr val="accent5">
                    <a:lumMod val="75000"/>
                  </a:schemeClr>
                </a:solidFill>
              </a:rPr>
              <a:t>; </a:t>
            </a:r>
            <a:r>
              <a:rPr lang="en-US" sz="2000" b="1" i="1" u="sng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tr-TR" altLang="tr-TR" sz="2000" b="1" i="1" u="sng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tr-TR" altLang="tr-TR" sz="2000" b="1" i="1" u="sng" smtClean="0">
              <a:solidFill>
                <a:schemeClr val="accent5">
                  <a:lumMod val="75000"/>
                </a:schemeClr>
              </a:solidFill>
            </a:endParaRPr>
          </a:p>
          <a:p>
            <a:pPr marL="628650" lvl="1" indent="-171450">
              <a:buFontTx/>
              <a:buChar char="-"/>
            </a:pPr>
            <a:r>
              <a:rPr lang="en-US" sz="2000" smtClean="0"/>
              <a:t>Stimulates </a:t>
            </a:r>
            <a:r>
              <a:rPr lang="en-US" sz="2000"/>
              <a:t>the development of follicles in the ovaries and sperm in the testicles</a:t>
            </a:r>
            <a:endParaRPr lang="tr-TR" sz="2000" dirty="0"/>
          </a:p>
          <a:p>
            <a:pPr marL="171450" indent="-171450">
              <a:buFontTx/>
              <a:buChar char="-"/>
            </a:pPr>
            <a:endParaRPr lang="tr-TR" sz="2000" dirty="0" smtClean="0"/>
          </a:p>
          <a:p>
            <a:pPr marL="171450" indent="-171450">
              <a:buFontTx/>
              <a:buChar char="-"/>
            </a:pPr>
            <a:r>
              <a:rPr lang="en-US" sz="2000" b="1" i="1" u="sng" dirty="0" smtClean="0">
                <a:solidFill>
                  <a:schemeClr val="accent5">
                    <a:lumMod val="75000"/>
                  </a:schemeClr>
                </a:solidFill>
              </a:rPr>
              <a:t>L</a:t>
            </a:r>
            <a:r>
              <a:rPr lang="tr-TR" sz="2000" b="1" i="1" u="sng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tr-TR" sz="2000"/>
              <a:t> </a:t>
            </a:r>
            <a:r>
              <a:rPr lang="tr-TR" sz="2000" smtClean="0"/>
              <a:t>;</a:t>
            </a:r>
          </a:p>
          <a:p>
            <a:pPr marL="171450" lvl="0" indent="-171450">
              <a:buFontTx/>
              <a:buChar char="-"/>
              <a:defRPr/>
            </a:pPr>
            <a:endParaRPr lang="tr-TR"/>
          </a:p>
          <a:p>
            <a:pPr marL="628650" lvl="1" indent="-171450">
              <a:buFontTx/>
              <a:buChar char="-"/>
            </a:pPr>
            <a:r>
              <a:rPr lang="tr-TR" sz="2000"/>
              <a:t> It i</a:t>
            </a:r>
            <a:r>
              <a:rPr lang="en-US" sz="2000"/>
              <a:t>s effective on the production of </a:t>
            </a:r>
            <a:r>
              <a:rPr lang="tr-TR" sz="2000"/>
              <a:t>s</a:t>
            </a:r>
            <a:r>
              <a:rPr lang="en-US" sz="2000"/>
              <a:t>teroid hormones. </a:t>
            </a:r>
            <a:endParaRPr lang="tr-TR" sz="2000"/>
          </a:p>
          <a:p>
            <a:pPr marL="628650" lvl="1" indent="-171450">
              <a:buFontTx/>
              <a:buChar char="-"/>
            </a:pPr>
            <a:r>
              <a:rPr lang="tr-TR" sz="2000"/>
              <a:t>Stimulates </a:t>
            </a:r>
            <a:r>
              <a:rPr lang="en-US" sz="2000"/>
              <a:t>Leyding cells</a:t>
            </a:r>
            <a:r>
              <a:rPr lang="tr-TR" sz="2000"/>
              <a:t> to produce </a:t>
            </a:r>
            <a:r>
              <a:rPr lang="en-US" sz="2000"/>
              <a:t>teste</a:t>
            </a:r>
            <a:r>
              <a:rPr lang="tr-TR" sz="2000"/>
              <a:t>sterone</a:t>
            </a:r>
            <a:r>
              <a:rPr lang="en-US" sz="2000"/>
              <a:t> and </a:t>
            </a:r>
            <a:r>
              <a:rPr lang="tr-TR" sz="2000"/>
              <a:t>stimulates </a:t>
            </a:r>
            <a:r>
              <a:rPr lang="en-US" sz="2000"/>
              <a:t>corpus luteum</a:t>
            </a:r>
            <a:r>
              <a:rPr lang="tr-TR" sz="2000"/>
              <a:t> to produce </a:t>
            </a:r>
            <a:r>
              <a:rPr lang="en-US" sz="2000"/>
              <a:t>progesterone in the </a:t>
            </a:r>
            <a:r>
              <a:rPr lang="en-US" sz="2000" smtClean="0"/>
              <a:t>ovaries</a:t>
            </a:r>
            <a:r>
              <a:rPr lang="en-US" sz="2000"/>
              <a:t>.</a:t>
            </a:r>
            <a:endParaRPr lang="tr-TR" sz="2000"/>
          </a:p>
          <a:p>
            <a:pPr marL="628650" lvl="1" indent="-171450">
              <a:buFontTx/>
              <a:buChar char="-"/>
            </a:pPr>
            <a:r>
              <a:rPr lang="en-US" sz="2000"/>
              <a:t> The main stimulus for LH and FSH comes from Gn</a:t>
            </a:r>
            <a:r>
              <a:rPr lang="tr-TR" sz="2000"/>
              <a:t>R</a:t>
            </a:r>
            <a:r>
              <a:rPr lang="en-US" sz="2000"/>
              <a:t>H</a:t>
            </a:r>
            <a:endParaRPr lang="tr-TR" sz="2000"/>
          </a:p>
          <a:p>
            <a:pPr marL="171450" indent="-171450">
              <a:buFontTx/>
              <a:buChar char="-"/>
            </a:pPr>
            <a:endParaRPr lang="tr-TR" sz="2000" dirty="0">
              <a:solidFill>
                <a:srgbClr val="212121"/>
              </a:solidFill>
              <a:latin typeface="inherit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5097917" y="3448458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. </a:t>
            </a:r>
            <a:endParaRPr lang="tr-TR" dirty="0"/>
          </a:p>
          <a:p>
            <a:pPr marL="171450" indent="-171450">
              <a:buFontTx/>
              <a:buChar char="-"/>
            </a:pPr>
            <a:endParaRPr lang="tr-TR" dirty="0"/>
          </a:p>
          <a:p>
            <a:endParaRPr lang="tr-TR" dirty="0"/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136267"/>
            <a:ext cx="68930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.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136267"/>
            <a:ext cx="110608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H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Yuvarlatılmış Dikdörtgen 7"/>
          <p:cNvSpPr/>
          <p:nvPr/>
        </p:nvSpPr>
        <p:spPr>
          <a:xfrm>
            <a:off x="1271396" y="1454521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</a:t>
            </a:r>
            <a:r>
              <a:rPr lang="tr-TR" sz="2000" b="1">
                <a:solidFill>
                  <a:schemeClr val="tx1"/>
                </a:solidFill>
              </a:rPr>
              <a:t>Hypothalamus</a:t>
            </a:r>
          </a:p>
          <a:p>
            <a:r>
              <a:rPr lang="tr-TR" sz="2000" b="1" smtClean="0">
                <a:solidFill>
                  <a:schemeClr val="tx1"/>
                </a:solidFill>
              </a:rPr>
              <a:t>             GnRH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1437947" y="2818272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   Pituitary</a:t>
            </a:r>
          </a:p>
          <a:p>
            <a:r>
              <a:rPr lang="tr-TR" sz="2000" b="1" smtClean="0">
                <a:solidFill>
                  <a:schemeClr val="tx1"/>
                </a:solidFill>
              </a:rPr>
              <a:t>           FSH, LH 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1370624" y="5174604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Testis   and ovary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2324988" y="2100822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  <p:sp>
        <p:nvSpPr>
          <p:cNvPr id="12" name="Oval 11"/>
          <p:cNvSpPr/>
          <p:nvPr/>
        </p:nvSpPr>
        <p:spPr>
          <a:xfrm>
            <a:off x="518406" y="4371788"/>
            <a:ext cx="2222080" cy="8028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Testesterone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2950287" y="4385259"/>
            <a:ext cx="2439283" cy="802816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Estrogen and  progesterone</a:t>
            </a:r>
            <a:endParaRPr lang="tr-TR" sz="2000" b="1">
              <a:solidFill>
                <a:schemeClr val="tx1"/>
              </a:solidFill>
            </a:endParaRPr>
          </a:p>
        </p:txBody>
      </p:sp>
      <p:cxnSp>
        <p:nvCxnSpPr>
          <p:cNvPr id="16" name="Düz Bağlayıcı 15"/>
          <p:cNvCxnSpPr/>
          <p:nvPr/>
        </p:nvCxnSpPr>
        <p:spPr>
          <a:xfrm flipV="1">
            <a:off x="993913" y="1669774"/>
            <a:ext cx="0" cy="2715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Düz Ok Bağlayıcısı 22"/>
          <p:cNvCxnSpPr>
            <a:endCxn id="9" idx="1"/>
          </p:cNvCxnSpPr>
          <p:nvPr/>
        </p:nvCxnSpPr>
        <p:spPr>
          <a:xfrm>
            <a:off x="993913" y="3141437"/>
            <a:ext cx="444034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Düz Ok Bağlayıcısı 24"/>
          <p:cNvCxnSpPr/>
          <p:nvPr/>
        </p:nvCxnSpPr>
        <p:spPr>
          <a:xfrm>
            <a:off x="993913" y="1669774"/>
            <a:ext cx="27748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Metin kutusu 27"/>
          <p:cNvSpPr txBox="1"/>
          <p:nvPr/>
        </p:nvSpPr>
        <p:spPr>
          <a:xfrm>
            <a:off x="1027623" y="2375018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30" name="Metin kutusu 29"/>
          <p:cNvSpPr txBox="1"/>
          <p:nvPr/>
        </p:nvSpPr>
        <p:spPr>
          <a:xfrm>
            <a:off x="926717" y="1039008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31" name="Metin kutusu 30"/>
          <p:cNvSpPr txBox="1"/>
          <p:nvPr/>
        </p:nvSpPr>
        <p:spPr>
          <a:xfrm>
            <a:off x="2639152" y="1827917"/>
            <a:ext cx="235962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600" smtClean="0"/>
              <a:t>+</a:t>
            </a:r>
            <a:endParaRPr lang="tr-TR" sz="600"/>
          </a:p>
        </p:txBody>
      </p:sp>
      <p:sp>
        <p:nvSpPr>
          <p:cNvPr id="32" name="Dikdörtgen 31"/>
          <p:cNvSpPr/>
          <p:nvPr/>
        </p:nvSpPr>
        <p:spPr>
          <a:xfrm>
            <a:off x="1834739" y="3586957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  <p:sp>
        <p:nvSpPr>
          <p:cNvPr id="33" name="Dikdörtgen 32"/>
          <p:cNvSpPr/>
          <p:nvPr/>
        </p:nvSpPr>
        <p:spPr>
          <a:xfrm>
            <a:off x="3397837" y="3535722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  <p:cxnSp>
        <p:nvCxnSpPr>
          <p:cNvPr id="34" name="Düz Bağlayıcı 33"/>
          <p:cNvCxnSpPr/>
          <p:nvPr/>
        </p:nvCxnSpPr>
        <p:spPr>
          <a:xfrm flipV="1">
            <a:off x="4750904" y="1783694"/>
            <a:ext cx="0" cy="271548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Düz Ok Bağlayıcısı 34"/>
          <p:cNvCxnSpPr>
            <a:endCxn id="8" idx="3"/>
          </p:cNvCxnSpPr>
          <p:nvPr/>
        </p:nvCxnSpPr>
        <p:spPr>
          <a:xfrm flipH="1">
            <a:off x="4011120" y="1777686"/>
            <a:ext cx="73315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Düz Ok Bağlayıcısı 36"/>
          <p:cNvCxnSpPr>
            <a:endCxn id="9" idx="3"/>
          </p:cNvCxnSpPr>
          <p:nvPr/>
        </p:nvCxnSpPr>
        <p:spPr>
          <a:xfrm flipH="1">
            <a:off x="4177671" y="3141436"/>
            <a:ext cx="573233" cy="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9" name="Metin kutusu 38"/>
          <p:cNvSpPr txBox="1"/>
          <p:nvPr/>
        </p:nvSpPr>
        <p:spPr>
          <a:xfrm>
            <a:off x="4373895" y="2527906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40" name="Metin kutusu 39"/>
          <p:cNvSpPr txBox="1"/>
          <p:nvPr/>
        </p:nvSpPr>
        <p:spPr>
          <a:xfrm>
            <a:off x="4211677" y="1155935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</p:spTree>
    <p:extLst>
      <p:ext uri="{BB962C8B-B14F-4D97-AF65-F5344CB8AC3E}">
        <p14:creationId xmlns:p14="http://schemas.microsoft.com/office/powerpoint/2010/main" val="18551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1094" y="1015369"/>
            <a:ext cx="59061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tr-TR" sz="3200" i="1" u="sng" dirty="0" smtClean="0">
                <a:solidFill>
                  <a:srgbClr val="002060"/>
                </a:solidFill>
              </a:rPr>
              <a:t>3. </a:t>
            </a:r>
            <a:r>
              <a:rPr lang="tr-TR" sz="3200" i="1" u="sng" dirty="0" err="1" smtClean="0">
                <a:solidFill>
                  <a:srgbClr val="002060"/>
                </a:solidFill>
              </a:rPr>
              <a:t>Somatotropin</a:t>
            </a:r>
            <a:r>
              <a:rPr lang="tr-TR" sz="3200" i="1" u="sng" dirty="0" smtClean="0">
                <a:solidFill>
                  <a:srgbClr val="002060"/>
                </a:solidFill>
              </a:rPr>
              <a:t> </a:t>
            </a:r>
            <a:r>
              <a:rPr lang="tr-TR" sz="3200" i="1" u="sng" dirty="0">
                <a:solidFill>
                  <a:srgbClr val="002060"/>
                </a:solidFill>
              </a:rPr>
              <a:t>(GH</a:t>
            </a:r>
            <a:r>
              <a:rPr lang="tr-TR" sz="3200" i="1" u="sng" dirty="0" smtClean="0">
                <a:solidFill>
                  <a:srgbClr val="002060"/>
                </a:solidFill>
              </a:rPr>
              <a:t>):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-22218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b="0" i="0" u="none" strike="noStrike" cap="none" normalizeH="0" baseline="0" smtClean="0">
                <a:ln>
                  <a:noFill/>
                </a:ln>
                <a:solidFill>
                  <a:srgbClr val="21212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b="0" i="0" u="none" strike="noStrike" cap="none" normalizeH="0" baseline="0" smtClean="0">
              <a:ln>
                <a:noFill/>
              </a:ln>
              <a:solidFill>
                <a:srgbClr val="21212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0" y="136267"/>
            <a:ext cx="43282" cy="18466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2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  <a:cs typeface="Arial" panose="020B0604020202020204" pitchFamily="34" charset="0"/>
              </a:rPr>
              <a:t>.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Dikdörtgen 13"/>
          <p:cNvSpPr/>
          <p:nvPr/>
        </p:nvSpPr>
        <p:spPr>
          <a:xfrm>
            <a:off x="1759586" y="2253462"/>
            <a:ext cx="754828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tr-TR" altLang="tr-TR" sz="2400"/>
              <a:t>The main effect is to stimulate the growth of the organism</a:t>
            </a:r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sz="2400"/>
              <a:t>Stimulates the growth of long bone and soft tissue.</a:t>
            </a:r>
            <a:r>
              <a:rPr lang="tr-TR" altLang="tr-TR" sz="2400"/>
              <a:t> </a:t>
            </a:r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tr-TR" altLang="tr-TR" sz="2400"/>
              <a:t>GH affects carbohydrate, protein and fat metabolism. </a:t>
            </a:r>
          </a:p>
          <a:p>
            <a:pPr marL="342900" indent="-342900">
              <a:buFontTx/>
              <a:buChar char="-"/>
            </a:pPr>
            <a:endParaRPr lang="tr-TR" sz="2400"/>
          </a:p>
        </p:txBody>
      </p:sp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311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42051" y="1793079"/>
            <a:ext cx="93295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tr-TR" altLang="tr-TR" sz="2400"/>
              <a:t>Reduces glucose uptake by muscle cells and adipose tissue</a:t>
            </a:r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tr-TR" sz="2400"/>
              <a:t>Liver …..Gluconeogensis ↑, glycogenolysis ↑ blood glucose levels ↑</a:t>
            </a:r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sz="2400"/>
              <a:t>Shift from glucose to lipids as an energy source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tr-TR" altLang="tr-TR" sz="2400"/>
              <a:t>Increases amino acid uptake of cells.</a:t>
            </a:r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sz="2400"/>
              <a:t>It has anabolic effects on protein metabolism.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sz="2400"/>
              <a:t>Increases lipolysis in fat cells</a:t>
            </a:r>
            <a:r>
              <a:rPr lang="tr-TR" sz="2400"/>
              <a:t>, </a:t>
            </a:r>
            <a:r>
              <a:rPr lang="en-US" sz="2400"/>
              <a:t>increases the use of oils for energy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sz="2400"/>
              <a:t>GH secretion increases with </a:t>
            </a:r>
            <a:r>
              <a:rPr lang="en-US" sz="2400" smtClean="0">
                <a:solidFill>
                  <a:srgbClr val="FF0000"/>
                </a:solidFill>
              </a:rPr>
              <a:t>G</a:t>
            </a:r>
            <a:r>
              <a:rPr lang="tr-TR" sz="2400" smtClean="0">
                <a:solidFill>
                  <a:srgbClr val="FF0000"/>
                </a:solidFill>
              </a:rPr>
              <a:t>H</a:t>
            </a:r>
            <a:r>
              <a:rPr lang="en-US" sz="2400" smtClean="0">
                <a:solidFill>
                  <a:srgbClr val="FF0000"/>
                </a:solidFill>
              </a:rPr>
              <a:t>RH</a:t>
            </a:r>
            <a:r>
              <a:rPr lang="en-US" sz="2400">
                <a:solidFill>
                  <a:srgbClr val="FF0000"/>
                </a:solidFill>
              </a:rPr>
              <a:t>.</a:t>
            </a:r>
            <a:endParaRPr lang="tr-TR" sz="240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sz="2400">
                <a:solidFill>
                  <a:srgbClr val="FF0000"/>
                </a:solidFill>
              </a:rPr>
              <a:t>Somatostatin</a:t>
            </a:r>
            <a:r>
              <a:rPr lang="en-US" sz="2400"/>
              <a:t> is secreted from the hypothalamus.</a:t>
            </a:r>
            <a:endParaRPr lang="tr-TR" sz="2400"/>
          </a:p>
          <a:p>
            <a:pPr marL="342900" indent="-342900">
              <a:buFont typeface="Wingdings" panose="05000000000000000000" pitchFamily="2" charset="2"/>
              <a:buChar char="v"/>
              <a:defRPr/>
            </a:pPr>
            <a:r>
              <a:rPr lang="en-US" sz="2400"/>
              <a:t> Inhibits GH secretion from adenohypophysis</a:t>
            </a:r>
            <a:endParaRPr lang="tr-TR" sz="2400"/>
          </a:p>
        </p:txBody>
      </p:sp>
      <p:sp>
        <p:nvSpPr>
          <p:cNvPr id="3" name="Dikdörtgen 2"/>
          <p:cNvSpPr/>
          <p:nvPr/>
        </p:nvSpPr>
        <p:spPr>
          <a:xfrm>
            <a:off x="970451" y="750326"/>
            <a:ext cx="59061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tr-TR" sz="3200" i="1" u="sng" dirty="0" smtClean="0">
                <a:solidFill>
                  <a:srgbClr val="002060"/>
                </a:solidFill>
              </a:rPr>
              <a:t>3. </a:t>
            </a:r>
            <a:r>
              <a:rPr lang="tr-TR" sz="3200" i="1" u="sng" dirty="0" err="1" smtClean="0">
                <a:solidFill>
                  <a:srgbClr val="002060"/>
                </a:solidFill>
              </a:rPr>
              <a:t>Somatotropin</a:t>
            </a:r>
            <a:r>
              <a:rPr lang="tr-TR" sz="3200" i="1" u="sng" dirty="0" smtClean="0">
                <a:solidFill>
                  <a:srgbClr val="002060"/>
                </a:solidFill>
              </a:rPr>
              <a:t> </a:t>
            </a:r>
            <a:r>
              <a:rPr lang="tr-TR" sz="3200" i="1" u="sng" dirty="0">
                <a:solidFill>
                  <a:srgbClr val="002060"/>
                </a:solidFill>
              </a:rPr>
              <a:t>(GH</a:t>
            </a:r>
            <a:r>
              <a:rPr lang="tr-TR" sz="3200" i="1" u="sng" dirty="0" smtClean="0">
                <a:solidFill>
                  <a:srgbClr val="002060"/>
                </a:solidFill>
              </a:rPr>
              <a:t>):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18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321094" y="1015369"/>
            <a:ext cx="59061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tr-TR" sz="3200" i="1" u="sng" dirty="0" smtClean="0">
                <a:solidFill>
                  <a:srgbClr val="002060"/>
                </a:solidFill>
              </a:rPr>
              <a:t>3. </a:t>
            </a:r>
            <a:r>
              <a:rPr lang="tr-TR" sz="3200" i="1" u="sng" dirty="0" err="1" smtClean="0">
                <a:solidFill>
                  <a:srgbClr val="002060"/>
                </a:solidFill>
              </a:rPr>
              <a:t>Somatotropin</a:t>
            </a:r>
            <a:r>
              <a:rPr lang="tr-TR" sz="3200" i="1" u="sng" dirty="0" smtClean="0">
                <a:solidFill>
                  <a:srgbClr val="002060"/>
                </a:solidFill>
              </a:rPr>
              <a:t> </a:t>
            </a:r>
            <a:r>
              <a:rPr lang="tr-TR" sz="3200" i="1" u="sng" dirty="0">
                <a:solidFill>
                  <a:srgbClr val="002060"/>
                </a:solidFill>
              </a:rPr>
              <a:t>(GH</a:t>
            </a:r>
            <a:r>
              <a:rPr lang="tr-TR" sz="3200" i="1" u="sng" dirty="0" smtClean="0">
                <a:solidFill>
                  <a:srgbClr val="002060"/>
                </a:solidFill>
              </a:rPr>
              <a:t>):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841261" y="2563793"/>
            <a:ext cx="90777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b="1" i="1" smtClean="0"/>
              <a:t>It </a:t>
            </a:r>
            <a:r>
              <a:rPr lang="en-US" sz="2400" b="1" i="1"/>
              <a:t>modulates the activities of liver, kidneys, bone, cartilage, skeletal muscle and fat cells.</a:t>
            </a:r>
            <a:endParaRPr lang="tr-TR" sz="2400" b="1" i="1"/>
          </a:p>
        </p:txBody>
      </p:sp>
    </p:spTree>
    <p:extLst>
      <p:ext uri="{BB962C8B-B14F-4D97-AF65-F5344CB8AC3E}">
        <p14:creationId xmlns:p14="http://schemas.microsoft.com/office/powerpoint/2010/main" val="29120937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14533" y="1243944"/>
            <a:ext cx="65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000" dirty="0"/>
          </a:p>
        </p:txBody>
      </p:sp>
      <p:sp>
        <p:nvSpPr>
          <p:cNvPr id="4" name="Dikdörtgen 3"/>
          <p:cNvSpPr/>
          <p:nvPr/>
        </p:nvSpPr>
        <p:spPr>
          <a:xfrm>
            <a:off x="247055" y="1397832"/>
            <a:ext cx="61609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/>
            <a:r>
              <a:rPr lang="tr-TR" sz="3200" i="1" u="sng" dirty="0" smtClean="0">
                <a:solidFill>
                  <a:srgbClr val="002060"/>
                </a:solidFill>
              </a:rPr>
              <a:t>3. </a:t>
            </a:r>
            <a:r>
              <a:rPr lang="tr-TR" sz="3200" i="1" u="sng" dirty="0" err="1" smtClean="0">
                <a:solidFill>
                  <a:srgbClr val="002060"/>
                </a:solidFill>
              </a:rPr>
              <a:t>Somatotropin</a:t>
            </a:r>
            <a:r>
              <a:rPr lang="tr-TR" sz="3200" i="1" u="sng" dirty="0" smtClean="0">
                <a:solidFill>
                  <a:srgbClr val="002060"/>
                </a:solidFill>
              </a:rPr>
              <a:t> </a:t>
            </a:r>
            <a:r>
              <a:rPr lang="tr-TR" sz="3200" i="1" u="sng" dirty="0">
                <a:solidFill>
                  <a:srgbClr val="002060"/>
                </a:solidFill>
              </a:rPr>
              <a:t>(GH</a:t>
            </a:r>
            <a:r>
              <a:rPr lang="tr-TR" sz="3200" i="1" u="sng" dirty="0" smtClean="0">
                <a:solidFill>
                  <a:srgbClr val="002060"/>
                </a:solidFill>
              </a:rPr>
              <a:t>):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289807" y="2435826"/>
            <a:ext cx="9881776" cy="215443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>
              <a:defRPr/>
            </a:pPr>
            <a:endParaRPr lang="tr-TR" sz="2400"/>
          </a:p>
          <a:p>
            <a:pPr lvl="0">
              <a:defRPr/>
            </a:pPr>
            <a:r>
              <a:rPr lang="en-US" sz="2400"/>
              <a:t>GH deficiency before puberty …… </a:t>
            </a:r>
            <a:r>
              <a:rPr lang="en-US" sz="2400" smtClean="0"/>
              <a:t>.</a:t>
            </a:r>
            <a:r>
              <a:rPr lang="tr-TR" sz="2400"/>
              <a:t> </a:t>
            </a:r>
            <a:r>
              <a:rPr lang="tr-TR" sz="2400" smtClean="0"/>
              <a:t>short stature</a:t>
            </a:r>
          </a:p>
          <a:p>
            <a:pPr lvl="0">
              <a:defRPr/>
            </a:pPr>
            <a:r>
              <a:rPr lang="en-US" sz="2400" smtClean="0"/>
              <a:t>Over </a:t>
            </a:r>
            <a:r>
              <a:rPr lang="en-US" sz="2400"/>
              <a:t>secretion before puberty ……. Gigantism</a:t>
            </a:r>
            <a:endParaRPr lang="tr-TR" sz="2400"/>
          </a:p>
          <a:p>
            <a:pPr lvl="0">
              <a:defRPr/>
            </a:pPr>
            <a:r>
              <a:rPr lang="en-US" sz="2400"/>
              <a:t>After adolescence, GH excess …… thickening of long bones, facial contours become rough, feet and hands grow.</a:t>
            </a:r>
            <a:endParaRPr lang="tr-TR" sz="240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kumimoji="0" lang="tr-TR" altLang="tr-T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984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74164" y="1094282"/>
            <a:ext cx="1078531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i="1" u="sng" dirty="0" smtClean="0">
                <a:solidFill>
                  <a:srgbClr val="002060"/>
                </a:solidFill>
              </a:rPr>
              <a:t>4</a:t>
            </a:r>
            <a:r>
              <a:rPr lang="tr-TR" sz="3200" i="1" u="sng" smtClean="0">
                <a:solidFill>
                  <a:srgbClr val="002060"/>
                </a:solidFill>
              </a:rPr>
              <a:t>. Prolactin</a:t>
            </a:r>
            <a:endParaRPr lang="tr-TR" sz="3200" i="1" u="sng" dirty="0">
              <a:solidFill>
                <a:srgbClr val="002060"/>
              </a:solidFill>
            </a:endParaRPr>
          </a:p>
          <a:p>
            <a:endParaRPr lang="tr-TR" dirty="0"/>
          </a:p>
          <a:p>
            <a:endParaRPr lang="tr-TR" dirty="0" smtClean="0"/>
          </a:p>
          <a:p>
            <a:pPr marL="171450" indent="-171450">
              <a:buFontTx/>
              <a:buChar char="-"/>
            </a:pPr>
            <a:r>
              <a:rPr lang="en-US" sz="2400"/>
              <a:t>It is controlled by the PRH released from the hypothalamus</a:t>
            </a:r>
            <a:r>
              <a:rPr lang="en-US" sz="2400" smtClean="0"/>
              <a:t>.</a:t>
            </a:r>
            <a:endParaRPr lang="tr-TR" sz="2400"/>
          </a:p>
          <a:p>
            <a:pPr marL="171450" indent="-171450">
              <a:buFontTx/>
              <a:buChar char="-"/>
            </a:pPr>
            <a:r>
              <a:rPr lang="en-US" sz="2400"/>
              <a:t>Its level in the blood increases during pregnancy. </a:t>
            </a:r>
            <a:endParaRPr lang="tr-TR" sz="2400"/>
          </a:p>
          <a:p>
            <a:pPr marL="171450" indent="-171450">
              <a:buFontTx/>
              <a:buChar char="-"/>
            </a:pPr>
            <a:r>
              <a:rPr lang="en-US" sz="2400"/>
              <a:t>It causes the development of mammary glands in females.</a:t>
            </a:r>
            <a:endParaRPr lang="tr-TR" sz="2400"/>
          </a:p>
          <a:p>
            <a:pPr marL="171450" indent="-171450">
              <a:buFontTx/>
              <a:buChar char="-"/>
            </a:pPr>
            <a:r>
              <a:rPr lang="en-US" sz="2400"/>
              <a:t>It increases the synthesis </a:t>
            </a:r>
            <a:r>
              <a:rPr lang="tr-TR" sz="2400"/>
              <a:t>of milk proteins </a:t>
            </a:r>
            <a:r>
              <a:rPr lang="en-US" sz="2400"/>
              <a:t>and milk production.</a:t>
            </a:r>
            <a:endParaRPr lang="tr-TR" sz="2400"/>
          </a:p>
          <a:p>
            <a:pPr marL="171450" indent="-171450">
              <a:buFontTx/>
              <a:buChar char="-"/>
            </a:pPr>
            <a:r>
              <a:rPr lang="en-US" sz="2400"/>
              <a:t>It prepares the mammary glands for lactation during pregnancy, but there is no milk secretion. It provides lactation to start and continuity after birth.</a:t>
            </a:r>
            <a:endParaRPr lang="tr-TR" sz="2400"/>
          </a:p>
          <a:p>
            <a:endParaRPr lang="tr-T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20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84228" y="565683"/>
            <a:ext cx="58836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 dirty="0">
                <a:solidFill>
                  <a:srgbClr val="002060"/>
                </a:solidFill>
              </a:rPr>
              <a:t>5</a:t>
            </a:r>
            <a:r>
              <a:rPr lang="tr-TR" sz="3200" i="1" u="sng">
                <a:solidFill>
                  <a:srgbClr val="002060"/>
                </a:solidFill>
              </a:rPr>
              <a:t>. </a:t>
            </a:r>
            <a:r>
              <a:rPr lang="tr-TR" sz="3200" i="1" u="sng" smtClean="0">
                <a:solidFill>
                  <a:srgbClr val="002060"/>
                </a:solidFill>
              </a:rPr>
              <a:t>Adrenocorticotropic </a:t>
            </a:r>
            <a:r>
              <a:rPr lang="tr-TR" sz="3200" i="1" u="sng" dirty="0" smtClean="0">
                <a:solidFill>
                  <a:srgbClr val="002060"/>
                </a:solidFill>
              </a:rPr>
              <a:t>hormon (ACTH):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4" name="Yuvarlatılmış Dikdörtgen 3"/>
          <p:cNvSpPr/>
          <p:nvPr/>
        </p:nvSpPr>
        <p:spPr>
          <a:xfrm>
            <a:off x="3882074" y="1523941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</a:t>
            </a:r>
            <a:r>
              <a:rPr lang="tr-TR" sz="2000" b="1">
                <a:solidFill>
                  <a:schemeClr val="tx1"/>
                </a:solidFill>
              </a:rPr>
              <a:t>Hypothalamus</a:t>
            </a:r>
          </a:p>
          <a:p>
            <a:r>
              <a:rPr lang="tr-TR" sz="2000" b="1" smtClean="0">
                <a:solidFill>
                  <a:schemeClr val="tx1"/>
                </a:solidFill>
              </a:rPr>
              <a:t>              CRH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5" name="Yuvarlatılmış Dikdörtgen 4"/>
          <p:cNvSpPr/>
          <p:nvPr/>
        </p:nvSpPr>
        <p:spPr>
          <a:xfrm>
            <a:off x="3882074" y="2761256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  </a:t>
            </a:r>
            <a:r>
              <a:rPr lang="tr-TR" sz="2000" b="1">
                <a:solidFill>
                  <a:schemeClr val="tx1"/>
                </a:solidFill>
              </a:rPr>
              <a:t> Pituitary</a:t>
            </a:r>
            <a:endParaRPr lang="tr-TR" sz="2000" b="1" smtClean="0">
              <a:solidFill>
                <a:schemeClr val="tx1"/>
              </a:solidFill>
            </a:endParaRPr>
          </a:p>
          <a:p>
            <a:r>
              <a:rPr lang="tr-TR" sz="2000" b="1" smtClean="0">
                <a:solidFill>
                  <a:schemeClr val="tx1"/>
                </a:solidFill>
              </a:rPr>
              <a:t>           ACTH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6" name="Yuvarlatılmış Dikdörtgen 5"/>
          <p:cNvSpPr/>
          <p:nvPr/>
        </p:nvSpPr>
        <p:spPr>
          <a:xfrm>
            <a:off x="3882074" y="4265377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Adrenal glands</a:t>
            </a:r>
            <a:endParaRPr lang="tr-TR" sz="2000" b="1">
              <a:solidFill>
                <a:schemeClr val="tx1"/>
              </a:solidFill>
            </a:endParaRPr>
          </a:p>
        </p:txBody>
      </p:sp>
      <p:cxnSp>
        <p:nvCxnSpPr>
          <p:cNvPr id="7" name="Düz Bağlayıcı 6"/>
          <p:cNvCxnSpPr>
            <a:stCxn id="6" idx="3"/>
          </p:cNvCxnSpPr>
          <p:nvPr/>
        </p:nvCxnSpPr>
        <p:spPr>
          <a:xfrm flipV="1">
            <a:off x="6621798" y="4588542"/>
            <a:ext cx="640393" cy="1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Düz Bağlayıcı 8"/>
          <p:cNvCxnSpPr/>
          <p:nvPr/>
        </p:nvCxnSpPr>
        <p:spPr>
          <a:xfrm flipV="1">
            <a:off x="7288696" y="1766834"/>
            <a:ext cx="26504" cy="282170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 flipH="1">
            <a:off x="6621798" y="1766834"/>
            <a:ext cx="69340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Düz Ok Bağlayıcısı 13"/>
          <p:cNvCxnSpPr/>
          <p:nvPr/>
        </p:nvCxnSpPr>
        <p:spPr>
          <a:xfrm flipH="1">
            <a:off x="6595293" y="3084421"/>
            <a:ext cx="70665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6" name="Yuvarlatılmış Dikdörtgen 15"/>
          <p:cNvSpPr/>
          <p:nvPr/>
        </p:nvSpPr>
        <p:spPr>
          <a:xfrm>
            <a:off x="6446369" y="3843130"/>
            <a:ext cx="1929005" cy="31651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Cortisol</a:t>
            </a:r>
          </a:p>
        </p:txBody>
      </p:sp>
      <p:cxnSp>
        <p:nvCxnSpPr>
          <p:cNvPr id="17" name="Düz Ok Bağlayıcısı 16"/>
          <p:cNvCxnSpPr/>
          <p:nvPr/>
        </p:nvCxnSpPr>
        <p:spPr>
          <a:xfrm flipV="1">
            <a:off x="7288696" y="4159646"/>
            <a:ext cx="0" cy="42889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9" name="Metin kutusu 18"/>
          <p:cNvSpPr txBox="1"/>
          <p:nvPr/>
        </p:nvSpPr>
        <p:spPr>
          <a:xfrm>
            <a:off x="7315200" y="2989099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20" name="Metin kutusu 19"/>
          <p:cNvSpPr txBox="1"/>
          <p:nvPr/>
        </p:nvSpPr>
        <p:spPr>
          <a:xfrm>
            <a:off x="7310848" y="1686415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21" name="Dikdörtgen 20"/>
          <p:cNvSpPr/>
          <p:nvPr/>
        </p:nvSpPr>
        <p:spPr>
          <a:xfrm>
            <a:off x="4974051" y="2154559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  <p:sp>
        <p:nvSpPr>
          <p:cNvPr id="22" name="Dikdörtgen 21"/>
          <p:cNvSpPr/>
          <p:nvPr/>
        </p:nvSpPr>
        <p:spPr>
          <a:xfrm>
            <a:off x="4974051" y="3431508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</p:spTree>
    <p:extLst>
      <p:ext uri="{BB962C8B-B14F-4D97-AF65-F5344CB8AC3E}">
        <p14:creationId xmlns:p14="http://schemas.microsoft.com/office/powerpoint/2010/main" val="268447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90967" y="876757"/>
            <a:ext cx="58836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 dirty="0">
                <a:solidFill>
                  <a:srgbClr val="002060"/>
                </a:solidFill>
              </a:rPr>
              <a:t>5</a:t>
            </a:r>
            <a:r>
              <a:rPr lang="tr-TR" sz="3200" i="1" u="sng">
                <a:solidFill>
                  <a:srgbClr val="002060"/>
                </a:solidFill>
              </a:rPr>
              <a:t>. Adrenocorticotropic hormon (ACTH</a:t>
            </a:r>
            <a:r>
              <a:rPr lang="tr-TR" sz="3200" i="1" u="sng" smtClean="0">
                <a:solidFill>
                  <a:srgbClr val="002060"/>
                </a:solidFill>
              </a:rPr>
              <a:t>):</a:t>
            </a:r>
            <a:endParaRPr lang="tr-TR" sz="3200" i="1" u="sng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171697" y="1721716"/>
            <a:ext cx="90824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chemeClr val="accent1"/>
                </a:solidFill>
              </a:rPr>
              <a:t>Cushing</a:t>
            </a:r>
            <a:r>
              <a:rPr lang="tr-TR" sz="2400" b="1">
                <a:solidFill>
                  <a:schemeClr val="accent1"/>
                </a:solidFill>
              </a:rPr>
              <a:t> </a:t>
            </a:r>
            <a:r>
              <a:rPr lang="tr-TR" sz="2400" b="1" smtClean="0">
                <a:solidFill>
                  <a:schemeClr val="accent1"/>
                </a:solidFill>
              </a:rPr>
              <a:t>syndrome</a:t>
            </a:r>
            <a:r>
              <a:rPr lang="en-US" sz="2400" b="1" smtClean="0">
                <a:solidFill>
                  <a:schemeClr val="accent1"/>
                </a:solidFill>
              </a:rPr>
              <a:t>: </a:t>
            </a:r>
            <a:endParaRPr lang="tr-TR" sz="2400" b="1" dirty="0">
              <a:solidFill>
                <a:schemeClr val="accent1"/>
              </a:solidFill>
            </a:endParaRPr>
          </a:p>
          <a:p>
            <a:pPr marL="342900" indent="-342900">
              <a:buFontTx/>
              <a:buChar char="-"/>
            </a:pPr>
            <a:r>
              <a:rPr lang="tr-TR" sz="2400"/>
              <a:t>E</a:t>
            </a:r>
            <a:r>
              <a:rPr lang="en-US" sz="2400"/>
              <a:t>xcessive production of ACTH is seen.</a:t>
            </a:r>
            <a:endParaRPr lang="tr-TR" sz="2400"/>
          </a:p>
          <a:p>
            <a:pPr marL="342900" indent="-342900">
              <a:buFontTx/>
              <a:buChar char="-"/>
            </a:pPr>
            <a:r>
              <a:rPr lang="tr-TR" altLang="tr-TR" sz="2400"/>
              <a:t>Abnormal cortisol release</a:t>
            </a:r>
          </a:p>
          <a:p>
            <a:pPr marL="342900" indent="-342900">
              <a:buFontTx/>
              <a:buChar char="-"/>
            </a:pPr>
            <a:r>
              <a:rPr lang="en-US" sz="2400"/>
              <a:t>Cortisol secreting tumor of the adrenal cortex</a:t>
            </a:r>
            <a:endParaRPr lang="tr-TR" sz="2400"/>
          </a:p>
          <a:p>
            <a:pPr marL="342900" indent="-342900">
              <a:buFontTx/>
              <a:buChar char="-"/>
            </a:pPr>
            <a:r>
              <a:rPr lang="tr-TR" altLang="tr-TR" sz="2400"/>
              <a:t>Mobilization of fats from the underside of the body, </a:t>
            </a:r>
          </a:p>
          <a:p>
            <a:pPr marL="342900" indent="-342900">
              <a:buFontTx/>
              <a:buChar char="-"/>
            </a:pPr>
            <a:r>
              <a:rPr lang="tr-TR" altLang="tr-TR" sz="2400"/>
              <a:t>Excessive storage of the chest and upper abdomen</a:t>
            </a:r>
          </a:p>
          <a:p>
            <a:pPr marL="342900" indent="-342900">
              <a:buFontTx/>
              <a:buChar char="-"/>
            </a:pPr>
            <a:r>
              <a:rPr lang="tr-TR" altLang="tr-TR" sz="2400"/>
              <a:t>Edema in the face </a:t>
            </a:r>
          </a:p>
          <a:p>
            <a:pPr marL="342900" indent="-342900">
              <a:buFontTx/>
              <a:buChar char="-"/>
            </a:pPr>
            <a:r>
              <a:rPr lang="en-US" sz="2400"/>
              <a:t>Purplish lines in subcutaneous tissues</a:t>
            </a:r>
            <a:endParaRPr lang="tr-TR" sz="2400"/>
          </a:p>
          <a:p>
            <a:endParaRPr lang="tr-TR" sz="2400" dirty="0"/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5678863" y="3319126"/>
            <a:ext cx="65" cy="30777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tr-TR" altLang="tr-TR" sz="2000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61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Physicochemical </a:t>
            </a:r>
            <a:r>
              <a:rPr lang="tr-TR" sz="3200" i="1" u="sng">
                <a:solidFill>
                  <a:srgbClr val="002060"/>
                </a:solidFill>
                <a:latin typeface="+mn-lt"/>
                <a:ea typeface="+mn-ea"/>
                <a:cs typeface="+mn-cs"/>
              </a:rPr>
              <a:t>Properties of Hormones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556932"/>
            <a:ext cx="9601196" cy="3318936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/>
              <a:t>	</a:t>
            </a:r>
            <a:r>
              <a:rPr lang="tr-TR" b="1" i="1" u="sng" smtClean="0"/>
              <a:t>Hydrophobic</a:t>
            </a:r>
            <a:r>
              <a:rPr lang="tr-TR" b="1" i="1" u="sng"/>
              <a:t>: </a:t>
            </a:r>
            <a:r>
              <a:rPr lang="tr-TR"/>
              <a:t>Steroidal hormones</a:t>
            </a:r>
          </a:p>
          <a:p>
            <a:endParaRPr lang="tr-TR"/>
          </a:p>
          <a:p>
            <a:r>
              <a:rPr lang="tr-TR"/>
              <a:t> </a:t>
            </a:r>
            <a:r>
              <a:rPr lang="tr-TR" b="1" i="1" u="sng" smtClean="0"/>
              <a:t>Hydrophilic: </a:t>
            </a:r>
            <a:r>
              <a:rPr lang="tr-TR"/>
              <a:t>Peptide hormones and Thyroid Hormones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094717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Mechanism </a:t>
            </a:r>
            <a:r>
              <a:rPr lang="en-US" sz="3200" i="1" u="sng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of action of hormones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endParaRPr lang="tr-TR"/>
          </a:p>
          <a:p>
            <a:r>
              <a:rPr lang="en-US"/>
              <a:t>Hormones must bind with their original receptors to show their effects when they reach the target tissue / cells.  </a:t>
            </a:r>
            <a:endParaRPr lang="tr-TR"/>
          </a:p>
          <a:p>
            <a:r>
              <a:rPr lang="en-US"/>
              <a:t>Receptors are located in the cell membrane, cytoplasm or nucleus</a:t>
            </a:r>
            <a:r>
              <a:rPr lang="en-US" smtClean="0"/>
              <a:t>.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057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i="1" u="sng" smtClean="0">
                <a:solidFill>
                  <a:srgbClr val="002060"/>
                </a:solidFill>
              </a:rPr>
              <a:t>HORMONES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altLang="tr-TR"/>
              <a:t>C</a:t>
            </a:r>
            <a:r>
              <a:rPr lang="tr-TR" altLang="tr-TR" smtClean="0"/>
              <a:t>hemical </a:t>
            </a:r>
            <a:r>
              <a:rPr lang="tr-TR" altLang="tr-TR"/>
              <a:t>messengers of the body. </a:t>
            </a:r>
            <a:endParaRPr lang="tr-TR" altLang="tr-TR" smtClean="0"/>
          </a:p>
          <a:p>
            <a:r>
              <a:rPr lang="tr-TR" altLang="tr-TR" smtClean="0"/>
              <a:t>They </a:t>
            </a:r>
            <a:r>
              <a:rPr lang="tr-TR" altLang="tr-TR"/>
              <a:t>are transported to tissues or organs via blood </a:t>
            </a:r>
            <a:r>
              <a:rPr lang="tr-TR" altLang="tr-TR" smtClean="0"/>
              <a:t>circulation</a:t>
            </a:r>
          </a:p>
          <a:p>
            <a:r>
              <a:rPr lang="tr-TR" altLang="tr-TR" smtClean="0"/>
              <a:t>They </a:t>
            </a:r>
            <a:r>
              <a:rPr lang="tr-TR" altLang="tr-TR"/>
              <a:t>work slowly but affect many metabolic functions.</a:t>
            </a:r>
          </a:p>
          <a:p>
            <a:pPr marL="0" lv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  <a:defRPr/>
            </a:pPr>
            <a:endParaRPr lang="tr-TR"/>
          </a:p>
          <a:p>
            <a:endParaRPr lang="tr-T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52400" y="22231"/>
            <a:ext cx="65" cy="26033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kumimoji="0" lang="tr-TR" altLang="tr-TR" sz="1000" b="0" i="0" u="none" strike="noStrike" cap="none" normalizeH="0" baseline="0" smtClean="0">
                <a:ln>
                  <a:noFill/>
                </a:ln>
                <a:solidFill>
                  <a:srgbClr val="22222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kumimoji="0" lang="tr-TR" altLang="tr-TR" sz="9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4346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86678" y="942846"/>
            <a:ext cx="25474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HORMONES</a:t>
            </a:r>
            <a:r>
              <a:rPr lang="tr-TR" sz="3200" i="1" u="sng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;</a:t>
            </a:r>
            <a:endParaRPr lang="tr-TR" sz="3200" i="1" u="sng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9" name="Yuvarlatılmış Dikdörtgen 38"/>
          <p:cNvSpPr/>
          <p:nvPr/>
        </p:nvSpPr>
        <p:spPr>
          <a:xfrm>
            <a:off x="2060071" y="2826907"/>
            <a:ext cx="6818457" cy="609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Hormone receptors are on the surface of the cell or inside the </a:t>
            </a:r>
            <a:r>
              <a:rPr lang="tr-TR" altLang="tr-TR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endParaRPr lang="tr-TR" altLang="tr-TR" sz="140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980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i="1" u="sng" smtClean="0">
                <a:solidFill>
                  <a:srgbClr val="002060"/>
                </a:solidFill>
              </a:rPr>
              <a:t>Regulation of Hormone Secretion</a:t>
            </a:r>
            <a:endParaRPr lang="tr-TR" sz="4000" i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191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4000" i="1" u="sng" smtClean="0">
                <a:solidFill>
                  <a:srgbClr val="002060"/>
                </a:solidFill>
              </a:rPr>
              <a:t>Mechanism </a:t>
            </a:r>
            <a:r>
              <a:rPr lang="en-US" sz="4000" i="1" u="sng">
                <a:solidFill>
                  <a:srgbClr val="002060"/>
                </a:solidFill>
              </a:rPr>
              <a:t>of </a:t>
            </a:r>
            <a:r>
              <a:rPr lang="tr-TR" sz="4000" i="1" u="sng">
                <a:solidFill>
                  <a:srgbClr val="002060"/>
                </a:solidFill>
              </a:rPr>
              <a:t>H</a:t>
            </a:r>
            <a:r>
              <a:rPr lang="tr-TR" sz="4000" i="1" u="sng" smtClean="0">
                <a:solidFill>
                  <a:srgbClr val="002060"/>
                </a:solidFill>
              </a:rPr>
              <a:t>ormone Action- Receptor-Signal </a:t>
            </a:r>
            <a:r>
              <a:rPr lang="tr-TR" sz="4000" i="1" u="sng">
                <a:solidFill>
                  <a:srgbClr val="002060"/>
                </a:solidFill>
              </a:rPr>
              <a:t>Transduction</a:t>
            </a:r>
            <a:endParaRPr lang="tr-TR" sz="4000" i="1" u="sng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tr-TR"/>
              <a:t>Steroidal structure hormones</a:t>
            </a:r>
          </a:p>
          <a:p>
            <a:pPr algn="ctr"/>
            <a:r>
              <a:rPr lang="tr-TR"/>
              <a:t>Aminoacid structure hormones</a:t>
            </a:r>
          </a:p>
          <a:p>
            <a:pPr algn="ctr"/>
            <a:r>
              <a:rPr lang="tr-TR"/>
              <a:t>Peptid (polypeptide) structure hormones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806792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2" descr="Dna Icon Animation. Cartoon Science Stock Footage Video (100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8" name="AutoShape 4" descr="Dna Icon Animation. Cartoon Science Stock Footage Video (100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4" name="Metin kutusu 23"/>
          <p:cNvSpPr txBox="1"/>
          <p:nvPr/>
        </p:nvSpPr>
        <p:spPr>
          <a:xfrm>
            <a:off x="1533821" y="1731433"/>
            <a:ext cx="1842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Cell Membrane</a:t>
            </a:r>
            <a:endParaRPr lang="tr-TR" b="1"/>
          </a:p>
        </p:txBody>
      </p:sp>
      <p:sp>
        <p:nvSpPr>
          <p:cNvPr id="23" name="Dikdörtgen 22"/>
          <p:cNvSpPr/>
          <p:nvPr/>
        </p:nvSpPr>
        <p:spPr>
          <a:xfrm>
            <a:off x="1003857" y="2505695"/>
            <a:ext cx="675860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/>
              <a:t>Glucorticoids enter the cell</a:t>
            </a:r>
            <a:r>
              <a:rPr lang="tr-TR" sz="2400"/>
              <a:t> and </a:t>
            </a:r>
            <a:r>
              <a:rPr lang="en-US" sz="2400"/>
              <a:t>activat</a:t>
            </a:r>
            <a:r>
              <a:rPr lang="tr-TR" sz="2400"/>
              <a:t>e cytoplamic </a:t>
            </a:r>
            <a:r>
              <a:rPr lang="en-US" sz="2400"/>
              <a:t> or nuclear receptors. </a:t>
            </a:r>
            <a:endParaRPr lang="tr-TR" sz="2400"/>
          </a:p>
          <a:p>
            <a:endParaRPr lang="tr-TR" sz="2400"/>
          </a:p>
          <a:p>
            <a:r>
              <a:rPr lang="en-US" sz="2400"/>
              <a:t>Activated receptors initiate the transcription of genes sensitive to glucocorticoids. </a:t>
            </a:r>
            <a:endParaRPr lang="tr-TR" sz="2400"/>
          </a:p>
          <a:p>
            <a:endParaRPr lang="tr-TR" sz="2400"/>
          </a:p>
          <a:p>
            <a:r>
              <a:rPr lang="en-US" sz="2400"/>
              <a:t> </a:t>
            </a:r>
            <a:r>
              <a:rPr lang="tr-TR" sz="2400" smtClean="0"/>
              <a:t>T</a:t>
            </a:r>
            <a:r>
              <a:rPr lang="en-US" sz="2400" smtClean="0"/>
              <a:t>he </a:t>
            </a:r>
            <a:r>
              <a:rPr lang="en-US" sz="2400"/>
              <a:t>DNA binding </a:t>
            </a:r>
            <a:r>
              <a:rPr lang="en-US" sz="2400" smtClean="0"/>
              <a:t>region</a:t>
            </a:r>
            <a:r>
              <a:rPr lang="tr-TR" sz="2400" smtClean="0"/>
              <a:t> of t</a:t>
            </a:r>
            <a:r>
              <a:rPr lang="en-US" sz="2400" smtClean="0"/>
              <a:t>he activat</a:t>
            </a:r>
            <a:r>
              <a:rPr lang="tr-TR" sz="2400" smtClean="0"/>
              <a:t>ed </a:t>
            </a:r>
            <a:r>
              <a:rPr lang="en-US" sz="2400" smtClean="0"/>
              <a:t>receptor has </a:t>
            </a:r>
            <a:r>
              <a:rPr lang="en-US" sz="2400"/>
              <a:t>increased interest </a:t>
            </a:r>
            <a:r>
              <a:rPr lang="tr-TR" sz="2400" smtClean="0"/>
              <a:t>to the</a:t>
            </a:r>
            <a:r>
              <a:rPr lang="en-US" sz="2400" smtClean="0"/>
              <a:t> </a:t>
            </a:r>
            <a:r>
              <a:rPr lang="en-US" sz="2400"/>
              <a:t>specific glucocorticoid response elements</a:t>
            </a:r>
            <a:r>
              <a:rPr lang="en-US" sz="2400" smtClean="0"/>
              <a:t>. </a:t>
            </a:r>
            <a:endParaRPr lang="tr-TR" sz="2400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1003857" y="339693"/>
            <a:ext cx="10300249" cy="57184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 cap="none">
                <a:ln w="3175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Action Mechanism of Steroid and Thyroid hormones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6" name="Content Placeholder 2"/>
          <p:cNvSpPr txBox="1">
            <a:spLocks/>
          </p:cNvSpPr>
          <p:nvPr/>
        </p:nvSpPr>
        <p:spPr>
          <a:xfrm>
            <a:off x="620916" y="6090972"/>
            <a:ext cx="10517014" cy="7642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i="1" u="sng" smtClean="0">
                <a:ln w="3175" cmpd="sng">
                  <a:noFill/>
                </a:ln>
                <a:solidFill>
                  <a:srgbClr val="002060"/>
                </a:solidFill>
              </a:rPr>
              <a:t>Location of receptor: </a:t>
            </a:r>
            <a:r>
              <a:rPr lang="tr-TR" smtClean="0"/>
              <a:t>Cytoplasm/Nucleus</a:t>
            </a:r>
          </a:p>
          <a:p>
            <a:pPr algn="ctr"/>
            <a:r>
              <a:rPr lang="tr-TR" smtClean="0"/>
              <a:t>Hormone-Receptor Interaction?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693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114655"/>
            <a:ext cx="9601196" cy="833416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M</a:t>
            </a:r>
            <a:r>
              <a:rPr lang="en-US" sz="3200" i="1" u="sng" smtClean="0">
                <a:solidFill>
                  <a:srgbClr val="002060"/>
                </a:solidFill>
              </a:rPr>
              <a:t>echanism </a:t>
            </a:r>
            <a:r>
              <a:rPr lang="en-US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of </a:t>
            </a:r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H</a:t>
            </a:r>
            <a:r>
              <a:rPr lang="en-US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ormone</a:t>
            </a:r>
            <a:r>
              <a:rPr lang="tr-TR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Action</a:t>
            </a:r>
            <a:r>
              <a:rPr lang="en-US" sz="3200" i="1" u="sng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3200" i="1" u="sng">
                <a:solidFill>
                  <a:srgbClr val="002060"/>
                </a:solidFill>
                <a:latin typeface="+mn-lt"/>
                <a:ea typeface="+mn-ea"/>
                <a:cs typeface="+mn-cs"/>
              </a:rPr>
              <a:t>in polypeptide structure</a:t>
            </a:r>
            <a:endParaRPr lang="tr-TR" sz="3200" i="1" u="sng" dirty="0"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225627"/>
            <a:ext cx="9601196" cy="1458477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algn="ctr"/>
            <a:r>
              <a:rPr lang="tr-TR" sz="2600" i="1" u="sng" smtClean="0">
                <a:ln w="3175" cmpd="sng">
                  <a:noFill/>
                </a:ln>
                <a:solidFill>
                  <a:srgbClr val="002060"/>
                </a:solidFill>
              </a:rPr>
              <a:t>Second Messengers: </a:t>
            </a:r>
            <a:r>
              <a:rPr lang="tr-TR" smtClean="0"/>
              <a:t>DAG, Ca</a:t>
            </a:r>
            <a:r>
              <a:rPr lang="tr-TR" baseline="30000" smtClean="0"/>
              <a:t>+2</a:t>
            </a:r>
            <a:r>
              <a:rPr lang="tr-TR"/>
              <a:t> </a:t>
            </a:r>
            <a:r>
              <a:rPr lang="tr-TR" smtClean="0"/>
              <a:t>, IP3, cAMP</a:t>
            </a:r>
            <a:r>
              <a:rPr lang="tr-TR" dirty="0" smtClean="0"/>
              <a:t>, cGMP</a:t>
            </a:r>
          </a:p>
          <a:p>
            <a:pPr algn="ctr"/>
            <a:r>
              <a:rPr lang="tr-TR" sz="2600" i="1" u="sng" smtClean="0">
                <a:ln w="3175" cmpd="sng">
                  <a:noFill/>
                </a:ln>
                <a:solidFill>
                  <a:srgbClr val="002060"/>
                </a:solidFill>
              </a:rPr>
              <a:t>Effector Molecule </a:t>
            </a:r>
            <a:r>
              <a:rPr lang="tr-TR" smtClean="0"/>
              <a:t>Adenilate cyclase, guanilate cyclase</a:t>
            </a:r>
            <a:endParaRPr lang="tr-TR" dirty="0" smtClean="0"/>
          </a:p>
          <a:p>
            <a:pPr algn="ctr"/>
            <a:r>
              <a:rPr lang="tr-TR" sz="2600" i="1" u="sng">
                <a:ln w="3175" cmpd="sng">
                  <a:noFill/>
                </a:ln>
                <a:solidFill>
                  <a:srgbClr val="002060"/>
                </a:solidFill>
              </a:rPr>
              <a:t>Protein </a:t>
            </a:r>
            <a:r>
              <a:rPr lang="tr-TR" sz="2600" i="1" u="sng" smtClean="0">
                <a:ln w="3175" cmpd="sng">
                  <a:noFill/>
                </a:ln>
                <a:solidFill>
                  <a:srgbClr val="002060"/>
                </a:solidFill>
              </a:rPr>
              <a:t>kinases: </a:t>
            </a:r>
            <a:r>
              <a:rPr lang="tr-TR" dirty="0" smtClean="0"/>
              <a:t>PKA, PKC</a:t>
            </a:r>
            <a:endParaRPr lang="tr-TR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202636" y="3867640"/>
            <a:ext cx="9693961" cy="183839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r-TR" i="1" u="sng" smtClean="0">
                <a:ln w="3175" cmpd="sng">
                  <a:noFill/>
                </a:ln>
                <a:solidFill>
                  <a:srgbClr val="002060"/>
                </a:solidFill>
              </a:rPr>
              <a:t>Locaction of Receptors: </a:t>
            </a:r>
            <a:r>
              <a:rPr lang="tr-TR" sz="2000" smtClean="0"/>
              <a:t>Cell Membrane</a:t>
            </a:r>
            <a:endParaRPr lang="tr-TR" sz="2000"/>
          </a:p>
          <a:p>
            <a:pPr algn="ctr"/>
            <a:r>
              <a:rPr lang="tr-TR" i="1" u="sng">
                <a:ln w="3175" cmpd="sng">
                  <a:noFill/>
                </a:ln>
                <a:solidFill>
                  <a:srgbClr val="002060"/>
                </a:solidFill>
              </a:rPr>
              <a:t>1. </a:t>
            </a:r>
            <a:r>
              <a:rPr lang="tr-TR" i="1" u="sng" smtClean="0">
                <a:ln w="3175" cmpd="sng">
                  <a:noFill/>
                </a:ln>
                <a:solidFill>
                  <a:srgbClr val="002060"/>
                </a:solidFill>
              </a:rPr>
              <a:t>Channel-type </a:t>
            </a:r>
            <a:r>
              <a:rPr lang="tr-TR" i="1" u="sng">
                <a:ln w="3175" cmpd="sng">
                  <a:noFill/>
                </a:ln>
                <a:solidFill>
                  <a:srgbClr val="002060"/>
                </a:solidFill>
              </a:rPr>
              <a:t>receptors </a:t>
            </a:r>
            <a:r>
              <a:rPr lang="tr-TR" i="1" u="sng" smtClean="0">
                <a:ln w="3175" cmpd="sng">
                  <a:noFill/>
                </a:ln>
                <a:solidFill>
                  <a:srgbClr val="002060"/>
                </a:solidFill>
              </a:rPr>
              <a:t>: </a:t>
            </a:r>
            <a:r>
              <a:rPr lang="tr-TR" sz="2000" smtClean="0"/>
              <a:t>Calcium channels</a:t>
            </a:r>
          </a:p>
          <a:p>
            <a:pPr marL="0" indent="0" algn="ctr">
              <a:buNone/>
            </a:pPr>
            <a:r>
              <a:rPr lang="tr-TR" i="1" u="sng" smtClean="0">
                <a:ln w="3175" cmpd="sng">
                  <a:noFill/>
                </a:ln>
                <a:solidFill>
                  <a:srgbClr val="002060"/>
                </a:solidFill>
              </a:rPr>
              <a:t>2. G-protein bound receptors : </a:t>
            </a:r>
            <a:r>
              <a:rPr lang="tr-TR" sz="2100" smtClean="0"/>
              <a:t>Glukagon, alfa –adrenerjik receptors</a:t>
            </a:r>
          </a:p>
          <a:p>
            <a:pPr algn="ctr"/>
            <a:r>
              <a:rPr lang="tr-TR" i="1" u="sng" smtClean="0">
                <a:ln w="3175" cmpd="sng">
                  <a:noFill/>
                </a:ln>
                <a:solidFill>
                  <a:srgbClr val="002060"/>
                </a:solidFill>
              </a:rPr>
              <a:t>3. </a:t>
            </a:r>
            <a:r>
              <a:rPr lang="tr-TR" i="1" u="sng">
                <a:ln w="3175" cmpd="sng">
                  <a:noFill/>
                </a:ln>
                <a:solidFill>
                  <a:srgbClr val="002060"/>
                </a:solidFill>
              </a:rPr>
              <a:t>Enzyme-type receptors (Tyrosine Kinase ): </a:t>
            </a:r>
            <a:r>
              <a:rPr lang="tr-TR" i="1" u="sng" smtClean="0">
                <a:ln w="3175" cmpd="sng">
                  <a:noFill/>
                </a:ln>
                <a:solidFill>
                  <a:srgbClr val="002060"/>
                </a:solidFill>
              </a:rPr>
              <a:t> </a:t>
            </a:r>
            <a:r>
              <a:rPr lang="tr-TR" sz="2100"/>
              <a:t>Insulin Receptors</a:t>
            </a:r>
          </a:p>
        </p:txBody>
      </p:sp>
    </p:spTree>
    <p:extLst>
      <p:ext uri="{BB962C8B-B14F-4D97-AF65-F5344CB8AC3E}">
        <p14:creationId xmlns:p14="http://schemas.microsoft.com/office/powerpoint/2010/main" val="41332008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REFERENCES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10393016" cy="3318936"/>
          </a:xfrm>
        </p:spPr>
        <p:txBody>
          <a:bodyPr>
            <a:normAutofit/>
          </a:bodyPr>
          <a:lstStyle/>
          <a:p>
            <a:r>
              <a:rPr lang="tr-TR" sz="1600"/>
              <a:t>The Endocrine System An Overview Susanne Hiller-Sturmhöfel, Ph.D., and Andrzej Bartke, Ph.D, Vol. 22, No. 3, Alcohol Health &amp; Research </a:t>
            </a:r>
            <a:r>
              <a:rPr lang="tr-TR" sz="1600" smtClean="0"/>
              <a:t>World1998</a:t>
            </a:r>
          </a:p>
          <a:p>
            <a:r>
              <a:rPr lang="tr-TR" sz="1600">
                <a:hlinkClick r:id="rId3" tooltip="MONTGOMERY - CONWAY-SPECTOR-CHAPPEL kitapları"/>
              </a:rPr>
              <a:t>MONTGOMERY - CONWAY-SPECTOR-CHAPPEL</a:t>
            </a:r>
            <a:r>
              <a:rPr lang="tr-TR" sz="1600"/>
              <a:t>, BİYOKİMYA OLGU SUNUMLU YAKLAŞIM, Çeviren: Nilgün Altan</a:t>
            </a:r>
          </a:p>
          <a:p>
            <a:r>
              <a:rPr lang="tr-TR" sz="1600" smtClean="0"/>
              <a:t>Lippincott’s Illustrated Reviews Series Editor: Richard A. Harvey Biochemistry Denise R. Ferrier</a:t>
            </a:r>
          </a:p>
          <a:p>
            <a:endParaRPr lang="tr-TR" sz="1600"/>
          </a:p>
          <a:p>
            <a:endParaRPr lang="tr-TR" b="1"/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67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42033" y="1846303"/>
            <a:ext cx="1074295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2400" b="1" i="1" u="sng" smtClean="0">
                <a:solidFill>
                  <a:srgbClr val="FF0000"/>
                </a:solidFill>
              </a:rPr>
              <a:t>Endocrine Effect: </a:t>
            </a:r>
            <a:r>
              <a:rPr lang="tr-TR" sz="2400" smtClean="0"/>
              <a:t> A</a:t>
            </a:r>
            <a:r>
              <a:rPr lang="en-US" sz="2400" smtClean="0"/>
              <a:t>ffect </a:t>
            </a:r>
            <a:r>
              <a:rPr lang="en-US" sz="2400"/>
              <a:t>a tissue far away from where the hormone is </a:t>
            </a:r>
            <a:r>
              <a:rPr lang="en-US" sz="2400" smtClean="0"/>
              <a:t>secreted</a:t>
            </a:r>
            <a:endParaRPr lang="tr-TR" sz="2400" smtClean="0"/>
          </a:p>
          <a:p>
            <a:pPr algn="ctr"/>
            <a:r>
              <a:rPr lang="tr-TR" sz="2400" b="1" i="1" u="sng" smtClean="0">
                <a:solidFill>
                  <a:srgbClr val="FF0000"/>
                </a:solidFill>
              </a:rPr>
              <a:t>Paracrine Effect:  </a:t>
            </a:r>
            <a:r>
              <a:rPr lang="tr-TR" sz="2400"/>
              <a:t>A</a:t>
            </a:r>
            <a:r>
              <a:rPr lang="en-US" sz="2400"/>
              <a:t>ffect </a:t>
            </a:r>
            <a:r>
              <a:rPr lang="en-US" sz="2400" smtClean="0"/>
              <a:t>the adjacent cell </a:t>
            </a:r>
            <a:endParaRPr lang="tr-TR" sz="2400" smtClean="0"/>
          </a:p>
          <a:p>
            <a:pPr algn="ctr"/>
            <a:endParaRPr lang="tr-TR" sz="2400" dirty="0"/>
          </a:p>
          <a:p>
            <a:pPr algn="ctr"/>
            <a:r>
              <a:rPr lang="tr-TR" sz="2400" b="1" i="1" u="sng" smtClean="0">
                <a:solidFill>
                  <a:srgbClr val="FF0000"/>
                </a:solidFill>
              </a:rPr>
              <a:t>Autocrine Effect: </a:t>
            </a:r>
            <a:r>
              <a:rPr lang="tr-TR" sz="2600" smtClean="0"/>
              <a:t> </a:t>
            </a:r>
            <a:r>
              <a:rPr lang="en-US" sz="2400"/>
              <a:t>It is the same hormone affects the cell that it is secreted</a:t>
            </a:r>
            <a:r>
              <a:rPr lang="en-US" sz="2800"/>
              <a:t>.</a:t>
            </a:r>
            <a:endParaRPr lang="tr-TR" sz="2800"/>
          </a:p>
          <a:p>
            <a:pPr algn="ctr"/>
            <a:endParaRPr lang="tr-TR" sz="2600" dirty="0"/>
          </a:p>
          <a:p>
            <a:pPr marL="171450" indent="-171450" algn="ctr">
              <a:buFontTx/>
              <a:buChar char="-"/>
            </a:pPr>
            <a:endParaRPr lang="tr-TR" sz="2600" dirty="0"/>
          </a:p>
        </p:txBody>
      </p:sp>
      <p:sp>
        <p:nvSpPr>
          <p:cNvPr id="5" name="Dikdörtgen 4"/>
          <p:cNvSpPr/>
          <p:nvPr/>
        </p:nvSpPr>
        <p:spPr>
          <a:xfrm>
            <a:off x="1398974" y="618609"/>
            <a:ext cx="8854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Font typeface="Wingdings" panose="05000000000000000000" pitchFamily="2" charset="2"/>
              <a:buChar char="v"/>
            </a:pPr>
            <a:r>
              <a:rPr lang="en-US" sz="2400" b="1" i="1" smtClean="0">
                <a:solidFill>
                  <a:schemeClr val="accent1">
                    <a:lumMod val="50000"/>
                  </a:schemeClr>
                </a:solidFill>
              </a:rPr>
              <a:t>In </a:t>
            </a:r>
            <a:r>
              <a:rPr lang="en-US" sz="2400" b="1" i="1">
                <a:solidFill>
                  <a:schemeClr val="accent1">
                    <a:lumMod val="50000"/>
                  </a:schemeClr>
                </a:solidFill>
              </a:rPr>
              <a:t>addition to endocrine effects, some hormones have autocrine and paracrine effects.</a:t>
            </a:r>
            <a:endParaRPr lang="tr-TR" sz="2400" b="1" i="1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 algn="ctr">
              <a:buFont typeface="Wingdings" panose="05000000000000000000" pitchFamily="2" charset="2"/>
              <a:buChar char="v"/>
            </a:pPr>
            <a:endParaRPr lang="tr-TR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27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Yuvarlatılmış Dikdörtgen 2"/>
          <p:cNvSpPr/>
          <p:nvPr/>
        </p:nvSpPr>
        <p:spPr>
          <a:xfrm>
            <a:off x="612282" y="858612"/>
            <a:ext cx="3458818" cy="311426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Endocrine Glands</a:t>
            </a:r>
            <a:endParaRPr lang="tr-TR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tr-TR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Hypothalamus</a:t>
            </a:r>
            <a:endParaRPr lang="tr-T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Pituitary</a:t>
            </a:r>
            <a:endParaRPr lang="tr-T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Thyroid</a:t>
            </a:r>
            <a:endParaRPr lang="tr-T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Parathyroid</a:t>
            </a:r>
            <a:endParaRPr lang="tr-T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Ovary</a:t>
            </a:r>
            <a:endParaRPr lang="tr-T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Testis</a:t>
            </a:r>
            <a:endParaRPr lang="tr-T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r>
              <a:rPr lang="tr-TR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Adrenal </a:t>
            </a: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Glands</a:t>
            </a:r>
          </a:p>
          <a:p>
            <a:pPr marL="285750" indent="-285750">
              <a:buFontTx/>
              <a:buChar char="-"/>
            </a:pPr>
            <a:r>
              <a:rPr lang="tr-TR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Pancreas</a:t>
            </a:r>
            <a:endParaRPr lang="tr-TR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Tx/>
              <a:buChar char="-"/>
            </a:pPr>
            <a:endParaRPr lang="tr-TR"/>
          </a:p>
        </p:txBody>
      </p:sp>
      <p:sp>
        <p:nvSpPr>
          <p:cNvPr id="4" name="Yuvarlatılmış Dikdörtgen 3"/>
          <p:cNvSpPr/>
          <p:nvPr/>
        </p:nvSpPr>
        <p:spPr>
          <a:xfrm>
            <a:off x="4791125" y="570351"/>
            <a:ext cx="6624083" cy="4903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smtClean="0">
                <a:solidFill>
                  <a:schemeClr val="tx1"/>
                </a:solidFill>
              </a:rPr>
              <a:t>HYPOTHALAMUS</a:t>
            </a:r>
            <a:endParaRPr lang="tr-TR" b="1">
              <a:solidFill>
                <a:schemeClr val="tx1"/>
              </a:solidFill>
            </a:endParaRPr>
          </a:p>
        </p:txBody>
      </p:sp>
      <p:sp>
        <p:nvSpPr>
          <p:cNvPr id="12" name="Aşağı Ok 11"/>
          <p:cNvSpPr/>
          <p:nvPr/>
        </p:nvSpPr>
        <p:spPr>
          <a:xfrm>
            <a:off x="7826666" y="1104200"/>
            <a:ext cx="265043" cy="41081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4791124" y="2423886"/>
            <a:ext cx="6624083" cy="3566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Yuvarlatılmış Dikdörtgen 14"/>
          <p:cNvSpPr/>
          <p:nvPr/>
        </p:nvSpPr>
        <p:spPr>
          <a:xfrm>
            <a:off x="4791127" y="1564734"/>
            <a:ext cx="893646" cy="3644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GnRH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18" name="Yuvarlatılmış Dikdörtgen 17"/>
          <p:cNvSpPr/>
          <p:nvPr/>
        </p:nvSpPr>
        <p:spPr>
          <a:xfrm>
            <a:off x="5662001" y="1573892"/>
            <a:ext cx="774381" cy="3644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CRH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19" name="Yuvarlatılmış Dikdörtgen 18"/>
          <p:cNvSpPr/>
          <p:nvPr/>
        </p:nvSpPr>
        <p:spPr>
          <a:xfrm>
            <a:off x="6473139" y="1567475"/>
            <a:ext cx="728870" cy="354501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TRH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20" name="Yuvarlatılmış Dikdörtgen 19"/>
          <p:cNvSpPr/>
          <p:nvPr/>
        </p:nvSpPr>
        <p:spPr>
          <a:xfrm>
            <a:off x="7177413" y="1548947"/>
            <a:ext cx="707682" cy="38022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PRH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21" name="Yuvarlatılmış Dikdörtgen 20"/>
          <p:cNvSpPr/>
          <p:nvPr/>
        </p:nvSpPr>
        <p:spPr>
          <a:xfrm>
            <a:off x="7885095" y="1576265"/>
            <a:ext cx="942937" cy="3644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GHRH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7339231" y="2434299"/>
            <a:ext cx="2334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Pituitary</a:t>
            </a:r>
            <a:endParaRPr lang="tr-TR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/>
          </a:p>
        </p:txBody>
      </p:sp>
      <p:sp>
        <p:nvSpPr>
          <p:cNvPr id="23" name="Aşağı Ok 22"/>
          <p:cNvSpPr/>
          <p:nvPr/>
        </p:nvSpPr>
        <p:spPr>
          <a:xfrm>
            <a:off x="7839232" y="2019606"/>
            <a:ext cx="265043" cy="41081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Yuvarlatılmış Dikdörtgen 26"/>
          <p:cNvSpPr/>
          <p:nvPr/>
        </p:nvSpPr>
        <p:spPr>
          <a:xfrm>
            <a:off x="4791125" y="3744481"/>
            <a:ext cx="1101057" cy="39756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FSH/LH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28" name="Yuvarlatılmış Dikdörtgen 27"/>
          <p:cNvSpPr/>
          <p:nvPr/>
        </p:nvSpPr>
        <p:spPr>
          <a:xfrm>
            <a:off x="7682231" y="3773738"/>
            <a:ext cx="1114174" cy="3644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Prolactin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29" name="Yuvarlatılmış Dikdörtgen 28"/>
          <p:cNvSpPr/>
          <p:nvPr/>
        </p:nvSpPr>
        <p:spPr>
          <a:xfrm>
            <a:off x="6788585" y="3761046"/>
            <a:ext cx="893646" cy="3644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TSH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30" name="Yuvarlatılmış Dikdörtgen 29"/>
          <p:cNvSpPr/>
          <p:nvPr/>
        </p:nvSpPr>
        <p:spPr>
          <a:xfrm>
            <a:off x="5894939" y="3773738"/>
            <a:ext cx="893646" cy="36443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ACTH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37" name="Yuvarlatılmış Dikdörtgen 36"/>
          <p:cNvSpPr/>
          <p:nvPr/>
        </p:nvSpPr>
        <p:spPr>
          <a:xfrm>
            <a:off x="4970063" y="4855997"/>
            <a:ext cx="6773000" cy="3566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Target Cell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38" name="Aşağı Ok 37"/>
          <p:cNvSpPr/>
          <p:nvPr/>
        </p:nvSpPr>
        <p:spPr>
          <a:xfrm>
            <a:off x="7823558" y="4280405"/>
            <a:ext cx="265043" cy="41081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5" name="Yuvarlatılmış Dikdörtgen 44"/>
          <p:cNvSpPr/>
          <p:nvPr/>
        </p:nvSpPr>
        <p:spPr>
          <a:xfrm>
            <a:off x="9429432" y="1528358"/>
            <a:ext cx="942937" cy="3644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ADH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46" name="Yuvarlatılmış Dikdörtgen 45"/>
          <p:cNvSpPr/>
          <p:nvPr/>
        </p:nvSpPr>
        <p:spPr>
          <a:xfrm>
            <a:off x="10468245" y="1528358"/>
            <a:ext cx="1221312" cy="36361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Oxytocin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48" name="Yuvarlatılmış Dikdörtgen 47"/>
          <p:cNvSpPr/>
          <p:nvPr/>
        </p:nvSpPr>
        <p:spPr>
          <a:xfrm>
            <a:off x="8814504" y="3773738"/>
            <a:ext cx="859115" cy="33558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GH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51" name="Aşağı Ok 50"/>
          <p:cNvSpPr/>
          <p:nvPr/>
        </p:nvSpPr>
        <p:spPr>
          <a:xfrm>
            <a:off x="7786054" y="3252732"/>
            <a:ext cx="265043" cy="41081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2" name="Yuvarlatılmış Dikdörtgen 51"/>
          <p:cNvSpPr/>
          <p:nvPr/>
        </p:nvSpPr>
        <p:spPr>
          <a:xfrm>
            <a:off x="4791125" y="2817578"/>
            <a:ext cx="4538406" cy="3566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smtClean="0">
                <a:solidFill>
                  <a:schemeClr val="tx1"/>
                </a:solidFill>
              </a:rPr>
              <a:t>Anterior lob</a:t>
            </a:r>
            <a:endParaRPr lang="tr-TR" b="1">
              <a:solidFill>
                <a:schemeClr val="tx1"/>
              </a:solidFill>
            </a:endParaRPr>
          </a:p>
        </p:txBody>
      </p:sp>
      <p:sp>
        <p:nvSpPr>
          <p:cNvPr id="53" name="Yuvarlatılmış Dikdörtgen 52"/>
          <p:cNvSpPr/>
          <p:nvPr/>
        </p:nvSpPr>
        <p:spPr>
          <a:xfrm>
            <a:off x="9282806" y="2848547"/>
            <a:ext cx="2085676" cy="3566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b="1" smtClean="0">
                <a:solidFill>
                  <a:schemeClr val="tx1"/>
                </a:solidFill>
              </a:rPr>
              <a:t>Posterior  lob</a:t>
            </a:r>
            <a:endParaRPr lang="tr-TR" b="1">
              <a:solidFill>
                <a:schemeClr val="tx1"/>
              </a:solidFill>
            </a:endParaRPr>
          </a:p>
        </p:txBody>
      </p:sp>
      <p:sp>
        <p:nvSpPr>
          <p:cNvPr id="54" name="Aşağı Ok 53"/>
          <p:cNvSpPr/>
          <p:nvPr/>
        </p:nvSpPr>
        <p:spPr>
          <a:xfrm>
            <a:off x="10372369" y="1950074"/>
            <a:ext cx="265043" cy="41081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5" name="Aşağı Ok 54"/>
          <p:cNvSpPr/>
          <p:nvPr/>
        </p:nvSpPr>
        <p:spPr>
          <a:xfrm>
            <a:off x="10372369" y="3229759"/>
            <a:ext cx="265043" cy="410818"/>
          </a:xfrm>
          <a:prstGeom prst="down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Yuvarlatılmış Dikdörtgen 55"/>
          <p:cNvSpPr/>
          <p:nvPr/>
        </p:nvSpPr>
        <p:spPr>
          <a:xfrm>
            <a:off x="9854176" y="3731465"/>
            <a:ext cx="942937" cy="3644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ADH</a:t>
            </a:r>
            <a:endParaRPr lang="tr-TR">
              <a:solidFill>
                <a:schemeClr val="tx1"/>
              </a:solidFill>
            </a:endParaRPr>
          </a:p>
        </p:txBody>
      </p:sp>
      <p:sp>
        <p:nvSpPr>
          <p:cNvPr id="57" name="Yuvarlatılmış Dikdörtgen 56"/>
          <p:cNvSpPr/>
          <p:nvPr/>
        </p:nvSpPr>
        <p:spPr>
          <a:xfrm>
            <a:off x="10797113" y="3731464"/>
            <a:ext cx="1209357" cy="36443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mtClean="0">
                <a:solidFill>
                  <a:schemeClr val="tx1"/>
                </a:solidFill>
              </a:rPr>
              <a:t>Oxytocin</a:t>
            </a:r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73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210510" y="1593144"/>
            <a:ext cx="18165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i="1" u="sng" dirty="0" smtClean="0">
                <a:solidFill>
                  <a:srgbClr val="002060"/>
                </a:solidFill>
              </a:rPr>
              <a:t>1</a:t>
            </a:r>
            <a:r>
              <a:rPr lang="tr-TR" sz="3200" i="1" u="sng" smtClean="0">
                <a:solidFill>
                  <a:srgbClr val="002060"/>
                </a:solidFill>
              </a:rPr>
              <a:t>. Oxytocin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839449" y="1978384"/>
            <a:ext cx="1089784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endParaRPr lang="tr-TR" sz="2400" dirty="0"/>
          </a:p>
          <a:p>
            <a:pPr marL="342900" indent="-342900">
              <a:buFontTx/>
              <a:buChar char="-"/>
            </a:pPr>
            <a:r>
              <a:rPr lang="en-US" sz="2400" smtClean="0"/>
              <a:t>Stimulation </a:t>
            </a:r>
            <a:r>
              <a:rPr lang="en-US" sz="2400"/>
              <a:t>of the contraction of smooth muscles during childbirth and </a:t>
            </a:r>
            <a:r>
              <a:rPr lang="en-US" sz="2400" smtClean="0"/>
              <a:t>lactation</a:t>
            </a:r>
            <a:endParaRPr lang="tr-TR" sz="2400" smtClean="0"/>
          </a:p>
          <a:p>
            <a:pPr marL="342900" indent="-342900">
              <a:buFontTx/>
              <a:buChar char="-"/>
            </a:pPr>
            <a:r>
              <a:rPr lang="en-US" sz="2400" smtClean="0"/>
              <a:t>Oxytocin </a:t>
            </a:r>
            <a:r>
              <a:rPr lang="en-US" sz="2400"/>
              <a:t>is often given to speed up </a:t>
            </a:r>
            <a:r>
              <a:rPr lang="tr-TR" sz="2400" smtClean="0"/>
              <a:t>childbirth</a:t>
            </a:r>
          </a:p>
          <a:p>
            <a:pPr marL="342900" indent="-342900">
              <a:buFontTx/>
              <a:buChar char="-"/>
            </a:pPr>
            <a:r>
              <a:rPr lang="en-US" sz="2400" smtClean="0"/>
              <a:t>It </a:t>
            </a:r>
            <a:r>
              <a:rPr lang="en-US" sz="2400"/>
              <a:t>is important for milk to </a:t>
            </a:r>
            <a:r>
              <a:rPr lang="tr-TR" sz="2400" smtClean="0"/>
              <a:t>be released </a:t>
            </a:r>
            <a:r>
              <a:rPr lang="en-US" sz="2400" smtClean="0"/>
              <a:t>after </a:t>
            </a:r>
            <a:r>
              <a:rPr lang="tr-TR" sz="2400" smtClean="0"/>
              <a:t>child</a:t>
            </a:r>
            <a:r>
              <a:rPr lang="en-US" sz="2400" smtClean="0"/>
              <a:t>birth</a:t>
            </a:r>
            <a:r>
              <a:rPr lang="en-US" sz="2400"/>
              <a:t>.</a:t>
            </a:r>
            <a:endParaRPr lang="tr-TR" sz="2400"/>
          </a:p>
          <a:p>
            <a:pPr marL="342900" indent="-342900">
              <a:buFontTx/>
              <a:buChar char="-"/>
            </a:pPr>
            <a:endParaRPr lang="tr-TR" sz="2400" dirty="0"/>
          </a:p>
          <a:p>
            <a:pPr marL="342900" indent="-342900">
              <a:buFontTx/>
              <a:buChar char="-"/>
            </a:pPr>
            <a:endParaRPr lang="tr-TR" altLang="tr-TR" sz="2400" dirty="0"/>
          </a:p>
          <a:p>
            <a:endParaRPr lang="tr-TR" altLang="tr-TR" sz="2400" dirty="0"/>
          </a:p>
          <a:p>
            <a:endParaRPr lang="tr-TR" sz="2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2083632" y="584299"/>
            <a:ext cx="84094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Hypothalamic Neuropeptides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0" y="67017"/>
            <a:ext cx="100990" cy="3231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100" b="0" i="0" u="none" strike="noStrike" cap="none" normalizeH="0" baseline="0" dirty="0" smtClean="0">
                <a:ln>
                  <a:noFill/>
                </a:ln>
                <a:solidFill>
                  <a:srgbClr val="212121"/>
                </a:solidFill>
                <a:effectLst/>
                <a:latin typeface="inherit"/>
              </a:rPr>
              <a:t>.</a:t>
            </a:r>
            <a:r>
              <a:rPr kumimoji="0" lang="tr-TR" altLang="tr-T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06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620781" y="619810"/>
            <a:ext cx="974784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i="1" u="sng" dirty="0" smtClean="0">
                <a:solidFill>
                  <a:srgbClr val="002060"/>
                </a:solidFill>
              </a:rPr>
              <a:t>2. ADH </a:t>
            </a:r>
            <a:r>
              <a:rPr lang="tr-TR" sz="3200" i="1" u="sng">
                <a:solidFill>
                  <a:srgbClr val="002060"/>
                </a:solidFill>
              </a:rPr>
              <a:t>(</a:t>
            </a:r>
            <a:r>
              <a:rPr lang="tr-TR" sz="3200" i="1" u="sng" smtClean="0">
                <a:solidFill>
                  <a:srgbClr val="002060"/>
                </a:solidFill>
              </a:rPr>
              <a:t>Antidiüretic Hormone- Vasopressin)</a:t>
            </a:r>
            <a:endParaRPr lang="tr-TR" sz="2400" dirty="0" smtClean="0"/>
          </a:p>
          <a:p>
            <a:pPr marL="285750" indent="-285750">
              <a:buFontTx/>
              <a:buChar char="-"/>
            </a:pPr>
            <a:endParaRPr lang="tr-TR" dirty="0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1921566" y="1803738"/>
            <a:ext cx="903798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tr-TR" sz="2400"/>
              <a:t>Effects kidney </a:t>
            </a:r>
            <a:r>
              <a:rPr lang="tr-TR" sz="2400" smtClean="0"/>
              <a:t>tubule </a:t>
            </a:r>
            <a:r>
              <a:rPr lang="tr-TR" sz="2400"/>
              <a:t>cells</a:t>
            </a:r>
          </a:p>
          <a:p>
            <a:pPr marL="285750" indent="-285750">
              <a:buFontTx/>
              <a:buChar char="-"/>
            </a:pPr>
            <a:r>
              <a:rPr lang="tr-TR" sz="2400"/>
              <a:t>P</a:t>
            </a:r>
            <a:r>
              <a:rPr lang="en-US" sz="2400"/>
              <a:t>rovides the retention of filtered water from the kidneys</a:t>
            </a:r>
            <a:endParaRPr lang="tr-TR" sz="2400"/>
          </a:p>
          <a:p>
            <a:pPr marL="285750" indent="-285750">
              <a:buFontTx/>
              <a:buChar char="-"/>
            </a:pPr>
            <a:r>
              <a:rPr lang="tr-TR" altLang="tr-TR" sz="2400" smtClean="0"/>
              <a:t>Concentrates the </a:t>
            </a:r>
            <a:r>
              <a:rPr lang="tr-TR" altLang="tr-TR" sz="2400"/>
              <a:t>urine</a:t>
            </a:r>
          </a:p>
          <a:p>
            <a:pPr marL="285750" indent="-285750">
              <a:buFontTx/>
              <a:buChar char="-"/>
            </a:pPr>
            <a:r>
              <a:rPr lang="tr-TR" altLang="tr-TR" sz="2400"/>
              <a:t>Increases the permeability of the tubules to water</a:t>
            </a:r>
          </a:p>
          <a:p>
            <a:pPr marL="285750" indent="-285750">
              <a:buFontTx/>
              <a:buChar char="-"/>
            </a:pPr>
            <a:r>
              <a:rPr lang="tr-TR" altLang="tr-TR" sz="2400"/>
              <a:t>Causes blood vessels to contract</a:t>
            </a:r>
          </a:p>
          <a:p>
            <a:pPr marL="285750" indent="-285750">
              <a:buFontTx/>
              <a:buChar char="-"/>
            </a:pPr>
            <a:r>
              <a:rPr lang="tr-TR" altLang="tr-TR" sz="2400"/>
              <a:t>The most important factor controlling the vasopressin secretion is the osmolality of the blood. </a:t>
            </a:r>
          </a:p>
        </p:txBody>
      </p:sp>
    </p:spTree>
    <p:extLst>
      <p:ext uri="{BB962C8B-B14F-4D97-AF65-F5344CB8AC3E}">
        <p14:creationId xmlns:p14="http://schemas.microsoft.com/office/powerpoint/2010/main" val="263206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3136665" y="4139767"/>
            <a:ext cx="2425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4" name="Metin kutusu 3"/>
          <p:cNvSpPr txBox="1"/>
          <p:nvPr/>
        </p:nvSpPr>
        <p:spPr>
          <a:xfrm>
            <a:off x="3145815" y="2023067"/>
            <a:ext cx="2425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1806625" y="5065792"/>
            <a:ext cx="4543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/>
              <a:t> 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3064009" y="3141020"/>
            <a:ext cx="4875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>
                <a:latin typeface="Arial" panose="020B0604020202020204" pitchFamily="34" charset="0"/>
                <a:cs typeface="Arial" panose="020B0604020202020204" pitchFamily="34" charset="0"/>
              </a:rPr>
              <a:t> ↓</a:t>
            </a:r>
            <a:endParaRPr lang="tr-TR"/>
          </a:p>
        </p:txBody>
      </p:sp>
      <p:sp>
        <p:nvSpPr>
          <p:cNvPr id="8" name="Yuvarlatılmış Dikdörtgen 7"/>
          <p:cNvSpPr/>
          <p:nvPr/>
        </p:nvSpPr>
        <p:spPr>
          <a:xfrm>
            <a:off x="2028946" y="1451598"/>
            <a:ext cx="324335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Plasma osmolality↑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9" name="Yuvarlatılmış Dikdörtgen 8"/>
          <p:cNvSpPr/>
          <p:nvPr/>
        </p:nvSpPr>
        <p:spPr>
          <a:xfrm>
            <a:off x="2088596" y="2494689"/>
            <a:ext cx="2438400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smtClean="0">
                <a:solidFill>
                  <a:schemeClr val="tx1"/>
                </a:solidFill>
              </a:rPr>
              <a:t>Pituitary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0" name="Yuvarlatılmış Dikdörtgen 9"/>
          <p:cNvSpPr/>
          <p:nvPr/>
        </p:nvSpPr>
        <p:spPr>
          <a:xfrm>
            <a:off x="2209011" y="3567743"/>
            <a:ext cx="2438400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mtClean="0"/>
              <a:t>           </a:t>
            </a:r>
            <a:r>
              <a:rPr lang="tr-TR" sz="2000" b="1">
                <a:solidFill>
                  <a:schemeClr val="tx1"/>
                </a:solidFill>
              </a:rPr>
              <a:t>ADH </a:t>
            </a:r>
          </a:p>
        </p:txBody>
      </p:sp>
      <p:sp>
        <p:nvSpPr>
          <p:cNvPr id="11" name="Yuvarlatılmış Dikdörtgen 10"/>
          <p:cNvSpPr/>
          <p:nvPr/>
        </p:nvSpPr>
        <p:spPr>
          <a:xfrm>
            <a:off x="856452" y="4504080"/>
            <a:ext cx="5884019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</a:t>
            </a:r>
          </a:p>
          <a:p>
            <a:r>
              <a:rPr lang="tr-TR" sz="2000" b="1" smtClean="0">
                <a:solidFill>
                  <a:schemeClr val="tx1"/>
                </a:solidFill>
              </a:rPr>
              <a:t> </a:t>
            </a:r>
            <a:r>
              <a:rPr lang="tr-TR" altLang="tr-TR" sz="2000" b="1">
                <a:solidFill>
                  <a:schemeClr val="tx1"/>
                </a:solidFill>
              </a:rPr>
              <a:t>Water permeability of kidney collection </a:t>
            </a:r>
            <a:r>
              <a:rPr lang="tr-TR" altLang="tr-TR" sz="2000" b="1" smtClean="0">
                <a:solidFill>
                  <a:schemeClr val="tx1"/>
                </a:solidFill>
              </a:rPr>
              <a:t>channels</a:t>
            </a:r>
            <a:r>
              <a:rPr lang="tr-TR" sz="2000" b="1">
                <a:solidFill>
                  <a:schemeClr val="tx1"/>
                </a:solidFill>
              </a:rPr>
              <a:t> ↑</a:t>
            </a:r>
            <a:r>
              <a:rPr lang="tr-TR" altLang="tr-TR" sz="2000" b="1" smtClean="0">
                <a:solidFill>
                  <a:schemeClr val="tx1"/>
                </a:solidFill>
              </a:rPr>
              <a:t> </a:t>
            </a:r>
            <a:endParaRPr lang="tr-TR" altLang="tr-TR" sz="2000" b="1">
              <a:solidFill>
                <a:schemeClr val="tx1"/>
              </a:solidFill>
            </a:endParaRPr>
          </a:p>
          <a:p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2" name="Metin kutusu 11"/>
          <p:cNvSpPr txBox="1"/>
          <p:nvPr/>
        </p:nvSpPr>
        <p:spPr>
          <a:xfrm>
            <a:off x="3141577" y="5142696"/>
            <a:ext cx="2425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mtClean="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/>
          </a:p>
        </p:txBody>
      </p:sp>
      <p:sp>
        <p:nvSpPr>
          <p:cNvPr id="13" name="Yuvarlatılmış Dikdörtgen 12"/>
          <p:cNvSpPr/>
          <p:nvPr/>
        </p:nvSpPr>
        <p:spPr>
          <a:xfrm>
            <a:off x="1474420" y="5548506"/>
            <a:ext cx="464808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mtClean="0"/>
              <a:t>           </a:t>
            </a:r>
            <a:r>
              <a:rPr lang="tr-TR" sz="2000" b="1" smtClean="0">
                <a:solidFill>
                  <a:schemeClr val="tx1"/>
                </a:solidFill>
              </a:rPr>
              <a:t>Plasma osmolality </a:t>
            </a:r>
            <a:r>
              <a:rPr lang="tr-TR" sz="2000" b="1">
                <a:solidFill>
                  <a:schemeClr val="tx1"/>
                </a:solidFill>
              </a:rPr>
              <a:t>↓</a:t>
            </a:r>
          </a:p>
        </p:txBody>
      </p:sp>
      <p:sp>
        <p:nvSpPr>
          <p:cNvPr id="15" name="Yuvarlatılmış Dikdörtgen 14"/>
          <p:cNvSpPr/>
          <p:nvPr/>
        </p:nvSpPr>
        <p:spPr>
          <a:xfrm>
            <a:off x="7023652" y="2039471"/>
            <a:ext cx="4479235" cy="242411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Metin kutusu 15"/>
          <p:cNvSpPr txBox="1"/>
          <p:nvPr/>
        </p:nvSpPr>
        <p:spPr>
          <a:xfrm>
            <a:off x="7368210" y="2620587"/>
            <a:ext cx="41346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u="sng" smtClean="0">
                <a:solidFill>
                  <a:srgbClr val="C00000"/>
                </a:solidFill>
              </a:rPr>
              <a:t>Diabetes İnsipidus</a:t>
            </a:r>
          </a:p>
          <a:p>
            <a:endParaRPr lang="tr-TR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2000" b="1"/>
              <a:t>The pituitary gland produces insufficient </a:t>
            </a:r>
            <a:r>
              <a:rPr lang="tr-TR" altLang="tr-TR" sz="2000" b="1" smtClean="0"/>
              <a:t>ADH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altLang="tr-TR" sz="2000" b="1" smtClean="0"/>
              <a:t>Urine </a:t>
            </a:r>
            <a:r>
              <a:rPr lang="tr-TR" altLang="tr-TR" sz="2000" b="1"/>
              <a:t>amount increases </a:t>
            </a:r>
          </a:p>
        </p:txBody>
      </p:sp>
      <p:sp>
        <p:nvSpPr>
          <p:cNvPr id="18" name="Dikdörtgen 17"/>
          <p:cNvSpPr/>
          <p:nvPr/>
        </p:nvSpPr>
        <p:spPr>
          <a:xfrm>
            <a:off x="1067261" y="463816"/>
            <a:ext cx="898910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i="1" u="sng" dirty="0" smtClean="0">
                <a:solidFill>
                  <a:srgbClr val="002060"/>
                </a:solidFill>
              </a:rPr>
              <a:t>2. ADH </a:t>
            </a:r>
            <a:r>
              <a:rPr lang="tr-TR" sz="3200" i="1" u="sng" dirty="0">
                <a:solidFill>
                  <a:srgbClr val="002060"/>
                </a:solidFill>
              </a:rPr>
              <a:t>(</a:t>
            </a:r>
            <a:r>
              <a:rPr lang="tr-TR" sz="3200" i="1" u="sng" dirty="0" err="1">
                <a:solidFill>
                  <a:srgbClr val="002060"/>
                </a:solidFill>
              </a:rPr>
              <a:t>Antidiuretic</a:t>
            </a:r>
            <a:r>
              <a:rPr lang="tr-TR" sz="3200" i="1" u="sng" dirty="0">
                <a:solidFill>
                  <a:srgbClr val="002060"/>
                </a:solidFill>
              </a:rPr>
              <a:t> </a:t>
            </a:r>
            <a:r>
              <a:rPr lang="tr-TR" sz="3200" i="1" u="sng" err="1">
                <a:solidFill>
                  <a:srgbClr val="002060"/>
                </a:solidFill>
              </a:rPr>
              <a:t>hormone</a:t>
            </a:r>
            <a:r>
              <a:rPr lang="tr-TR" sz="3200" i="1" u="sng">
                <a:solidFill>
                  <a:srgbClr val="002060"/>
                </a:solidFill>
              </a:rPr>
              <a:t>- </a:t>
            </a:r>
            <a:r>
              <a:rPr lang="tr-TR" sz="3200" i="1" u="sng" smtClean="0">
                <a:solidFill>
                  <a:srgbClr val="002060"/>
                </a:solidFill>
              </a:rPr>
              <a:t>Vasopressin</a:t>
            </a:r>
            <a:r>
              <a:rPr lang="tr-TR" sz="3200" i="1" u="sng" dirty="0">
                <a:solidFill>
                  <a:srgbClr val="002060"/>
                </a:solidFill>
              </a:rPr>
              <a:t>)</a:t>
            </a:r>
          </a:p>
          <a:p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40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768839" y="929390"/>
            <a:ext cx="42849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A</a:t>
            </a:r>
            <a:r>
              <a:rPr lang="tr-TR" altLang="tr-TR" sz="3200" i="1" u="sng" smtClean="0">
                <a:solidFill>
                  <a:srgbClr val="002060"/>
                </a:solidFill>
              </a:rPr>
              <a:t>nterior pituitary Hormones </a:t>
            </a:r>
            <a:endParaRPr lang="tr-TR" altLang="tr-TR" sz="3200" i="1" u="sng">
              <a:solidFill>
                <a:srgbClr val="002060"/>
              </a:solidFill>
            </a:endParaRPr>
          </a:p>
          <a:p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1154243" y="1888761"/>
            <a:ext cx="888916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tr-TR" sz="2400" smtClean="0"/>
              <a:t>TSH (Thyroid-stimulating hormone) </a:t>
            </a:r>
          </a:p>
          <a:p>
            <a:pPr marL="342900" indent="-342900">
              <a:buAutoNum type="arabicPeriod"/>
            </a:pPr>
            <a:r>
              <a:rPr lang="tr-TR" sz="2400" smtClean="0"/>
              <a:t>Gonadotropins (LH and FSH</a:t>
            </a:r>
            <a:r>
              <a:rPr lang="tr-TR" sz="2400" dirty="0"/>
              <a:t>)</a:t>
            </a:r>
          </a:p>
          <a:p>
            <a:pPr marL="342900" indent="-342900">
              <a:buAutoNum type="arabicPeriod"/>
            </a:pPr>
            <a:r>
              <a:rPr lang="tr-TR" sz="2400" dirty="0" err="1"/>
              <a:t>Somatotropin</a:t>
            </a:r>
            <a:r>
              <a:rPr lang="tr-TR" sz="2400" dirty="0"/>
              <a:t> (GH)</a:t>
            </a:r>
          </a:p>
          <a:p>
            <a:pPr marL="342900" indent="-342900">
              <a:buAutoNum type="arabicPeriod"/>
            </a:pPr>
            <a:r>
              <a:rPr lang="tr-TR" sz="2400" smtClean="0"/>
              <a:t>Prolactin</a:t>
            </a:r>
            <a:endParaRPr lang="tr-TR" sz="2400" dirty="0"/>
          </a:p>
          <a:p>
            <a:pPr marL="342900" indent="-342900">
              <a:buAutoNum type="arabicPeriod"/>
            </a:pPr>
            <a:r>
              <a:rPr lang="tr-TR" sz="2400" smtClean="0"/>
              <a:t>Adrenocorticotropic </a:t>
            </a:r>
            <a:r>
              <a:rPr lang="tr-TR" sz="2400"/>
              <a:t>hormone  </a:t>
            </a:r>
            <a:r>
              <a:rPr lang="tr-TR" sz="2400" smtClean="0"/>
              <a:t>(</a:t>
            </a:r>
            <a:r>
              <a:rPr lang="tr-TR" sz="2400" dirty="0"/>
              <a:t>ACTH) </a:t>
            </a:r>
          </a:p>
          <a:p>
            <a:pPr marL="342900" indent="-342900">
              <a:buAutoNum type="arabicPeriod"/>
            </a:pPr>
            <a:endParaRPr lang="tr-TR" sz="2400" dirty="0"/>
          </a:p>
          <a:p>
            <a:pPr marL="342900" indent="-342900">
              <a:buAutoNum type="arabicPeriod"/>
            </a:pPr>
            <a:endParaRPr lang="tr-TR" sz="2400" dirty="0"/>
          </a:p>
          <a:p>
            <a:pPr marL="342900" indent="-342900">
              <a:buAutoNum type="arabicPeriod"/>
            </a:pPr>
            <a:endParaRPr lang="tr-TR" sz="2400" dirty="0"/>
          </a:p>
          <a:p>
            <a:pPr marL="342900" indent="-342900">
              <a:buAutoNum type="arabicPeriod"/>
            </a:pPr>
            <a:endParaRPr lang="tr-T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06125"/>
            <a:ext cx="65" cy="244949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-15870" rIns="0" bIns="-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771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062996" y="468595"/>
            <a:ext cx="42849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i="1" u="sng">
                <a:solidFill>
                  <a:srgbClr val="002060"/>
                </a:solidFill>
              </a:rPr>
              <a:t>A</a:t>
            </a:r>
            <a:r>
              <a:rPr lang="tr-TR" altLang="tr-TR" sz="3200" i="1" u="sng">
                <a:solidFill>
                  <a:srgbClr val="002060"/>
                </a:solidFill>
              </a:rPr>
              <a:t>nterior pituitary Hormones </a:t>
            </a:r>
          </a:p>
          <a:p>
            <a:endParaRPr lang="tr-TR" sz="3200" i="1" u="sng">
              <a:solidFill>
                <a:srgbClr val="002060"/>
              </a:solidFill>
            </a:endParaRPr>
          </a:p>
        </p:txBody>
      </p:sp>
      <p:sp>
        <p:nvSpPr>
          <p:cNvPr id="3" name="Metin kutusu 2"/>
          <p:cNvSpPr txBox="1"/>
          <p:nvPr/>
        </p:nvSpPr>
        <p:spPr>
          <a:xfrm>
            <a:off x="569816" y="960402"/>
            <a:ext cx="5036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i="1" u="sng" dirty="0">
                <a:solidFill>
                  <a:srgbClr val="002060"/>
                </a:solidFill>
              </a:rPr>
              <a:t>1</a:t>
            </a:r>
            <a:r>
              <a:rPr lang="tr-TR" dirty="0" smtClean="0"/>
              <a:t>. 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073480" y="960403"/>
            <a:ext cx="53467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i="1" u="sng" smtClean="0">
                <a:solidFill>
                  <a:srgbClr val="002060"/>
                </a:solidFill>
              </a:rPr>
              <a:t>TSH (</a:t>
            </a:r>
            <a:r>
              <a:rPr lang="tr-TR" sz="3200" i="1" u="sng">
                <a:solidFill>
                  <a:srgbClr val="002060"/>
                </a:solidFill>
              </a:rPr>
              <a:t>Thyroid-stimulating </a:t>
            </a:r>
            <a:r>
              <a:rPr lang="tr-TR" sz="3200" i="1" u="sng" smtClean="0">
                <a:solidFill>
                  <a:srgbClr val="002060"/>
                </a:solidFill>
              </a:rPr>
              <a:t>hormone)</a:t>
            </a:r>
            <a:endParaRPr lang="tr-TR" sz="3200" i="1" u="sng" dirty="0">
              <a:solidFill>
                <a:srgbClr val="002060"/>
              </a:solidFill>
            </a:endParaRPr>
          </a:p>
        </p:txBody>
      </p:sp>
      <p:sp>
        <p:nvSpPr>
          <p:cNvPr id="7" name="Yuvarlatılmış Dikdörtgen 6"/>
          <p:cNvSpPr/>
          <p:nvPr/>
        </p:nvSpPr>
        <p:spPr>
          <a:xfrm>
            <a:off x="4601980" y="1713820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Hypothalamus</a:t>
            </a:r>
          </a:p>
          <a:p>
            <a:r>
              <a:rPr lang="tr-TR" sz="2000" b="1" smtClean="0">
                <a:solidFill>
                  <a:schemeClr val="tx1"/>
                </a:solidFill>
              </a:rPr>
              <a:t>             TRH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5654411" y="2357779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  <p:sp>
        <p:nvSpPr>
          <p:cNvPr id="10" name="Yuvarlatılmış Dikdörtgen 9"/>
          <p:cNvSpPr/>
          <p:nvPr/>
        </p:nvSpPr>
        <p:spPr>
          <a:xfrm>
            <a:off x="4601980" y="3058543"/>
            <a:ext cx="2739724" cy="64633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           Pituitary</a:t>
            </a:r>
          </a:p>
          <a:p>
            <a:r>
              <a:rPr lang="tr-TR" sz="2000" b="1" smtClean="0">
                <a:solidFill>
                  <a:schemeClr val="tx1"/>
                </a:solidFill>
              </a:rPr>
              <a:t>             TSH</a:t>
            </a:r>
            <a:endParaRPr lang="tr-TR" sz="2000" b="1">
              <a:solidFill>
                <a:schemeClr val="tx1"/>
              </a:solidFill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5654411" y="3756935"/>
            <a:ext cx="41549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>
                <a:latin typeface="Arial" panose="020B0604020202020204" pitchFamily="34" charset="0"/>
                <a:cs typeface="Arial" panose="020B0604020202020204" pitchFamily="34" charset="0"/>
              </a:rPr>
              <a:t>↓</a:t>
            </a:r>
            <a:endParaRPr lang="tr-TR" sz="3600"/>
          </a:p>
        </p:txBody>
      </p:sp>
      <p:sp>
        <p:nvSpPr>
          <p:cNvPr id="9" name="Oval 8"/>
          <p:cNvSpPr/>
          <p:nvPr/>
        </p:nvSpPr>
        <p:spPr>
          <a:xfrm>
            <a:off x="4965026" y="4532243"/>
            <a:ext cx="2014330" cy="113290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000" b="1" smtClean="0">
                <a:solidFill>
                  <a:schemeClr val="tx1"/>
                </a:solidFill>
              </a:rPr>
              <a:t>Thyroid Gland</a:t>
            </a:r>
            <a:endParaRPr lang="tr-TR" sz="2000" b="1">
              <a:solidFill>
                <a:schemeClr val="tx1"/>
              </a:solidFill>
            </a:endParaRPr>
          </a:p>
        </p:txBody>
      </p:sp>
      <p:cxnSp>
        <p:nvCxnSpPr>
          <p:cNvPr id="22" name="Düz Bağlayıcı 21"/>
          <p:cNvCxnSpPr/>
          <p:nvPr/>
        </p:nvCxnSpPr>
        <p:spPr>
          <a:xfrm>
            <a:off x="6979356" y="5062330"/>
            <a:ext cx="1581548" cy="1325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 flipV="1">
            <a:off x="8560904" y="2014330"/>
            <a:ext cx="0" cy="3061253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Düz Ok Bağlayıcısı 25"/>
          <p:cNvCxnSpPr/>
          <p:nvPr/>
        </p:nvCxnSpPr>
        <p:spPr>
          <a:xfrm flipH="1">
            <a:off x="7434470" y="2014330"/>
            <a:ext cx="112643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Düz Ok Bağlayıcısı 27"/>
          <p:cNvCxnSpPr/>
          <p:nvPr/>
        </p:nvCxnSpPr>
        <p:spPr>
          <a:xfrm flipH="1" flipV="1">
            <a:off x="7434470" y="3339548"/>
            <a:ext cx="1126434" cy="1325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" name="Yuvarlatılmış Dikdörtgen 28"/>
          <p:cNvSpPr/>
          <p:nvPr/>
        </p:nvSpPr>
        <p:spPr>
          <a:xfrm>
            <a:off x="8044070" y="3058543"/>
            <a:ext cx="397565" cy="2810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/>
              <a:t>-</a:t>
            </a:r>
          </a:p>
        </p:txBody>
      </p:sp>
      <p:sp>
        <p:nvSpPr>
          <p:cNvPr id="31" name="Yuvarlatılmış Dikdörtgen 30"/>
          <p:cNvSpPr/>
          <p:nvPr/>
        </p:nvSpPr>
        <p:spPr>
          <a:xfrm>
            <a:off x="7770130" y="1645776"/>
            <a:ext cx="397565" cy="2810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0" name="Metin kutusu 29"/>
          <p:cNvSpPr txBox="1"/>
          <p:nvPr/>
        </p:nvSpPr>
        <p:spPr>
          <a:xfrm>
            <a:off x="7762226" y="1288533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33" name="Metin kutusu 32"/>
          <p:cNvSpPr txBox="1"/>
          <p:nvPr/>
        </p:nvSpPr>
        <p:spPr>
          <a:xfrm>
            <a:off x="8031667" y="2681016"/>
            <a:ext cx="4010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smtClean="0"/>
              <a:t>-</a:t>
            </a:r>
            <a:endParaRPr lang="tr-TR" sz="5400"/>
          </a:p>
        </p:txBody>
      </p:sp>
      <p:sp>
        <p:nvSpPr>
          <p:cNvPr id="32" name="Yuvarlatılmış Dikdörtgen 31"/>
          <p:cNvSpPr/>
          <p:nvPr/>
        </p:nvSpPr>
        <p:spPr>
          <a:xfrm>
            <a:off x="7129670" y="4532243"/>
            <a:ext cx="2782956" cy="397566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b="1" smtClean="0">
                <a:solidFill>
                  <a:schemeClr val="tx1"/>
                </a:solidFill>
              </a:rPr>
              <a:t>Thyroid hormones</a:t>
            </a:r>
            <a:endParaRPr lang="tr-TR" b="1">
              <a:solidFill>
                <a:schemeClr val="tx1"/>
              </a:solidFill>
            </a:endParaRPr>
          </a:p>
        </p:txBody>
      </p:sp>
      <p:sp>
        <p:nvSpPr>
          <p:cNvPr id="6" name="Metin kutusu 5"/>
          <p:cNvSpPr txBox="1"/>
          <p:nvPr/>
        </p:nvSpPr>
        <p:spPr>
          <a:xfrm>
            <a:off x="8856573" y="2211863"/>
            <a:ext cx="22885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smtClean="0"/>
              <a:t>Negatif feed back</a:t>
            </a:r>
            <a:endParaRPr lang="tr-TR" b="1"/>
          </a:p>
        </p:txBody>
      </p:sp>
      <p:sp>
        <p:nvSpPr>
          <p:cNvPr id="13" name="Rectangle 2"/>
          <p:cNvSpPr>
            <a:spLocks noChangeArrowheads="1"/>
          </p:cNvSpPr>
          <p:nvPr/>
        </p:nvSpPr>
        <p:spPr bwMode="auto">
          <a:xfrm>
            <a:off x="0" y="-292388"/>
            <a:ext cx="647613" cy="584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3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inherit"/>
              </a:rPr>
              <a:t> </a:t>
            </a:r>
            <a:r>
              <a:rPr kumimoji="0" lang="tr-TR" altLang="tr-TR" sz="1800" b="0" i="0" u="none" strike="noStrike" cap="none" normalizeH="0" baseline="0" smtClean="0">
                <a:ln>
                  <a:noFill/>
                </a:ln>
                <a:solidFill>
                  <a:srgbClr val="111111"/>
                </a:solidFill>
                <a:effectLst/>
                <a:latin typeface="inherit"/>
              </a:rPr>
              <a:t>        </a:t>
            </a:r>
          </a:p>
        </p:txBody>
      </p:sp>
    </p:spTree>
    <p:extLst>
      <p:ext uri="{BB962C8B-B14F-4D97-AF65-F5344CB8AC3E}">
        <p14:creationId xmlns:p14="http://schemas.microsoft.com/office/powerpoint/2010/main" val="260869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9395</TotalTime>
  <Words>1029</Words>
  <Application>Microsoft Office PowerPoint</Application>
  <PresentationFormat>Geniş ekran</PresentationFormat>
  <Paragraphs>239</Paragraphs>
  <Slides>25</Slides>
  <Notes>25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25</vt:i4>
      </vt:variant>
    </vt:vector>
  </HeadingPairs>
  <TitlesOfParts>
    <vt:vector size="32" baseType="lpstr">
      <vt:lpstr>Arial</vt:lpstr>
      <vt:lpstr>Calibri</vt:lpstr>
      <vt:lpstr>Garamond</vt:lpstr>
      <vt:lpstr>inherit</vt:lpstr>
      <vt:lpstr>Times New Roman</vt:lpstr>
      <vt:lpstr>Wingdings</vt:lpstr>
      <vt:lpstr>Organik</vt:lpstr>
      <vt:lpstr>  HORMONES (1)</vt:lpstr>
      <vt:lpstr>HORMONES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Physicochemical Properties of Hormones</vt:lpstr>
      <vt:lpstr>Mechanism of action of hormones</vt:lpstr>
      <vt:lpstr>PowerPoint Sunusu</vt:lpstr>
      <vt:lpstr>Regulation of Hormone Secretion</vt:lpstr>
      <vt:lpstr>Mechanism of Hormone Action- Receptor-Signal Transduction</vt:lpstr>
      <vt:lpstr>PowerPoint Sunusu</vt:lpstr>
      <vt:lpstr>Mechanism of Hormone Action in polypeptide structure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HORMONES</dc:title>
  <dc:creator>zeliha</dc:creator>
  <cp:lastModifiedBy>aslikoc79@gmail.com</cp:lastModifiedBy>
  <cp:revision>619</cp:revision>
  <cp:lastPrinted>2019-12-03T18:23:50Z</cp:lastPrinted>
  <dcterms:created xsi:type="dcterms:W3CDTF">2017-05-03T06:19:02Z</dcterms:created>
  <dcterms:modified xsi:type="dcterms:W3CDTF">2020-05-02T13:47:42Z</dcterms:modified>
</cp:coreProperties>
</file>