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6"/>
  </p:notesMasterIdLst>
  <p:sldIdLst>
    <p:sldId id="1084" r:id="rId4"/>
    <p:sldId id="1085" r:id="rId5"/>
    <p:sldId id="1086" r:id="rId6"/>
    <p:sldId id="1087" r:id="rId7"/>
    <p:sldId id="1088" r:id="rId8"/>
    <p:sldId id="1089" r:id="rId9"/>
    <p:sldId id="1090" r:id="rId10"/>
    <p:sldId id="1091" r:id="rId11"/>
    <p:sldId id="1092" r:id="rId12"/>
    <p:sldId id="1093" r:id="rId13"/>
    <p:sldId id="1094" r:id="rId14"/>
    <p:sldId id="1083"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1471" autoAdjust="0"/>
  </p:normalViewPr>
  <p:slideViewPr>
    <p:cSldViewPr snapToGrid="0">
      <p:cViewPr varScale="1">
        <p:scale>
          <a:sx n="79" d="100"/>
          <a:sy n="79" d="100"/>
        </p:scale>
        <p:origin x="166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noProof="0"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3</a:t>
            </a:fld>
            <a:endParaRPr lang="en-US"/>
          </a:p>
        </p:txBody>
      </p:sp>
    </p:spTree>
    <p:extLst>
      <p:ext uri="{BB962C8B-B14F-4D97-AF65-F5344CB8AC3E}">
        <p14:creationId xmlns:p14="http://schemas.microsoft.com/office/powerpoint/2010/main" val="319783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noProof="0"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4</a:t>
            </a:fld>
            <a:endParaRPr lang="en-US"/>
          </a:p>
        </p:txBody>
      </p:sp>
    </p:spTree>
    <p:extLst>
      <p:ext uri="{BB962C8B-B14F-4D97-AF65-F5344CB8AC3E}">
        <p14:creationId xmlns:p14="http://schemas.microsoft.com/office/powerpoint/2010/main" val="241903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80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904863"/>
          </a:xfrm>
          <a:prstGeom prst="rect">
            <a:avLst/>
          </a:prstGeom>
        </p:spPr>
        <p:txBody>
          <a:bodyPr wrap="square">
            <a:spAutoFit/>
          </a:bodyPr>
          <a:lstStyle/>
          <a:p>
            <a:pPr marL="0" lvl="1" algn="ctr" defTabSz="685800">
              <a:spcBef>
                <a:spcPct val="20000"/>
              </a:spcBef>
              <a:buClr>
                <a:srgbClr val="AD0101"/>
              </a:buClr>
              <a:defRPr/>
            </a:pPr>
            <a:r>
              <a:rPr lang="tr-TR" sz="2400" b="1" dirty="0">
                <a:solidFill>
                  <a:prstClr val="black"/>
                </a:solidFill>
                <a:latin typeface="Arial"/>
              </a:rPr>
              <a:t>GGY307</a:t>
            </a:r>
          </a:p>
          <a:p>
            <a:pPr marL="0" lvl="1" algn="ctr" defTabSz="685800">
              <a:spcBef>
                <a:spcPct val="20000"/>
              </a:spcBef>
              <a:buClr>
                <a:srgbClr val="AD0101"/>
              </a:buClr>
              <a:defRPr/>
            </a:pPr>
            <a:r>
              <a:rPr lang="tr-TR" sz="2400" b="1" dirty="0">
                <a:solidFill>
                  <a:prstClr val="black"/>
                </a:solidFill>
                <a:latin typeface="Arial"/>
              </a:rPr>
              <a:t>TESİS VE KAYNAK YÖNETİMİNE GİRİŞ</a:t>
            </a:r>
            <a:endParaRPr lang="en-US" sz="2400" b="1" dirty="0">
              <a:solidFill>
                <a:srgbClr val="303030"/>
              </a:solidFill>
              <a:latin typeface="Arial"/>
            </a:endParaRPr>
          </a:p>
        </p:txBody>
      </p:sp>
      <p:sp>
        <p:nvSpPr>
          <p:cNvPr id="10" name="Dikdörtgen 9"/>
          <p:cNvSpPr/>
          <p:nvPr/>
        </p:nvSpPr>
        <p:spPr>
          <a:xfrm>
            <a:off x="440762" y="4393802"/>
            <a:ext cx="8479708" cy="584775"/>
          </a:xfrm>
          <a:prstGeom prst="rect">
            <a:avLst/>
          </a:prstGeom>
        </p:spPr>
        <p:txBody>
          <a:bodyPr wrap="square">
            <a:spAutoFit/>
          </a:bodyPr>
          <a:lstStyle/>
          <a:p>
            <a:pPr algn="ctr">
              <a:spcAft>
                <a:spcPts val="0"/>
              </a:spcAft>
            </a:pPr>
            <a:r>
              <a:rPr lang="tr-TR" sz="1600" b="1" dirty="0">
                <a:effectLst/>
                <a:latin typeface="Arial" panose="020B0604020202020204" pitchFamily="34" charset="0"/>
                <a:ea typeface="Times New Roman" panose="02020603050405020304" pitchFamily="18" charset="0"/>
                <a:cs typeface="Arial" panose="020B0604020202020204" pitchFamily="34" charset="0"/>
              </a:rPr>
              <a:t>Prof. Dr. </a:t>
            </a:r>
            <a:r>
              <a:rPr lang="en-US" sz="1600" b="1" dirty="0">
                <a:effectLst/>
                <a:latin typeface="Arial" panose="020B0604020202020204" pitchFamily="34" charset="0"/>
                <a:ea typeface="Times New Roman" panose="02020603050405020304" pitchFamily="18" charset="0"/>
                <a:cs typeface="Arial" panose="020B0604020202020204" pitchFamily="34" charset="0"/>
              </a:rPr>
              <a:t>Harun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175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tr-TR" sz="2400" dirty="0"/>
              <a:t>MALİYET ÇEŞİTLERİ</a:t>
            </a:r>
            <a:endParaRPr lang="en-US" sz="2400" dirty="0"/>
          </a:p>
        </p:txBody>
      </p:sp>
      <p:sp>
        <p:nvSpPr>
          <p:cNvPr id="3" name="Dikdörtgen 2"/>
          <p:cNvSpPr/>
          <p:nvPr/>
        </p:nvSpPr>
        <p:spPr>
          <a:xfrm>
            <a:off x="727627" y="1903170"/>
            <a:ext cx="7575451" cy="2492990"/>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b="1" dirty="0">
                <a:solidFill>
                  <a:schemeClr val="tx2"/>
                </a:solidFill>
              </a:rPr>
              <a:t>Batık Maliyet: </a:t>
            </a:r>
            <a:endParaRPr lang="tr-TR" sz="1500" dirty="0">
              <a:solidFill>
                <a:schemeClr val="tx2"/>
              </a:solidFill>
            </a:endParaRPr>
          </a:p>
          <a:p>
            <a:pPr marL="257175" lvl="1" indent="-257175" algn="just">
              <a:spcBef>
                <a:spcPct val="20000"/>
              </a:spcBef>
              <a:buClr>
                <a:schemeClr val="accent1"/>
              </a:buClr>
              <a:buFont typeface="Arial" panose="020B0604020202020204" pitchFamily="34" charset="0"/>
              <a:buChar char="•"/>
            </a:pPr>
            <a:r>
              <a:rPr lang="tr-TR" sz="1500" dirty="0">
                <a:solidFill>
                  <a:schemeClr val="tx2"/>
                </a:solidFill>
              </a:rPr>
              <a:t>Bir karar işlemi sırasında o karardan etkilenmeyen maliyetlere “Batmış Maliyet” denir. Batmış maliyetler sabit, değişken veya yarı değişken nitelikler taşıyabilirler. Batmış maliyetler genellikle tarihsel bir maliyettir. Çünkü bunlar, geçmişte verilen bir karara ilişkindir ve bugünkü kararlarda bir etkisi olmayacaktır. (Akdoğan, 2000; 15).</a:t>
            </a:r>
          </a:p>
          <a:p>
            <a:pPr marL="257175" lvl="1" indent="-257175" algn="just">
              <a:spcBef>
                <a:spcPct val="20000"/>
              </a:spcBef>
              <a:buClr>
                <a:schemeClr val="accent1"/>
              </a:buClr>
              <a:buFont typeface="Arial" panose="020B0604020202020204" pitchFamily="34" charset="0"/>
              <a:buChar char="•"/>
            </a:pPr>
            <a:r>
              <a:rPr lang="tr-TR" sz="1500" dirty="0">
                <a:solidFill>
                  <a:schemeClr val="tx2"/>
                </a:solidFill>
              </a:rPr>
              <a:t>Batmış maliyetler ödemesi yapılmış giderlerden oluşmaktadır. Başka bir deyişle, gidere dönüşmüş harcamalar artık maliyetin birer batmış unsuruna çevrilmektedir. Örneğin, harcama yapılmış ama henüz gidere dönüşmemiş ise, söz konusu harcamanın yapıldığı unsuru tekrar para ve benzeri araçlara çevirmek mümkün olmaktadır. Fakat, hem harcama yapılmış, hem de bu harcama gidere dönüşmüşse artık bu batmış maliyet olmaktadır. </a:t>
            </a:r>
          </a:p>
        </p:txBody>
      </p:sp>
    </p:spTree>
    <p:extLst>
      <p:ext uri="{BB962C8B-B14F-4D97-AF65-F5344CB8AC3E}">
        <p14:creationId xmlns:p14="http://schemas.microsoft.com/office/powerpoint/2010/main" val="266799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tr-TR" sz="2400" dirty="0"/>
              <a:t>MALİYET ÇEŞİTLERİ</a:t>
            </a:r>
            <a:endParaRPr lang="en-US" sz="2400" dirty="0"/>
          </a:p>
        </p:txBody>
      </p:sp>
      <p:sp>
        <p:nvSpPr>
          <p:cNvPr id="3" name="Dikdörtgen 2"/>
          <p:cNvSpPr/>
          <p:nvPr/>
        </p:nvSpPr>
        <p:spPr>
          <a:xfrm>
            <a:off x="727627" y="1903170"/>
            <a:ext cx="7575451" cy="2492990"/>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b="1" dirty="0">
                <a:solidFill>
                  <a:schemeClr val="tx2"/>
                </a:solidFill>
              </a:rPr>
              <a:t>Batık Maliyet: </a:t>
            </a:r>
            <a:endParaRPr lang="tr-TR" sz="1500" dirty="0">
              <a:solidFill>
                <a:schemeClr val="tx2"/>
              </a:solidFill>
            </a:endParaRPr>
          </a:p>
          <a:p>
            <a:pPr marL="257175" lvl="1" indent="-257175" algn="just">
              <a:spcBef>
                <a:spcPct val="20000"/>
              </a:spcBef>
              <a:buClr>
                <a:schemeClr val="accent1"/>
              </a:buClr>
              <a:buFont typeface="Arial" panose="020B0604020202020204" pitchFamily="34" charset="0"/>
              <a:buChar char="•"/>
            </a:pPr>
            <a:r>
              <a:rPr lang="tr-TR" sz="1500" dirty="0">
                <a:solidFill>
                  <a:schemeClr val="tx2"/>
                </a:solidFill>
              </a:rPr>
              <a:t>Bir karar işlemi sırasında o karardan etkilenmeyen maliyetlere “Batmış Maliyet” denir. Batmış maliyetler sabit, değişken veya yarı değişken nitelikler taşıyabilirler. Batmış maliyetler genellikle tarihsel bir maliyettir. Çünkü bunlar, geçmişte verilen bir karara ilişkindir ve bugünkü kararlarda bir etkisi olmayacaktır. (Akdoğan, 2000; 15).</a:t>
            </a:r>
          </a:p>
          <a:p>
            <a:pPr marL="257175" lvl="1" indent="-257175" algn="just">
              <a:spcBef>
                <a:spcPct val="20000"/>
              </a:spcBef>
              <a:buClr>
                <a:schemeClr val="accent1"/>
              </a:buClr>
              <a:buFont typeface="Arial" panose="020B0604020202020204" pitchFamily="34" charset="0"/>
              <a:buChar char="•"/>
            </a:pPr>
            <a:r>
              <a:rPr lang="tr-TR" sz="1500" dirty="0">
                <a:solidFill>
                  <a:schemeClr val="tx2"/>
                </a:solidFill>
              </a:rPr>
              <a:t>Batmış maliyetler ödemesi yapılmış giderlerden oluşmaktadır. Başka bir deyişle, gidere dönüşmüş harcamalar artık maliyetin birer batmış unsuruna çevrilmektedir. Örneğin, harcama yapılmış ama henüz gidere dönüşmemiş ise, söz konusu harcamanın yapıldığı unsuru tekrar para ve benzeri araçlara çevirmek mümkün olmaktadır. Fakat, hem harcama yapılmış, hem de bu harcama gidere dönüşmüşse artık bu batmış maliyet olmaktadır. </a:t>
            </a:r>
          </a:p>
        </p:txBody>
      </p:sp>
    </p:spTree>
    <p:extLst>
      <p:ext uri="{BB962C8B-B14F-4D97-AF65-F5344CB8AC3E}">
        <p14:creationId xmlns:p14="http://schemas.microsoft.com/office/powerpoint/2010/main" val="65054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00164"/>
          </a:xfrm>
          <a:prstGeom prst="rect">
            <a:avLst/>
          </a:prstGeom>
        </p:spPr>
        <p:txBody>
          <a:bodyPr wrap="square">
            <a:spAutoFit/>
          </a:bodyPr>
          <a:lstStyle/>
          <a:p>
            <a:pPr marL="0" lvl="1" algn="ctr" defTabSz="685800">
              <a:spcBef>
                <a:spcPct val="20000"/>
              </a:spcBef>
              <a:buClr>
                <a:srgbClr val="AD0101"/>
              </a:buClr>
              <a:defRPr/>
            </a:pPr>
            <a:r>
              <a:rPr lang="tr-TR" sz="1500" b="1" dirty="0" smtClean="0">
                <a:solidFill>
                  <a:prstClr val="black"/>
                </a:solidFill>
                <a:latin typeface="Arial"/>
              </a:rPr>
              <a:t>KAYNAKLAR</a:t>
            </a:r>
            <a:endParaRPr lang="en-US" sz="1500" b="1" dirty="0">
              <a:solidFill>
                <a:prstClr val="black"/>
              </a:solidFill>
              <a:latin typeface="Arial"/>
            </a:endParaRPr>
          </a:p>
          <a:p>
            <a:pPr marL="0" lvl="1" algn="ctr" defTabSz="685800">
              <a:spcBef>
                <a:spcPct val="20000"/>
              </a:spcBef>
              <a:buClr>
                <a:srgbClr val="AD0101"/>
              </a:buClr>
              <a:defRPr/>
            </a:pPr>
            <a:endParaRPr lang="en-US" sz="1500" b="1" dirty="0">
              <a:solidFill>
                <a:prstClr val="black"/>
              </a:solidFill>
              <a:latin typeface="Arial"/>
            </a:endParaRPr>
          </a:p>
        </p:txBody>
      </p:sp>
      <p:sp>
        <p:nvSpPr>
          <p:cNvPr id="4" name="Dikdörtgen 3"/>
          <p:cNvSpPr/>
          <p:nvPr/>
        </p:nvSpPr>
        <p:spPr>
          <a:xfrm>
            <a:off x="473293" y="1703101"/>
            <a:ext cx="8012450" cy="3323987"/>
          </a:xfrm>
          <a:prstGeom prst="rect">
            <a:avLst/>
          </a:prstGeom>
        </p:spPr>
        <p:txBody>
          <a:bodyPr wrap="square">
            <a:spAutoFit/>
          </a:bodyPr>
          <a:lstStyle/>
          <a:p>
            <a:pPr marL="257175" indent="-257175" algn="just" defTabSz="685800">
              <a:buFont typeface="Wingdings" panose="05000000000000000000" pitchFamily="2" charset="2"/>
              <a:buChar char="Ø"/>
              <a:defRPr/>
            </a:pPr>
            <a:r>
              <a:rPr lang="tr-TR" sz="1500" dirty="0" err="1" smtClean="0">
                <a:solidFill>
                  <a:prstClr val="black"/>
                </a:solidFill>
                <a:latin typeface="Arial"/>
              </a:rPr>
              <a:t>Facilities</a:t>
            </a:r>
            <a:r>
              <a:rPr lang="tr-TR" sz="1500" dirty="0" smtClean="0">
                <a:solidFill>
                  <a:prstClr val="black"/>
                </a:solidFill>
                <a:latin typeface="Arial"/>
              </a:rPr>
              <a:t> </a:t>
            </a:r>
            <a:r>
              <a:rPr lang="tr-TR" sz="1500" dirty="0">
                <a:solidFill>
                  <a:prstClr val="black"/>
                </a:solidFill>
                <a:latin typeface="Arial"/>
              </a:rPr>
              <a:t>Management, </a:t>
            </a:r>
            <a:r>
              <a:rPr lang="tr-TR" sz="1500" dirty="0" err="1">
                <a:solidFill>
                  <a:prstClr val="black"/>
                </a:solidFill>
                <a:latin typeface="Arial"/>
              </a:rPr>
              <a:t>Immobilien</a:t>
            </a:r>
            <a:r>
              <a:rPr lang="tr-TR" sz="1500" dirty="0">
                <a:solidFill>
                  <a:prstClr val="black"/>
                </a:solidFill>
                <a:latin typeface="Arial"/>
              </a:rPr>
              <a:t> Manager, </a:t>
            </a:r>
            <a:r>
              <a:rPr lang="tr-TR" sz="1500" dirty="0" err="1">
                <a:solidFill>
                  <a:prstClr val="black"/>
                </a:solidFill>
                <a:latin typeface="Arial"/>
              </a:rPr>
              <a:t>Schulte</a:t>
            </a:r>
            <a:r>
              <a:rPr lang="tr-TR" sz="1500" dirty="0">
                <a:solidFill>
                  <a:prstClr val="black"/>
                </a:solidFill>
                <a:latin typeface="Arial"/>
              </a:rPr>
              <a:t>, Karl-</a:t>
            </a:r>
            <a:r>
              <a:rPr lang="tr-TR" sz="1500" dirty="0" err="1">
                <a:solidFill>
                  <a:prstClr val="black"/>
                </a:solidFill>
                <a:latin typeface="Arial"/>
              </a:rPr>
              <a:t>Werner</a:t>
            </a:r>
            <a:r>
              <a:rPr lang="tr-TR" sz="1500" dirty="0">
                <a:solidFill>
                  <a:prstClr val="black"/>
                </a:solidFill>
                <a:latin typeface="Arial"/>
              </a:rPr>
              <a:t>. </a:t>
            </a:r>
            <a:r>
              <a:rPr lang="tr-TR" sz="1500" dirty="0" err="1">
                <a:solidFill>
                  <a:prstClr val="black"/>
                </a:solidFill>
                <a:latin typeface="Arial"/>
              </a:rPr>
              <a:t>Pierschke</a:t>
            </a:r>
            <a:r>
              <a:rPr lang="tr-TR" sz="1500" dirty="0">
                <a:solidFill>
                  <a:prstClr val="black"/>
                </a:solidFill>
                <a:latin typeface="Arial"/>
              </a:rPr>
              <a:t>, Barbara: </a:t>
            </a:r>
            <a:r>
              <a:rPr lang="tr-TR" sz="1500" dirty="0" err="1">
                <a:solidFill>
                  <a:prstClr val="black"/>
                </a:solidFill>
                <a:latin typeface="Arial"/>
              </a:rPr>
              <a:t>Verlag</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2000.</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Design </a:t>
            </a:r>
            <a:r>
              <a:rPr lang="tr-TR" sz="1500" dirty="0" err="1">
                <a:solidFill>
                  <a:prstClr val="black"/>
                </a:solidFill>
                <a:latin typeface="Arial"/>
              </a:rPr>
              <a:t>and</a:t>
            </a:r>
            <a:r>
              <a:rPr lang="tr-TR" sz="1500" dirty="0">
                <a:solidFill>
                  <a:prstClr val="black"/>
                </a:solidFill>
                <a:latin typeface="Arial"/>
              </a:rPr>
              <a:t> Management </a:t>
            </a:r>
            <a:r>
              <a:rPr lang="tr-TR" sz="1500" dirty="0" err="1">
                <a:solidFill>
                  <a:prstClr val="black"/>
                </a:solidFill>
                <a:latin typeface="Arial"/>
              </a:rPr>
              <a:t>Handbook</a:t>
            </a:r>
            <a:r>
              <a:rPr lang="tr-TR" sz="1500" dirty="0">
                <a:solidFill>
                  <a:prstClr val="black"/>
                </a:solidFill>
                <a:latin typeface="Arial"/>
              </a:rPr>
              <a:t>, E. </a:t>
            </a:r>
            <a:r>
              <a:rPr lang="tr-TR" sz="1500" dirty="0" err="1">
                <a:solidFill>
                  <a:prstClr val="black"/>
                </a:solidFill>
                <a:latin typeface="Arial"/>
              </a:rPr>
              <a:t>Teicholz</a:t>
            </a:r>
            <a:r>
              <a:rPr lang="tr-TR" sz="1500" dirty="0">
                <a:solidFill>
                  <a:prstClr val="black"/>
                </a:solidFill>
                <a:latin typeface="Arial"/>
              </a:rPr>
              <a:t>, </a:t>
            </a:r>
            <a:r>
              <a:rPr lang="tr-TR" sz="1500" dirty="0" err="1">
                <a:solidFill>
                  <a:prstClr val="black"/>
                </a:solidFill>
                <a:latin typeface="Arial"/>
              </a:rPr>
              <a:t>Hill</a:t>
            </a:r>
            <a:r>
              <a:rPr lang="tr-TR" sz="1500" dirty="0">
                <a:solidFill>
                  <a:prstClr val="black"/>
                </a:solidFill>
                <a:latin typeface="Arial"/>
              </a:rPr>
              <a:t> </a:t>
            </a:r>
            <a:r>
              <a:rPr lang="tr-TR" sz="1500" dirty="0" err="1">
                <a:solidFill>
                  <a:prstClr val="black"/>
                </a:solidFill>
                <a:latin typeface="Arial"/>
              </a:rPr>
              <a:t>McGraw</a:t>
            </a:r>
            <a:r>
              <a:rPr lang="tr-TR" sz="1500" dirty="0">
                <a:solidFill>
                  <a:prstClr val="black"/>
                </a:solidFill>
                <a:latin typeface="Arial"/>
              </a:rPr>
              <a:t>, US, 2004.</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Handbook</a:t>
            </a:r>
            <a:r>
              <a:rPr lang="tr-TR" sz="1500" dirty="0">
                <a:solidFill>
                  <a:prstClr val="black"/>
                </a:solidFill>
                <a:latin typeface="Arial"/>
              </a:rPr>
              <a:t>, B. Frank, </a:t>
            </a:r>
            <a:r>
              <a:rPr lang="tr-TR" sz="1500" dirty="0" err="1">
                <a:solidFill>
                  <a:prstClr val="black"/>
                </a:solidFill>
                <a:latin typeface="Arial"/>
              </a:rPr>
              <a:t>Butterworth-Heinemann</a:t>
            </a:r>
            <a:r>
              <a:rPr lang="tr-TR" sz="1500" dirty="0">
                <a:solidFill>
                  <a:prstClr val="black"/>
                </a:solidFill>
                <a:latin typeface="Arial"/>
              </a:rPr>
              <a:t>, USA, 2009.</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Planen</a:t>
            </a:r>
            <a:r>
              <a:rPr lang="tr-TR" sz="1500" dirty="0">
                <a:solidFill>
                  <a:prstClr val="black"/>
                </a:solidFill>
                <a:latin typeface="Arial"/>
              </a:rPr>
              <a:t>–</a:t>
            </a:r>
            <a:r>
              <a:rPr lang="tr-TR" sz="1500" dirty="0" err="1">
                <a:solidFill>
                  <a:prstClr val="black"/>
                </a:solidFill>
                <a:latin typeface="Arial"/>
              </a:rPr>
              <a:t>Einführen</a:t>
            </a:r>
            <a:r>
              <a:rPr lang="tr-TR" sz="1500" dirty="0">
                <a:solidFill>
                  <a:prstClr val="black"/>
                </a:solidFill>
                <a:latin typeface="Arial"/>
              </a:rPr>
              <a:t>–</a:t>
            </a:r>
            <a:r>
              <a:rPr lang="tr-TR" sz="1500" dirty="0" err="1">
                <a:solidFill>
                  <a:prstClr val="black"/>
                </a:solidFill>
                <a:latin typeface="Arial"/>
              </a:rPr>
              <a:t>Nutzen</a:t>
            </a:r>
            <a:r>
              <a:rPr lang="tr-TR" sz="1500" dirty="0">
                <a:solidFill>
                  <a:prstClr val="black"/>
                </a:solidFill>
                <a:latin typeface="Arial"/>
              </a:rPr>
              <a:t>, </a:t>
            </a:r>
            <a:r>
              <a:rPr lang="tr-TR" sz="1500" dirty="0" err="1">
                <a:solidFill>
                  <a:prstClr val="black"/>
                </a:solidFill>
                <a:latin typeface="Arial"/>
              </a:rPr>
              <a:t>Schneider</a:t>
            </a:r>
            <a:r>
              <a:rPr lang="tr-TR" sz="1500" dirty="0">
                <a:solidFill>
                  <a:prstClr val="black"/>
                </a:solidFill>
                <a:latin typeface="Arial"/>
              </a:rPr>
              <a:t>, </a:t>
            </a:r>
            <a:r>
              <a:rPr lang="tr-TR" sz="1500" dirty="0" err="1">
                <a:solidFill>
                  <a:prstClr val="black"/>
                </a:solidFill>
                <a:latin typeface="Arial"/>
              </a:rPr>
              <a:t>HermannSchäffer-Poeschel</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2004.</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Grundlagen</a:t>
            </a:r>
            <a:r>
              <a:rPr lang="tr-TR" sz="1500" dirty="0">
                <a:solidFill>
                  <a:prstClr val="black"/>
                </a:solidFill>
                <a:latin typeface="Arial"/>
              </a:rPr>
              <a:t>, </a:t>
            </a:r>
            <a:r>
              <a:rPr lang="tr-TR" sz="1500" dirty="0" err="1">
                <a:solidFill>
                  <a:prstClr val="black"/>
                </a:solidFill>
                <a:latin typeface="Arial"/>
              </a:rPr>
              <a:t>Computerunterstützung</a:t>
            </a:r>
            <a:r>
              <a:rPr lang="tr-TR" sz="1500" dirty="0">
                <a:solidFill>
                  <a:prstClr val="black"/>
                </a:solidFill>
                <a:latin typeface="Arial"/>
              </a:rPr>
              <a:t>, </a:t>
            </a:r>
            <a:r>
              <a:rPr lang="tr-TR" sz="1500" dirty="0" err="1">
                <a:solidFill>
                  <a:prstClr val="black"/>
                </a:solidFill>
                <a:latin typeface="Arial"/>
              </a:rPr>
              <a:t>Systemeinführung</a:t>
            </a:r>
            <a:r>
              <a:rPr lang="tr-TR" sz="1500" dirty="0">
                <a:solidFill>
                  <a:prstClr val="black"/>
                </a:solidFill>
                <a:latin typeface="Arial"/>
              </a:rPr>
              <a:t>, </a:t>
            </a:r>
            <a:r>
              <a:rPr lang="tr-TR" sz="1500" dirty="0" err="1">
                <a:solidFill>
                  <a:prstClr val="black"/>
                </a:solidFill>
                <a:latin typeface="Arial"/>
              </a:rPr>
              <a:t>Anwendungsbeispiele</a:t>
            </a:r>
            <a:r>
              <a:rPr lang="tr-TR" sz="1500" dirty="0">
                <a:solidFill>
                  <a:prstClr val="black"/>
                </a:solidFill>
                <a:latin typeface="Arial"/>
              </a:rPr>
              <a:t>, N., </a:t>
            </a:r>
            <a:r>
              <a:rPr lang="tr-TR" sz="1500" dirty="0" err="1">
                <a:solidFill>
                  <a:prstClr val="black"/>
                </a:solidFill>
                <a:latin typeface="Arial"/>
              </a:rPr>
              <a:t>Jens</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2007.</a:t>
            </a:r>
          </a:p>
          <a:p>
            <a:pPr marL="257175" indent="-257175" algn="just" defTabSz="685800">
              <a:buFont typeface="Wingdings" panose="05000000000000000000" pitchFamily="2" charset="2"/>
              <a:buChar char="Ø"/>
              <a:defRPr/>
            </a:pPr>
            <a:r>
              <a:rPr lang="tr-TR" sz="1500" dirty="0" err="1">
                <a:solidFill>
                  <a:prstClr val="black"/>
                </a:solidFill>
                <a:latin typeface="Arial"/>
              </a:rPr>
              <a:t>Facility</a:t>
            </a:r>
            <a:r>
              <a:rPr lang="tr-TR" sz="1500" dirty="0">
                <a:solidFill>
                  <a:prstClr val="black"/>
                </a:solidFill>
                <a:latin typeface="Arial"/>
              </a:rPr>
              <a:t> </a:t>
            </a:r>
            <a:r>
              <a:rPr lang="tr-TR" sz="1500" dirty="0" err="1">
                <a:solidFill>
                  <a:prstClr val="black"/>
                </a:solidFill>
                <a:latin typeface="Arial"/>
              </a:rPr>
              <a:t>Manager’s</a:t>
            </a:r>
            <a:r>
              <a:rPr lang="tr-TR" sz="1500" dirty="0">
                <a:solidFill>
                  <a:prstClr val="black"/>
                </a:solidFill>
                <a:latin typeface="Arial"/>
              </a:rPr>
              <a:t> Guide </a:t>
            </a:r>
            <a:r>
              <a:rPr lang="tr-TR" sz="1500" dirty="0" err="1">
                <a:solidFill>
                  <a:prstClr val="black"/>
                </a:solidFill>
                <a:latin typeface="Arial"/>
              </a:rPr>
              <a:t>to</a:t>
            </a:r>
            <a:r>
              <a:rPr lang="tr-TR" sz="1500" dirty="0">
                <a:solidFill>
                  <a:prstClr val="black"/>
                </a:solidFill>
                <a:latin typeface="Arial"/>
              </a:rPr>
              <a:t> Security </a:t>
            </a:r>
            <a:r>
              <a:rPr lang="tr-TR" sz="1500" dirty="0" err="1">
                <a:solidFill>
                  <a:prstClr val="black"/>
                </a:solidFill>
                <a:latin typeface="Arial"/>
              </a:rPr>
              <a:t>Protecting</a:t>
            </a:r>
            <a:r>
              <a:rPr lang="tr-TR" sz="1500" dirty="0">
                <a:solidFill>
                  <a:prstClr val="black"/>
                </a:solidFill>
                <a:latin typeface="Arial"/>
              </a:rPr>
              <a:t> </a:t>
            </a:r>
            <a:r>
              <a:rPr lang="tr-TR" sz="1500" dirty="0" err="1">
                <a:solidFill>
                  <a:prstClr val="black"/>
                </a:solidFill>
                <a:latin typeface="Arial"/>
              </a:rPr>
              <a:t>Your</a:t>
            </a:r>
            <a:r>
              <a:rPr lang="tr-TR" sz="1500" dirty="0">
                <a:solidFill>
                  <a:prstClr val="black"/>
                </a:solidFill>
                <a:latin typeface="Arial"/>
              </a:rPr>
              <a:t> </a:t>
            </a:r>
            <a:r>
              <a:rPr lang="tr-TR" sz="1500" dirty="0" err="1">
                <a:solidFill>
                  <a:prstClr val="black"/>
                </a:solidFill>
                <a:latin typeface="Arial"/>
              </a:rPr>
              <a:t>Assets</a:t>
            </a:r>
            <a:r>
              <a:rPr lang="tr-TR" sz="1500" dirty="0">
                <a:solidFill>
                  <a:prstClr val="black"/>
                </a:solidFill>
                <a:latin typeface="Arial"/>
              </a:rPr>
              <a:t>, N. Robert, </a:t>
            </a:r>
            <a:r>
              <a:rPr lang="tr-TR" sz="1500" dirty="0" err="1">
                <a:solidFill>
                  <a:prstClr val="black"/>
                </a:solidFill>
                <a:latin typeface="Arial"/>
              </a:rPr>
              <a:t>Fairmont</a:t>
            </a:r>
            <a:r>
              <a:rPr lang="tr-TR" sz="1500" dirty="0">
                <a:solidFill>
                  <a:prstClr val="black"/>
                </a:solidFill>
                <a:latin typeface="Arial"/>
              </a:rPr>
              <a:t> </a:t>
            </a:r>
            <a:r>
              <a:rPr lang="tr-TR" sz="1500" dirty="0" err="1">
                <a:solidFill>
                  <a:prstClr val="black"/>
                </a:solidFill>
                <a:latin typeface="Arial"/>
              </a:rPr>
              <a:t>Press</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2005.</a:t>
            </a:r>
          </a:p>
          <a:p>
            <a:pPr marL="257175" indent="-257175" algn="just" defTabSz="685800">
              <a:buFont typeface="Wingdings" panose="05000000000000000000" pitchFamily="2" charset="2"/>
              <a:buChar char="Ø"/>
              <a:defRPr/>
            </a:pPr>
            <a:r>
              <a:rPr lang="tr-TR" sz="1500" dirty="0" err="1">
                <a:solidFill>
                  <a:prstClr val="black"/>
                </a:solidFill>
                <a:latin typeface="Arial"/>
              </a:rPr>
              <a:t>Handbuch</a:t>
            </a:r>
            <a:r>
              <a:rPr lang="tr-TR" sz="1500" dirty="0">
                <a:solidFill>
                  <a:prstClr val="black"/>
                </a:solidFill>
                <a:latin typeface="Arial"/>
              </a:rPr>
              <a:t> </a:t>
            </a:r>
            <a:r>
              <a:rPr lang="tr-TR" sz="1500" dirty="0" err="1">
                <a:solidFill>
                  <a:prstClr val="black"/>
                </a:solidFill>
                <a:latin typeface="Arial"/>
              </a:rPr>
              <a:t>Facility</a:t>
            </a:r>
            <a:r>
              <a:rPr lang="tr-TR" sz="1500" dirty="0">
                <a:solidFill>
                  <a:prstClr val="black"/>
                </a:solidFill>
                <a:latin typeface="Arial"/>
              </a:rPr>
              <a:t> Management </a:t>
            </a:r>
            <a:r>
              <a:rPr lang="tr-TR" sz="1500" dirty="0" err="1">
                <a:solidFill>
                  <a:prstClr val="black"/>
                </a:solidFill>
                <a:latin typeface="Arial"/>
              </a:rPr>
              <a:t>Für</a:t>
            </a:r>
            <a:r>
              <a:rPr lang="tr-TR" sz="1500" dirty="0">
                <a:solidFill>
                  <a:prstClr val="black"/>
                </a:solidFill>
                <a:latin typeface="Arial"/>
              </a:rPr>
              <a:t> </a:t>
            </a:r>
            <a:r>
              <a:rPr lang="tr-TR" sz="1500" dirty="0" err="1">
                <a:solidFill>
                  <a:prstClr val="black"/>
                </a:solidFill>
                <a:latin typeface="Arial"/>
              </a:rPr>
              <a:t>Immobilienunternehmen</a:t>
            </a:r>
            <a:r>
              <a:rPr lang="tr-TR" sz="1500" dirty="0">
                <a:solidFill>
                  <a:prstClr val="black"/>
                </a:solidFill>
                <a:latin typeface="Arial"/>
              </a:rPr>
              <a:t>, H. </a:t>
            </a:r>
            <a:r>
              <a:rPr lang="tr-TR" sz="1500" dirty="0" err="1">
                <a:solidFill>
                  <a:prstClr val="black"/>
                </a:solidFill>
                <a:latin typeface="Arial"/>
              </a:rPr>
              <a:t>Michaela</a:t>
            </a:r>
            <a:r>
              <a:rPr lang="tr-TR" sz="1500" dirty="0">
                <a:solidFill>
                  <a:prstClr val="black"/>
                </a:solidFill>
                <a:latin typeface="Arial"/>
              </a:rPr>
              <a:t>, </a:t>
            </a:r>
            <a:r>
              <a:rPr lang="tr-TR" sz="1500" dirty="0" err="1">
                <a:solidFill>
                  <a:prstClr val="black"/>
                </a:solidFill>
                <a:latin typeface="Arial"/>
              </a:rPr>
              <a:t>Springer-Verlag</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2006.</a:t>
            </a:r>
          </a:p>
          <a:p>
            <a:pPr marL="257175" indent="-257175" algn="just" defTabSz="685800">
              <a:buFont typeface="Wingdings" panose="05000000000000000000" pitchFamily="2" charset="2"/>
              <a:buChar char="Ø"/>
              <a:defRPr/>
            </a:pPr>
            <a:r>
              <a:rPr lang="tr-TR" sz="1500" dirty="0">
                <a:solidFill>
                  <a:prstClr val="black"/>
                </a:solidFill>
                <a:latin typeface="Arial"/>
              </a:rPr>
              <a:t>Real </a:t>
            </a:r>
            <a:r>
              <a:rPr lang="tr-TR" sz="1500" dirty="0" err="1">
                <a:solidFill>
                  <a:prstClr val="black"/>
                </a:solidFill>
                <a:latin typeface="Arial"/>
              </a:rPr>
              <a:t>Estateund</a:t>
            </a:r>
            <a:r>
              <a:rPr lang="tr-TR" sz="1500" dirty="0">
                <a:solidFill>
                  <a:prstClr val="black"/>
                </a:solidFill>
                <a:latin typeface="Arial"/>
              </a:rPr>
              <a:t> </a:t>
            </a:r>
            <a:r>
              <a:rPr lang="tr-TR" sz="1500" dirty="0" err="1">
                <a:solidFill>
                  <a:prstClr val="black"/>
                </a:solidFill>
                <a:latin typeface="Arial"/>
              </a:rPr>
              <a:t>Facility</a:t>
            </a:r>
            <a:r>
              <a:rPr lang="tr-TR" sz="1500" dirty="0">
                <a:solidFill>
                  <a:prstClr val="black"/>
                </a:solidFill>
                <a:latin typeface="Arial"/>
              </a:rPr>
              <a:t> Management, P., </a:t>
            </a:r>
            <a:r>
              <a:rPr lang="tr-TR" sz="1500" dirty="0" err="1">
                <a:solidFill>
                  <a:prstClr val="black"/>
                </a:solidFill>
                <a:latin typeface="Arial"/>
              </a:rPr>
              <a:t>Norbert</a:t>
            </a:r>
            <a:r>
              <a:rPr lang="tr-TR" sz="1500" dirty="0">
                <a:solidFill>
                  <a:prstClr val="black"/>
                </a:solidFill>
                <a:latin typeface="Arial"/>
              </a:rPr>
              <a:t> ve </a:t>
            </a:r>
            <a:r>
              <a:rPr lang="tr-TR" sz="1500" dirty="0" err="1">
                <a:solidFill>
                  <a:prstClr val="black"/>
                </a:solidFill>
                <a:latin typeface="Arial"/>
              </a:rPr>
              <a:t>Schöne</a:t>
            </a:r>
            <a:r>
              <a:rPr lang="tr-TR" sz="1500" dirty="0">
                <a:solidFill>
                  <a:prstClr val="black"/>
                </a:solidFill>
                <a:latin typeface="Arial"/>
              </a:rPr>
              <a:t>, </a:t>
            </a:r>
            <a:r>
              <a:rPr lang="tr-TR" sz="1500" dirty="0" err="1">
                <a:solidFill>
                  <a:prstClr val="black"/>
                </a:solidFill>
                <a:latin typeface="Arial"/>
              </a:rPr>
              <a:t>LarsBernhard</a:t>
            </a:r>
            <a:r>
              <a:rPr lang="tr-TR" sz="1500" dirty="0">
                <a:solidFill>
                  <a:prstClr val="black"/>
                </a:solidFill>
                <a:latin typeface="Arial"/>
              </a:rPr>
              <a:t>, </a:t>
            </a:r>
            <a:r>
              <a:rPr lang="tr-TR" sz="1500" dirty="0" err="1">
                <a:solidFill>
                  <a:prstClr val="black"/>
                </a:solidFill>
                <a:latin typeface="Arial"/>
              </a:rPr>
              <a:t>Springer,Verlag</a:t>
            </a:r>
            <a:r>
              <a:rPr lang="tr-TR" sz="1500" dirty="0">
                <a:solidFill>
                  <a:prstClr val="black"/>
                </a:solidFill>
                <a:latin typeface="Arial"/>
              </a:rPr>
              <a:t>, </a:t>
            </a:r>
            <a:r>
              <a:rPr lang="tr-TR" sz="1500" dirty="0" err="1">
                <a:solidFill>
                  <a:prstClr val="black"/>
                </a:solidFill>
                <a:latin typeface="Arial"/>
              </a:rPr>
              <a:t>Deutschland</a:t>
            </a:r>
            <a:r>
              <a:rPr lang="tr-TR" sz="1500" dirty="0">
                <a:solidFill>
                  <a:prstClr val="black"/>
                </a:solidFill>
                <a:latin typeface="Arial"/>
              </a:rPr>
              <a:t>, 2005.</a:t>
            </a:r>
          </a:p>
        </p:txBody>
      </p:sp>
      <p:sp>
        <p:nvSpPr>
          <p:cNvPr id="22" name="Altbilgi Yer Tutucusu 1">
            <a:extLst>
              <a:ext uri="{FF2B5EF4-FFF2-40B4-BE49-F238E27FC236}">
                <a16:creationId xmlns:a16="http://schemas.microsoft.com/office/drawing/2014/main" id="{B6477F57-3F59-417D-BE18-5CBA26DCF964}"/>
              </a:ext>
            </a:extLst>
          </p:cNvPr>
          <p:cNvSpPr txBox="1">
            <a:spLocks/>
          </p:cNvSpPr>
          <p:nvPr/>
        </p:nvSpPr>
        <p:spPr>
          <a:xfrm>
            <a:off x="4747980" y="5618203"/>
            <a:ext cx="3994184" cy="273844"/>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75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91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2074545"/>
            <a:ext cx="8137603" cy="3000375"/>
          </a:xfrm>
        </p:spPr>
        <p:txBody>
          <a:bodyPr anchor="t">
            <a:noAutofit/>
          </a:bodyPr>
          <a:lstStyle/>
          <a:p>
            <a:pPr lvl="1" algn="just" rtl="0">
              <a:spcBef>
                <a:spcPct val="20000"/>
              </a:spcBef>
              <a:buClr>
                <a:schemeClr val="accent1"/>
              </a:buClr>
            </a:pPr>
            <a:r>
              <a:rPr lang="tr-TR" sz="1500" kern="1200" dirty="0">
                <a:solidFill>
                  <a:schemeClr val="tx1"/>
                </a:solidFill>
                <a:latin typeface="+mn-lt"/>
                <a:ea typeface="+mn-ea"/>
                <a:cs typeface="+mn-cs"/>
              </a:rPr>
              <a:t>Harcama: Harcama sözlük anlamıyla, bir varlık elde etmek veya bir hizmeti sağlamak veya bir zararın giderilmesi amacıyla, borçlanma, para ödeme veya bir varlığın aktarılmasıdır (Altuğ, 2001; 19). </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Her harcama işletme için maliyet niteliği taşımaz ve borçlanma da bir harcamadır. Örneğin, bir işletme nakit ödeme yapmaksızın daha ileriki dönemde kullanmak üzere belirli bir miktar hammadde alımı gerçekleştirdiğinde yapılan borçlanma bir ödeme taahhüdüdür. Söz konusu ödeme yapıldığında harcama gerçekleşmiş olacaktır. Stoklara alınan söz konusu birimler mamulün bünyesine girmediği sürece (veya faaliyet gideri niteliği kazanacak şekilde kullanılmadığı müddetçe) maliyet veya gider adı altında işlem göremeyecektir. </a:t>
            </a:r>
            <a:endParaRPr lang="en-US" sz="1500" kern="1200" dirty="0">
              <a:solidFill>
                <a:schemeClr val="tx1"/>
              </a:solidFill>
              <a:latin typeface="+mn-lt"/>
              <a:ea typeface="+mn-ea"/>
              <a:cs typeface="+mn-cs"/>
            </a:endParaRPr>
          </a:p>
        </p:txBody>
      </p:sp>
      <p:sp>
        <p:nvSpPr>
          <p:cNvPr id="14" name="Dikdörtgen 13"/>
          <p:cNvSpPr/>
          <p:nvPr/>
        </p:nvSpPr>
        <p:spPr>
          <a:xfrm>
            <a:off x="1277303" y="1237516"/>
            <a:ext cx="6978015" cy="461665"/>
          </a:xfrm>
          <a:prstGeom prst="rect">
            <a:avLst/>
          </a:prstGeom>
        </p:spPr>
        <p:txBody>
          <a:bodyPr wrap="square">
            <a:spAutoFit/>
          </a:bodyPr>
          <a:lstStyle/>
          <a:p>
            <a:pPr marL="0" lvl="1" algn="ctr">
              <a:spcBef>
                <a:spcPct val="20000"/>
              </a:spcBef>
              <a:buClr>
                <a:schemeClr val="accent1"/>
              </a:buClr>
            </a:pPr>
            <a:r>
              <a:rPr lang="tr-TR" sz="2400" b="1" dirty="0"/>
              <a:t>MALİYET KAVRAMI</a:t>
            </a:r>
            <a:endParaRPr lang="en-US" sz="2400" b="1" dirty="0">
              <a:solidFill>
                <a:schemeClr val="tx2"/>
              </a:solidFill>
            </a:endParaRPr>
          </a:p>
        </p:txBody>
      </p:sp>
    </p:spTree>
    <p:extLst>
      <p:ext uri="{BB962C8B-B14F-4D97-AF65-F5344CB8AC3E}">
        <p14:creationId xmlns:p14="http://schemas.microsoft.com/office/powerpoint/2010/main" val="313594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2074545"/>
            <a:ext cx="8137603" cy="3000375"/>
          </a:xfrm>
        </p:spPr>
        <p:txBody>
          <a:bodyPr anchor="t">
            <a:noAutofit/>
          </a:bodyPr>
          <a:lstStyle/>
          <a:p>
            <a:pPr lvl="1" algn="just" rtl="0">
              <a:spcBef>
                <a:spcPct val="20000"/>
              </a:spcBef>
              <a:buClr>
                <a:schemeClr val="accent1"/>
              </a:buClr>
            </a:pPr>
            <a:r>
              <a:rPr lang="tr-TR" sz="1500" kern="1200" dirty="0">
                <a:solidFill>
                  <a:schemeClr val="tx1"/>
                </a:solidFill>
                <a:latin typeface="+mn-lt"/>
                <a:ea typeface="+mn-ea"/>
                <a:cs typeface="+mn-cs"/>
              </a:rPr>
              <a:t>Gider: Belli zaman dilimi içinde kullanılan ve tüketilen mal ve hizmetlerin parasal değeri giderdir (</a:t>
            </a:r>
            <a:r>
              <a:rPr lang="tr-TR" sz="1500" kern="1200" dirty="0" err="1">
                <a:solidFill>
                  <a:schemeClr val="tx1"/>
                </a:solidFill>
                <a:latin typeface="+mn-lt"/>
                <a:ea typeface="+mn-ea"/>
                <a:cs typeface="+mn-cs"/>
              </a:rPr>
              <a:t>Hacırüstemoğlu</a:t>
            </a:r>
            <a:r>
              <a:rPr lang="tr-TR" sz="1500" kern="1200" dirty="0">
                <a:solidFill>
                  <a:schemeClr val="tx1"/>
                </a:solidFill>
                <a:latin typeface="+mn-lt"/>
                <a:ea typeface="+mn-ea"/>
                <a:cs typeface="+mn-cs"/>
              </a:rPr>
              <a:t>, 1997; 11). Gider kavramı literatürde masraf olarak da kullanılabilmektedir.</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Özet olarak ifade edilecek olursa gider, gelir sağlamak için tüketilen mal ve hizmetlerin parasal tutarıdır. Gelir getirmeyen giderler zarar olarak nitelenir. Ama her gider zarar değildir. Burada dönem kavramı da önem arz etmektedir. Çünkü, yapılan giderin gelir getirmesi çok zaman alabilmektedir. Giderler işletmelerce olağan (normal, kabul edilebilir) veya olağandışı (anormal, kabul edilemeyen) şeklinde gerçekleşebilmektedir. </a:t>
            </a:r>
          </a:p>
        </p:txBody>
      </p:sp>
      <p:sp>
        <p:nvSpPr>
          <p:cNvPr id="14" name="Dikdörtgen 13"/>
          <p:cNvSpPr/>
          <p:nvPr/>
        </p:nvSpPr>
        <p:spPr>
          <a:xfrm>
            <a:off x="1277303" y="1237516"/>
            <a:ext cx="6978015" cy="461665"/>
          </a:xfrm>
          <a:prstGeom prst="rect">
            <a:avLst/>
          </a:prstGeom>
        </p:spPr>
        <p:txBody>
          <a:bodyPr wrap="square">
            <a:spAutoFit/>
          </a:bodyPr>
          <a:lstStyle/>
          <a:p>
            <a:pPr marL="0" lvl="1" algn="ctr">
              <a:spcBef>
                <a:spcPct val="20000"/>
              </a:spcBef>
              <a:buClr>
                <a:schemeClr val="accent1"/>
              </a:buClr>
            </a:pPr>
            <a:r>
              <a:rPr lang="tr-TR" sz="2400" b="1" dirty="0"/>
              <a:t>MALİYET KAVRAMI</a:t>
            </a:r>
            <a:endParaRPr lang="en-US" sz="2400" b="1" dirty="0">
              <a:solidFill>
                <a:schemeClr val="tx2"/>
              </a:solidFill>
            </a:endParaRPr>
          </a:p>
        </p:txBody>
      </p:sp>
      <p:pic>
        <p:nvPicPr>
          <p:cNvPr id="13" name="Picture 2" descr="loans ile ilgili görsel sonucu"/>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6250" b="94727" l="8301" r="92676"/>
                    </a14:imgEffect>
                  </a14:imgLayer>
                </a14:imgProps>
              </a:ext>
              <a:ext uri="{28A0092B-C50C-407E-A947-70E740481C1C}">
                <a14:useLocalDpi xmlns:a14="http://schemas.microsoft.com/office/drawing/2010/main" val="0"/>
              </a:ext>
            </a:extLst>
          </a:blip>
          <a:srcRect l="4003" t="4551" r="3421" b="3875"/>
          <a:stretch/>
        </p:blipFill>
        <p:spPr bwMode="auto">
          <a:xfrm>
            <a:off x="5970323" y="3880118"/>
            <a:ext cx="2130063" cy="148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35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2074545"/>
            <a:ext cx="8137603" cy="3000375"/>
          </a:xfrm>
        </p:spPr>
        <p:txBody>
          <a:bodyPr anchor="t">
            <a:noAutofit/>
          </a:bodyPr>
          <a:lstStyle/>
          <a:p>
            <a:pPr lvl="1" algn="just">
              <a:spcBef>
                <a:spcPct val="20000"/>
              </a:spcBef>
              <a:buClr>
                <a:schemeClr val="accent1"/>
              </a:buClr>
              <a:tabLst>
                <a:tab pos="69056" algn="l"/>
                <a:tab pos="265510" algn="l"/>
                <a:tab pos="334566" algn="l"/>
              </a:tabLst>
            </a:pPr>
            <a:r>
              <a:rPr lang="tr-TR" sz="1500" kern="1200" dirty="0">
                <a:solidFill>
                  <a:schemeClr val="tx1"/>
                </a:solidFill>
                <a:latin typeface="+mn-lt"/>
                <a:ea typeface="+mn-ea"/>
                <a:cs typeface="+mn-cs"/>
              </a:rPr>
              <a:t>Maliyet; belirli bir amaca ulaşmak için katlanılan, parasal olarak ifade edilebilen ve bir değer birikiminin oluşmasına olanak veren fedakarlıkların tümüdür (Altuğ, 2001; 15).</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Maliyet, üretim amacı ile tüketilen mal veya hizmetlerin parasal tutarlarının toplamıdır. Başka bir deyişle gelir sağlamak amacı ile yapılan giderleri taşıyan ilgili unsurların toplamı maliyeti gösterir. Örneğin, çalışan işçinin ücreti ve üretim sürecinde kullanılan direkt hammadde bir giderdir fakat bu iki kalemin toplamı yarı mamul veya mamul üzerine yüklenerek o mamulün maliyetini oluşturur. </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 </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 </a:t>
            </a:r>
            <a:br>
              <a:rPr lang="tr-TR" sz="1500" kern="1200" dirty="0">
                <a:solidFill>
                  <a:schemeClr val="tx1"/>
                </a:solidFill>
                <a:latin typeface="+mn-lt"/>
                <a:ea typeface="+mn-ea"/>
                <a:cs typeface="+mn-cs"/>
              </a:rPr>
            </a:br>
            <a:r>
              <a:rPr lang="tr-TR" sz="1500" kern="1200" dirty="0">
                <a:solidFill>
                  <a:schemeClr val="tx1"/>
                </a:solidFill>
                <a:latin typeface="+mn-lt"/>
                <a:ea typeface="+mn-ea"/>
                <a:cs typeface="+mn-cs"/>
              </a:rPr>
              <a:t> </a:t>
            </a:r>
          </a:p>
        </p:txBody>
      </p:sp>
      <p:sp>
        <p:nvSpPr>
          <p:cNvPr id="14" name="Dikdörtgen 13"/>
          <p:cNvSpPr/>
          <p:nvPr/>
        </p:nvSpPr>
        <p:spPr>
          <a:xfrm>
            <a:off x="1277303" y="1237516"/>
            <a:ext cx="6978015" cy="461665"/>
          </a:xfrm>
          <a:prstGeom prst="rect">
            <a:avLst/>
          </a:prstGeom>
        </p:spPr>
        <p:txBody>
          <a:bodyPr wrap="square">
            <a:spAutoFit/>
          </a:bodyPr>
          <a:lstStyle/>
          <a:p>
            <a:pPr marL="0" lvl="1" algn="ctr">
              <a:spcBef>
                <a:spcPct val="20000"/>
              </a:spcBef>
              <a:buClr>
                <a:schemeClr val="accent1"/>
              </a:buClr>
            </a:pPr>
            <a:r>
              <a:rPr lang="tr-TR" sz="2400" b="1" dirty="0"/>
              <a:t>MALİYET KAVRAMI</a:t>
            </a:r>
            <a:endParaRPr lang="en-US" sz="2400" b="1" dirty="0">
              <a:solidFill>
                <a:schemeClr val="tx2"/>
              </a:solidFill>
            </a:endParaRPr>
          </a:p>
        </p:txBody>
      </p:sp>
    </p:spTree>
    <p:extLst>
      <p:ext uri="{BB962C8B-B14F-4D97-AF65-F5344CB8AC3E}">
        <p14:creationId xmlns:p14="http://schemas.microsoft.com/office/powerpoint/2010/main" val="230478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tr-TR" sz="2400" dirty="0"/>
              <a:t>MALİYET KAVRAMI</a:t>
            </a:r>
            <a:endParaRPr lang="en-US" sz="2400" dirty="0"/>
          </a:p>
        </p:txBody>
      </p:sp>
      <p:sp>
        <p:nvSpPr>
          <p:cNvPr id="3" name="Dikdörtgen 2"/>
          <p:cNvSpPr/>
          <p:nvPr/>
        </p:nvSpPr>
        <p:spPr>
          <a:xfrm>
            <a:off x="727627" y="1903171"/>
            <a:ext cx="5397275" cy="2308324"/>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dirty="0"/>
              <a:t>Bir faktörün maliyet adı altında ele alınabilmesi için, diğer bir deyişle üretim maliyetine girebilmesi için (</a:t>
            </a:r>
            <a:r>
              <a:rPr lang="tr-TR" sz="1500" dirty="0" err="1"/>
              <a:t>Bursal</a:t>
            </a:r>
            <a:r>
              <a:rPr lang="tr-TR" sz="1500" dirty="0"/>
              <a:t> ve Ercan, 2002; 3): </a:t>
            </a:r>
          </a:p>
          <a:p>
            <a:pPr marL="257175" lvl="1" indent="-257175" algn="just">
              <a:spcBef>
                <a:spcPct val="20000"/>
              </a:spcBef>
              <a:buClr>
                <a:schemeClr val="accent1"/>
              </a:buClr>
              <a:buFont typeface="Arial" panose="020B0604020202020204" pitchFamily="34" charset="0"/>
              <a:buChar char="•"/>
            </a:pPr>
            <a:r>
              <a:rPr lang="tr-TR" sz="1500" dirty="0"/>
              <a:t>İşletmenin faaliyet konusunu oluşturan mamul veya hizmeti elde etmek amacıyla yapılmış olması gerekmektedir.</a:t>
            </a:r>
          </a:p>
          <a:p>
            <a:pPr marL="257175" lvl="1" indent="-257175" algn="just">
              <a:spcBef>
                <a:spcPct val="20000"/>
              </a:spcBef>
              <a:buClr>
                <a:schemeClr val="accent1"/>
              </a:buClr>
              <a:buFont typeface="Arial" panose="020B0604020202020204" pitchFamily="34" charset="0"/>
              <a:buChar char="•"/>
            </a:pPr>
            <a:r>
              <a:rPr lang="tr-TR" sz="1500" dirty="0"/>
              <a:t>Harcandığı miktarının para ile ifade edilebilmesi gerekmektedir.</a:t>
            </a:r>
          </a:p>
          <a:p>
            <a:pPr marL="257175" lvl="1" indent="-257175" algn="just">
              <a:spcBef>
                <a:spcPct val="20000"/>
              </a:spcBef>
              <a:buClr>
                <a:schemeClr val="accent1"/>
              </a:buClr>
              <a:buFont typeface="Arial" panose="020B0604020202020204" pitchFamily="34" charset="0"/>
              <a:buChar char="•"/>
            </a:pPr>
            <a:r>
              <a:rPr lang="tr-TR" sz="1500" dirty="0"/>
              <a:t>Maliyet, faktör harcamaların bir fonksiyonu sayıldığı için üretim faktörü kapsamının yeteri kadar geniş belirlenmesi gerekmektedir.</a:t>
            </a:r>
            <a:endParaRPr lang="en-US" sz="1500" b="1"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832" y="2674620"/>
            <a:ext cx="2719728" cy="175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3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tr-TR" sz="2400" dirty="0"/>
              <a:t>HARCAMA, GİDER, MALİYET ARASINDAKİ İLİŞKİ</a:t>
            </a:r>
            <a:endParaRPr lang="en-US" sz="2400" dirty="0"/>
          </a:p>
        </p:txBody>
      </p:sp>
      <p:sp>
        <p:nvSpPr>
          <p:cNvPr id="3" name="Dikdörtgen 2"/>
          <p:cNvSpPr/>
          <p:nvPr/>
        </p:nvSpPr>
        <p:spPr>
          <a:xfrm>
            <a:off x="727627" y="1903170"/>
            <a:ext cx="7575451" cy="3600986"/>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dirty="0"/>
              <a:t>Harcama bir ödeme veya borçlanmadır. Her harcama bir gider değildir. Çünkü örneğin, borç ödeme bir harcamadır, fakat bir harcamanın gider olabilmesi için mal veya hizmet tüketilmesi gerekir. Her gider de bir harcama olmayabilir. Üretime verilen ilk maddenin kullanılması bir giderdir ama bir harcama değildir. </a:t>
            </a:r>
          </a:p>
          <a:p>
            <a:pPr marL="257175" lvl="1" indent="-257175" algn="just">
              <a:spcBef>
                <a:spcPct val="20000"/>
              </a:spcBef>
              <a:buClr>
                <a:schemeClr val="accent1"/>
              </a:buClr>
              <a:buFont typeface="Wingdings" panose="020B0604020202020204" pitchFamily="2" charset="2"/>
              <a:buChar char="§"/>
            </a:pPr>
            <a:r>
              <a:rPr lang="tr-TR" sz="1500" dirty="0"/>
              <a:t>Ayrıca gider ve harcama ilişkisinde zaman boyutu da dikkate alınacak olursa aşağıdaki durumlar da belirleyici olmaktadır (Erdoğan, 2001; 39): </a:t>
            </a:r>
          </a:p>
          <a:p>
            <a:pPr marL="257175" lvl="1" indent="-257175" algn="just">
              <a:spcBef>
                <a:spcPct val="20000"/>
              </a:spcBef>
              <a:buClr>
                <a:schemeClr val="accent1"/>
              </a:buClr>
              <a:buFont typeface="Arial" panose="020B0604020202020204" pitchFamily="34" charset="0"/>
              <a:buChar char="•"/>
            </a:pPr>
            <a:r>
              <a:rPr lang="tr-TR" sz="1500" dirty="0"/>
              <a:t>Bazen harcama yapılmış ancak gidere dönüşmemiş olabilir. Örneğin, üretimde kullanılmak üzere peşin bedelle ilk madde ve malzeme satın alınması halinde harcama yapılmış olup, henüz gidere dönüşmemiştir. </a:t>
            </a:r>
          </a:p>
          <a:p>
            <a:pPr marL="257175" lvl="1" indent="-257175" algn="just">
              <a:spcBef>
                <a:spcPct val="20000"/>
              </a:spcBef>
              <a:buClr>
                <a:schemeClr val="accent1"/>
              </a:buClr>
              <a:buFont typeface="Arial" panose="020B0604020202020204" pitchFamily="34" charset="0"/>
              <a:buChar char="•"/>
            </a:pPr>
            <a:r>
              <a:rPr lang="tr-TR" sz="1500" dirty="0"/>
              <a:t>Bazen gider harcamadan önce tahakkuk ettirilmiş olabilir. Örneğin, işçilik giderleri tahakkuk ettirilmiş ancak işçi ücretleri henüz ödenmemiş olabilir. </a:t>
            </a:r>
          </a:p>
          <a:p>
            <a:pPr marL="257175" lvl="1" indent="-257175" algn="just">
              <a:spcBef>
                <a:spcPct val="20000"/>
              </a:spcBef>
              <a:buClr>
                <a:schemeClr val="accent1"/>
              </a:buClr>
              <a:buFont typeface="Arial" panose="020B0604020202020204" pitchFamily="34" charset="0"/>
              <a:buChar char="•"/>
            </a:pPr>
            <a:r>
              <a:rPr lang="tr-TR" sz="1500" dirty="0"/>
              <a:t>Bazen harcama ile gider aynı zamanda oluşabilir. Örneğin peşin ödenen taşıma giderleri. </a:t>
            </a:r>
          </a:p>
          <a:p>
            <a:pPr marL="257175" lvl="1" indent="-257175" algn="just">
              <a:spcBef>
                <a:spcPct val="20000"/>
              </a:spcBef>
              <a:buClr>
                <a:schemeClr val="accent1"/>
              </a:buClr>
              <a:buFont typeface="Wingdings" panose="020B0604020202020204" pitchFamily="2" charset="2"/>
              <a:buChar char="§"/>
            </a:pPr>
            <a:endParaRPr lang="tr-TR" sz="1500" b="1" dirty="0">
              <a:solidFill>
                <a:schemeClr val="tx2"/>
              </a:solidFill>
            </a:endParaRPr>
          </a:p>
          <a:p>
            <a:pPr marL="257175" lvl="1" indent="-257175" algn="just">
              <a:spcBef>
                <a:spcPct val="20000"/>
              </a:spcBef>
              <a:buClr>
                <a:schemeClr val="accent1"/>
              </a:buClr>
              <a:buFont typeface="Wingdings" panose="020B0604020202020204" pitchFamily="2" charset="2"/>
              <a:buChar char="§"/>
            </a:pPr>
            <a:endParaRPr lang="en-US" sz="1500" b="1" dirty="0">
              <a:solidFill>
                <a:schemeClr val="tx2"/>
              </a:solidFill>
            </a:endParaRPr>
          </a:p>
        </p:txBody>
      </p:sp>
    </p:spTree>
    <p:extLst>
      <p:ext uri="{BB962C8B-B14F-4D97-AF65-F5344CB8AC3E}">
        <p14:creationId xmlns:p14="http://schemas.microsoft.com/office/powerpoint/2010/main" val="137060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tr-TR" sz="2400" dirty="0"/>
              <a:t>HARCAMA, GİDER, MALİYET ARASINDAKİ İLİŞKİ</a:t>
            </a:r>
            <a:endParaRPr lang="en-US" sz="2400" dirty="0"/>
          </a:p>
        </p:txBody>
      </p:sp>
      <p:sp>
        <p:nvSpPr>
          <p:cNvPr id="3" name="Dikdörtgen 2"/>
          <p:cNvSpPr/>
          <p:nvPr/>
        </p:nvSpPr>
        <p:spPr>
          <a:xfrm>
            <a:off x="727627" y="1903170"/>
            <a:ext cx="7575451" cy="1523494"/>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dirty="0">
                <a:solidFill>
                  <a:schemeClr val="tx2"/>
                </a:solidFill>
              </a:rPr>
              <a:t>Gider faydası tüketilmiş maliyettir (Erdoğan, 2001; 39).  Değişik giderler  bir araya gelerek üretim maliyeti, satış maliyeti, işçilik maliyeti vb. oluştururlar.  Gider, gelir sağlayacak ürün veya hizmetin oluşması  için yapılan her bir  harcama veya tüketimin adıdır. Maliyet ise, söz konusu ürün veya hizmetin ortaya konması için gerekli bütün giderlerin toplamdır.  Başka bir deyişle gider maliyetin bir unsurudur. </a:t>
            </a:r>
          </a:p>
          <a:p>
            <a:pPr marL="257175" lvl="1" indent="-257175" algn="just">
              <a:spcBef>
                <a:spcPct val="20000"/>
              </a:spcBef>
              <a:buClr>
                <a:schemeClr val="accent1"/>
              </a:buClr>
              <a:buFont typeface="Wingdings" panose="020B0604020202020204" pitchFamily="2" charset="2"/>
              <a:buChar char="§"/>
            </a:pPr>
            <a:endParaRPr lang="en-US" sz="1500" b="1" dirty="0">
              <a:solidFill>
                <a:schemeClr val="tx2"/>
              </a:solidFill>
            </a:endParaRPr>
          </a:p>
        </p:txBody>
      </p:sp>
    </p:spTree>
    <p:extLst>
      <p:ext uri="{BB962C8B-B14F-4D97-AF65-F5344CB8AC3E}">
        <p14:creationId xmlns:p14="http://schemas.microsoft.com/office/powerpoint/2010/main" val="351995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tr-TR" sz="2400" dirty="0"/>
              <a:t>MALİYET ÇEŞİTLERİ</a:t>
            </a:r>
            <a:endParaRPr lang="en-US" sz="2400" dirty="0"/>
          </a:p>
        </p:txBody>
      </p:sp>
      <p:sp>
        <p:nvSpPr>
          <p:cNvPr id="3" name="Dikdörtgen 2"/>
          <p:cNvSpPr/>
          <p:nvPr/>
        </p:nvSpPr>
        <p:spPr>
          <a:xfrm>
            <a:off x="727627" y="1903170"/>
            <a:ext cx="7575451" cy="1523494"/>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b="1" dirty="0">
                <a:solidFill>
                  <a:schemeClr val="tx2"/>
                </a:solidFill>
              </a:rPr>
              <a:t>Ek Maliyet: </a:t>
            </a:r>
            <a:endParaRPr lang="tr-TR" sz="1500" dirty="0">
              <a:solidFill>
                <a:schemeClr val="tx2"/>
              </a:solidFill>
            </a:endParaRPr>
          </a:p>
          <a:p>
            <a:pPr marL="257175" lvl="1" indent="-257175" algn="just">
              <a:spcBef>
                <a:spcPct val="20000"/>
              </a:spcBef>
              <a:buClr>
                <a:schemeClr val="accent1"/>
              </a:buClr>
              <a:buFont typeface="Arial" panose="020B0604020202020204" pitchFamily="34" charset="0"/>
              <a:buChar char="•"/>
            </a:pPr>
            <a:r>
              <a:rPr lang="tr-TR" sz="1500" dirty="0">
                <a:solidFill>
                  <a:schemeClr val="tx2"/>
                </a:solidFill>
              </a:rPr>
              <a:t>Faaliyet hacminde yapılan bir değişimin maliyetlerde neden olduğu tüm değişmeye “ek maliyetler” denir (Akdoğan, 2000; 15). Değişme olumlu veya olumsuz olabilmektedir. Diğer bir ifade ile, ek maliyet üretilen son birimin, oluşan maliyet tutarına yaptığı ilavedir. Ek maliyet, İktisat biliminde marjinal maliyet olarak anılmaktadır. Ek maliyet sabit veya değişken olabilmektedir. </a:t>
            </a:r>
          </a:p>
        </p:txBody>
      </p:sp>
    </p:spTree>
    <p:extLst>
      <p:ext uri="{BB962C8B-B14F-4D97-AF65-F5344CB8AC3E}">
        <p14:creationId xmlns:p14="http://schemas.microsoft.com/office/powerpoint/2010/main" val="3572658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lvl="1" algn="ctr">
              <a:spcBef>
                <a:spcPct val="20000"/>
              </a:spcBef>
            </a:pPr>
            <a:r>
              <a:rPr lang="tr-TR" sz="2400" dirty="0"/>
              <a:t>MALİYET ÇEŞİTLERİ</a:t>
            </a:r>
            <a:endParaRPr lang="en-US" sz="2400" dirty="0"/>
          </a:p>
        </p:txBody>
      </p:sp>
      <p:sp>
        <p:nvSpPr>
          <p:cNvPr id="3" name="Dikdörtgen 2"/>
          <p:cNvSpPr/>
          <p:nvPr/>
        </p:nvSpPr>
        <p:spPr>
          <a:xfrm>
            <a:off x="727627" y="1903170"/>
            <a:ext cx="7575451" cy="2769989"/>
          </a:xfrm>
          <a:prstGeom prst="rect">
            <a:avLst/>
          </a:prstGeom>
        </p:spPr>
        <p:txBody>
          <a:bodyPr wrap="square">
            <a:spAutoFit/>
          </a:bodyPr>
          <a:lstStyle/>
          <a:p>
            <a:pPr marL="257175" lvl="1" indent="-257175" algn="just">
              <a:spcBef>
                <a:spcPct val="20000"/>
              </a:spcBef>
              <a:buClr>
                <a:schemeClr val="accent1"/>
              </a:buClr>
              <a:buFont typeface="Wingdings" panose="020B0604020202020204" pitchFamily="2" charset="2"/>
              <a:buChar char="§"/>
            </a:pPr>
            <a:r>
              <a:rPr lang="tr-TR" sz="1500" b="1" dirty="0">
                <a:solidFill>
                  <a:schemeClr val="tx2"/>
                </a:solidFill>
              </a:rPr>
              <a:t>Fırsat Maliyeti: </a:t>
            </a:r>
            <a:endParaRPr lang="tr-TR" sz="1500" dirty="0">
              <a:solidFill>
                <a:schemeClr val="tx2"/>
              </a:solidFill>
            </a:endParaRPr>
          </a:p>
          <a:p>
            <a:pPr marL="257175" lvl="1" indent="-257175" algn="just">
              <a:spcBef>
                <a:spcPct val="20000"/>
              </a:spcBef>
              <a:buClr>
                <a:schemeClr val="accent1"/>
              </a:buClr>
              <a:buFont typeface="Arial" panose="020B0604020202020204" pitchFamily="34" charset="0"/>
              <a:buChar char="•"/>
            </a:pPr>
            <a:r>
              <a:rPr lang="tr-TR" sz="1500" dirty="0">
                <a:solidFill>
                  <a:schemeClr val="tx2"/>
                </a:solidFill>
              </a:rPr>
              <a:t>Fırsat maliyeti; bir seçeneğin seçilmesi nedeniyle, vazgeçilen diğer seçeneklerin potansiyel gelirlerinden mahrum kalmayı ifade etmektedir. Burada bir kısıt söz konusu olmaktadır. Yani alternatiflerin hepsini tercih edebilme durumunda, alternatif maliyetten bahsedilmeyecektir. </a:t>
            </a:r>
          </a:p>
          <a:p>
            <a:pPr marL="257175" lvl="1" indent="-257175" algn="just">
              <a:spcBef>
                <a:spcPct val="20000"/>
              </a:spcBef>
              <a:buClr>
                <a:schemeClr val="accent1"/>
              </a:buClr>
              <a:buFont typeface="Arial" panose="020B0604020202020204" pitchFamily="34" charset="0"/>
              <a:buChar char="•"/>
            </a:pPr>
            <a:r>
              <a:rPr lang="tr-TR" sz="1500" dirty="0">
                <a:solidFill>
                  <a:schemeClr val="tx2"/>
                </a:solidFill>
              </a:rPr>
              <a:t>En iyi alternatifin ne olduğu çoğu zaman bilinmediğinden, uygulamada fırsat maliyetinin ölçülmesi de genellikle olanaksızdır (Erdoğan, 2002; 53). Örneğin, elinde yüksek donanımlı bilgisayar bulunduran bir firma bu bilgisayarı satıp, gelir sağlayabilir, aynı zamanda daha düşük donanımlı  diğer bilgisayarlarla değiştirebilir.  Satıldığı zaman elde edilecek parasal tutar kadar fayda söz konusu iken, bu bilgisayarların işletme içerisinde kullanıldığı durumda işletmeye sağlayacağı yararın ne olduğunu ölçmek çok zor olmaktadır. </a:t>
            </a:r>
          </a:p>
          <a:p>
            <a:pPr marL="0" lvl="1" algn="just">
              <a:spcBef>
                <a:spcPct val="20000"/>
              </a:spcBef>
              <a:buClr>
                <a:schemeClr val="accent1"/>
              </a:buClr>
            </a:pPr>
            <a:endParaRPr lang="tr-TR" sz="1500" dirty="0">
              <a:solidFill>
                <a:schemeClr val="tx2"/>
              </a:solidFill>
            </a:endParaRPr>
          </a:p>
        </p:txBody>
      </p:sp>
    </p:spTree>
    <p:extLst>
      <p:ext uri="{BB962C8B-B14F-4D97-AF65-F5344CB8AC3E}">
        <p14:creationId xmlns:p14="http://schemas.microsoft.com/office/powerpoint/2010/main" val="3281882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12486</TotalTime>
  <Words>1189</Words>
  <Application>Microsoft Office PowerPoint</Application>
  <PresentationFormat>Ekran Gösterisi (4:3)</PresentationFormat>
  <Paragraphs>49</Paragraphs>
  <Slides>12</Slides>
  <Notes>2</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12</vt:i4>
      </vt:variant>
    </vt:vector>
  </HeadingPairs>
  <TitlesOfParts>
    <vt:vector size="21" baseType="lpstr">
      <vt:lpstr>ＭＳ Ｐゴシック</vt:lpstr>
      <vt:lpstr>Arial</vt:lpstr>
      <vt:lpstr>Calibri</vt:lpstr>
      <vt:lpstr>Century Gothic</vt:lpstr>
      <vt:lpstr>Times New Roman</vt:lpstr>
      <vt:lpstr>Wingdings</vt:lpstr>
      <vt:lpstr>ekonomi</vt:lpstr>
      <vt:lpstr>1_Rics</vt:lpstr>
      <vt:lpstr>h.t.</vt:lpstr>
      <vt:lpstr>PowerPoint Sunusu</vt:lpstr>
      <vt:lpstr>Harcama: Harcama sözlük anlamıyla, bir varlık elde etmek veya bir hizmeti sağlamak veya bir zararın giderilmesi amacıyla, borçlanma, para ödeme veya bir varlığın aktarılmasıdır (Altuğ, 2001; 19).   Her harcama işletme için maliyet niteliği taşımaz ve borçlanma da bir harcamadır. Örneğin, bir işletme nakit ödeme yapmaksızın daha ileriki dönemde kullanmak üzere belirli bir miktar hammadde alımı gerçekleştirdiğinde yapılan borçlanma bir ödeme taahhüdüdür. Söz konusu ödeme yapıldığında harcama gerçekleşmiş olacaktır. Stoklara alınan söz konusu birimler mamulün bünyesine girmediği sürece (veya faaliyet gideri niteliği kazanacak şekilde kullanılmadığı müddetçe) maliyet veya gider adı altında işlem göremeyecektir. </vt:lpstr>
      <vt:lpstr>Gider: Belli zaman dilimi içinde kullanılan ve tüketilen mal ve hizmetlerin parasal değeri giderdir (Hacırüstemoğlu, 1997; 11). Gider kavramı literatürde masraf olarak da kullanılabilmektedir.  Özet olarak ifade edilecek olursa gider, gelir sağlamak için tüketilen mal ve hizmetlerin parasal tutarıdır. Gelir getirmeyen giderler zarar olarak nitelenir. Ama her gider zarar değildir. Burada dönem kavramı da önem arz etmektedir. Çünkü, yapılan giderin gelir getirmesi çok zaman alabilmektedir. Giderler işletmelerce olağan (normal, kabul edilebilir) veya olağandışı (anormal, kabul edilemeyen) şeklinde gerçekleşebilmektedir. </vt:lpstr>
      <vt:lpstr>Maliyet; belirli bir amaca ulaşmak için katlanılan, parasal olarak ifade edilebilen ve bir değer birikiminin oluşmasına olanak veren fedakarlıkların tümüdür (Altuğ, 2001; 15).  Maliyet, üretim amacı ile tüketilen mal veya hizmetlerin parasal tutarlarının toplamıdır. Başka bir deyişle gelir sağlamak amacı ile yapılan giderleri taşıyan ilgili unsurların toplamı maliyeti gösterir. Örneğin, çalışan işçinin ücreti ve üretim sürecinde kullanılan direkt hammadde bir giderdir fakat bu iki kalemin toplamı yarı mamul veya mamul üzerine yüklenerek o mamulün maliyetini oluşturur.          </vt:lpstr>
      <vt:lpstr>MALİYET KAVRAMI</vt:lpstr>
      <vt:lpstr>HARCAMA, GİDER, MALİYET ARASINDAKİ İLİŞKİ</vt:lpstr>
      <vt:lpstr>HARCAMA, GİDER, MALİYET ARASINDAKİ İLİŞKİ</vt:lpstr>
      <vt:lpstr>MALİYET ÇEŞİTLERİ</vt:lpstr>
      <vt:lpstr>MALİYET ÇEŞİTLERİ</vt:lpstr>
      <vt:lpstr>MALİYET ÇEŞİTLERİ</vt:lpstr>
      <vt:lpstr>MALİYET ÇEŞİTLERİ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812</cp:revision>
  <cp:lastPrinted>2016-10-24T07:53:35Z</cp:lastPrinted>
  <dcterms:created xsi:type="dcterms:W3CDTF">2016-09-18T09:35:24Z</dcterms:created>
  <dcterms:modified xsi:type="dcterms:W3CDTF">2020-02-25T07:56:47Z</dcterms:modified>
</cp:coreProperties>
</file>