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giriş</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Tüketici hukukunun tarihsel gelişimi</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lstStyle/>
          <a:p>
            <a:r>
              <a:rPr lang="tr-TR" dirty="0" smtClean="0"/>
              <a:t>Yabancı hukuk sistemlerindeki gelişmeler</a:t>
            </a:r>
          </a:p>
          <a:p>
            <a:pPr lvl="1"/>
            <a:r>
              <a:rPr lang="tr-TR" dirty="0" smtClean="0"/>
              <a:t>ABD’deki gelişmeler</a:t>
            </a:r>
          </a:p>
          <a:p>
            <a:pPr lvl="1"/>
            <a:r>
              <a:rPr lang="tr-TR" dirty="0" smtClean="0"/>
              <a:t>AB ve diğer bazı hukuk sistemlerindeki gelişmeler</a:t>
            </a:r>
          </a:p>
          <a:p>
            <a:r>
              <a:rPr lang="tr-TR" dirty="0" smtClean="0"/>
              <a:t>Türk hukukundaki gelişmeler</a:t>
            </a:r>
          </a:p>
          <a:p>
            <a:pPr lvl="1"/>
            <a:r>
              <a:rPr lang="tr-TR" dirty="0" smtClean="0"/>
              <a:t>4077 sayılı Kanun’dan önceki durum</a:t>
            </a:r>
          </a:p>
          <a:p>
            <a:pPr lvl="1"/>
            <a:r>
              <a:rPr lang="tr-TR" dirty="0" smtClean="0"/>
              <a:t>4077 sayılı Kanun zamanındaki durum</a:t>
            </a:r>
          </a:p>
          <a:p>
            <a:pPr lvl="1"/>
            <a:r>
              <a:rPr lang="tr-TR" dirty="0" smtClean="0"/>
              <a:t>6502 sayılı Kanun’dan sonraki durum</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466FE0-3649-514B-A96E-916D118510E8}"/>
              </a:ext>
            </a:extLst>
          </p:cNvPr>
          <p:cNvSpPr>
            <a:spLocks noGrp="1"/>
          </p:cNvSpPr>
          <p:nvPr>
            <p:ph type="title"/>
          </p:nvPr>
        </p:nvSpPr>
        <p:spPr/>
        <p:txBody>
          <a:bodyPr/>
          <a:lstStyle/>
          <a:p>
            <a:r>
              <a:rPr lang="tr-TR" dirty="0" smtClean="0"/>
              <a:t>Tüketicinin korunmasının nedenleri ve amaçları</a:t>
            </a:r>
            <a:endParaRPr lang="tr-TR" dirty="0"/>
          </a:p>
        </p:txBody>
      </p:sp>
      <p:sp>
        <p:nvSpPr>
          <p:cNvPr id="3" name="İçerik Yer Tutucusu 2">
            <a:extLst>
              <a:ext uri="{FF2B5EF4-FFF2-40B4-BE49-F238E27FC236}">
                <a16:creationId xmlns:a16="http://schemas.microsoft.com/office/drawing/2014/main" id="{24AA03F5-B1F4-2A4F-BCDB-2AC5BA9FF69A}"/>
              </a:ext>
            </a:extLst>
          </p:cNvPr>
          <p:cNvSpPr>
            <a:spLocks noGrp="1"/>
          </p:cNvSpPr>
          <p:nvPr>
            <p:ph idx="1"/>
          </p:nvPr>
        </p:nvSpPr>
        <p:spPr/>
        <p:txBody>
          <a:bodyPr/>
          <a:lstStyle/>
          <a:p>
            <a:r>
              <a:rPr lang="tr-TR" dirty="0" smtClean="0"/>
              <a:t>Nedenleri</a:t>
            </a:r>
          </a:p>
          <a:p>
            <a:pPr lvl="1"/>
            <a:r>
              <a:rPr lang="tr-TR" dirty="0" smtClean="0"/>
              <a:t>Teknolojik gelişmeler sonucu tüketimin artması</a:t>
            </a:r>
          </a:p>
          <a:p>
            <a:pPr lvl="1"/>
            <a:r>
              <a:rPr lang="tr-TR" dirty="0" smtClean="0"/>
              <a:t>Reklamcılık sektöründeki gelişmeler</a:t>
            </a:r>
          </a:p>
          <a:p>
            <a:pPr lvl="1"/>
            <a:r>
              <a:rPr lang="tr-TR" dirty="0" smtClean="0"/>
              <a:t>Serbest piyasada işletmelerin tekelleşmesi</a:t>
            </a:r>
          </a:p>
          <a:p>
            <a:pPr lvl="1"/>
            <a:r>
              <a:rPr lang="tr-TR" dirty="0" smtClean="0"/>
              <a:t>Klasik hukuk anlayışının yetersiz kalması</a:t>
            </a:r>
          </a:p>
          <a:p>
            <a:pPr lvl="1"/>
            <a:r>
              <a:rPr lang="tr-TR" dirty="0" smtClean="0"/>
              <a:t>AB müktesebatına uyum süreci</a:t>
            </a:r>
          </a:p>
          <a:p>
            <a:pPr lvl="1"/>
            <a:r>
              <a:rPr lang="tr-TR" dirty="0" smtClean="0"/>
              <a:t>Tüketicilerin zayıf olmaları dolayısıyla korunması ihtiyacı</a:t>
            </a:r>
            <a:endParaRPr lang="tr-TR" dirty="0" smtClean="0"/>
          </a:p>
          <a:p>
            <a:endParaRPr lang="tr-TR" dirty="0" smtClean="0"/>
          </a:p>
          <a:p>
            <a:endParaRPr lang="tr-TR" dirty="0"/>
          </a:p>
        </p:txBody>
      </p:sp>
    </p:spTree>
    <p:extLst>
      <p:ext uri="{BB962C8B-B14F-4D97-AF65-F5344CB8AC3E}">
        <p14:creationId xmlns:p14="http://schemas.microsoft.com/office/powerpoint/2010/main" val="273894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DADC04-3746-B240-863C-D8BB84790865}"/>
              </a:ext>
            </a:extLst>
          </p:cNvPr>
          <p:cNvSpPr>
            <a:spLocks noGrp="1"/>
          </p:cNvSpPr>
          <p:nvPr>
            <p:ph type="title"/>
          </p:nvPr>
        </p:nvSpPr>
        <p:spPr/>
        <p:txBody>
          <a:bodyPr/>
          <a:lstStyle/>
          <a:p>
            <a:r>
              <a:rPr lang="tr-TR" dirty="0"/>
              <a:t>Tüketicinin korunmasının nedenleri ve amaçları</a:t>
            </a:r>
            <a:endParaRPr lang="tr-TR" dirty="0"/>
          </a:p>
        </p:txBody>
      </p:sp>
      <p:sp>
        <p:nvSpPr>
          <p:cNvPr id="3" name="İçerik Yer Tutucusu 2">
            <a:extLst>
              <a:ext uri="{FF2B5EF4-FFF2-40B4-BE49-F238E27FC236}">
                <a16:creationId xmlns:a16="http://schemas.microsoft.com/office/drawing/2014/main" id="{7C05BC67-F519-104E-BD93-E64B9FE72E26}"/>
              </a:ext>
            </a:extLst>
          </p:cNvPr>
          <p:cNvSpPr>
            <a:spLocks noGrp="1"/>
          </p:cNvSpPr>
          <p:nvPr>
            <p:ph idx="1"/>
          </p:nvPr>
        </p:nvSpPr>
        <p:spPr/>
        <p:txBody>
          <a:bodyPr/>
          <a:lstStyle/>
          <a:p>
            <a:r>
              <a:rPr lang="tr-TR" dirty="0" smtClean="0"/>
              <a:t>Amaçları</a:t>
            </a:r>
          </a:p>
          <a:p>
            <a:pPr lvl="1"/>
            <a:r>
              <a:rPr lang="tr-TR" dirty="0"/>
              <a:t>TKHK m. 1: «Bu Kanunun amacı; kamu yararına uygun olarak tüketicinin sağlık ve güvenliği ile ekonomik çıkarlarını koruyucu, zararlarını tazmin edici, çevresel tehlikelerden korunmasını sağlayıcı, tüketiciyi aydınlatıcı ve bilinçlendirici önlemleri almak, tüketicilerin kendilerini koruyucu girişimlerini özendirmek ve bu konulardaki politikaların oluşturulmasında gönüllü örgütlenmeleri teşvik etmeye ilişkin hususları düzenlemektir</a:t>
            </a:r>
            <a:r>
              <a:rPr lang="tr-TR" dirty="0" smtClean="0"/>
              <a:t>.»</a:t>
            </a:r>
            <a:endParaRPr lang="tr-TR" dirty="0"/>
          </a:p>
        </p:txBody>
      </p:sp>
    </p:spTree>
    <p:extLst>
      <p:ext uri="{BB962C8B-B14F-4D97-AF65-F5344CB8AC3E}">
        <p14:creationId xmlns:p14="http://schemas.microsoft.com/office/powerpoint/2010/main" val="312479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90A15C-E967-D246-A1F0-348C3DB76BD7}"/>
              </a:ext>
            </a:extLst>
          </p:cNvPr>
          <p:cNvSpPr>
            <a:spLocks noGrp="1"/>
          </p:cNvSpPr>
          <p:nvPr>
            <p:ph type="title"/>
          </p:nvPr>
        </p:nvSpPr>
        <p:spPr/>
        <p:txBody>
          <a:bodyPr/>
          <a:lstStyle/>
          <a:p>
            <a:r>
              <a:rPr lang="tr-TR" dirty="0" smtClean="0"/>
              <a:t>Tüketicinin korunmasında etkili kişi ve kuruluşlar</a:t>
            </a:r>
            <a:endParaRPr lang="tr-TR" dirty="0"/>
          </a:p>
        </p:txBody>
      </p:sp>
      <p:sp>
        <p:nvSpPr>
          <p:cNvPr id="3" name="İçerik Yer Tutucusu 2">
            <a:extLst>
              <a:ext uri="{FF2B5EF4-FFF2-40B4-BE49-F238E27FC236}">
                <a16:creationId xmlns:a16="http://schemas.microsoft.com/office/drawing/2014/main" id="{5D334B4D-DB80-7143-8033-E678C433F42F}"/>
              </a:ext>
            </a:extLst>
          </p:cNvPr>
          <p:cNvSpPr>
            <a:spLocks noGrp="1"/>
          </p:cNvSpPr>
          <p:nvPr>
            <p:ph idx="1"/>
          </p:nvPr>
        </p:nvSpPr>
        <p:spPr/>
        <p:txBody>
          <a:bodyPr/>
          <a:lstStyle/>
          <a:p>
            <a:r>
              <a:rPr lang="tr-TR" dirty="0" smtClean="0"/>
              <a:t>Sivil Kuruluşlar</a:t>
            </a:r>
          </a:p>
          <a:p>
            <a:pPr lvl="1"/>
            <a:r>
              <a:rPr lang="tr-TR" dirty="0" smtClean="0"/>
              <a:t>Ulusal kuruluşlar</a:t>
            </a:r>
          </a:p>
          <a:p>
            <a:pPr lvl="2"/>
            <a:r>
              <a:rPr lang="tr-TR" dirty="0" smtClean="0"/>
              <a:t>Tüketici örgütleri (TKHK m. 3)</a:t>
            </a:r>
          </a:p>
          <a:p>
            <a:pPr lvl="3"/>
            <a:r>
              <a:rPr lang="tr-TR" dirty="0" smtClean="0"/>
              <a:t>Tüketici dernekleri</a:t>
            </a:r>
          </a:p>
          <a:p>
            <a:pPr lvl="3"/>
            <a:r>
              <a:rPr lang="tr-TR" dirty="0" smtClean="0"/>
              <a:t>Tüketici vakıfları</a:t>
            </a:r>
          </a:p>
          <a:p>
            <a:pPr lvl="3"/>
            <a:r>
              <a:rPr lang="tr-TR" dirty="0" smtClean="0"/>
              <a:t>Tüketici üst kuruluşları</a:t>
            </a:r>
          </a:p>
          <a:p>
            <a:pPr lvl="2"/>
            <a:r>
              <a:rPr lang="tr-TR" dirty="0" smtClean="0"/>
              <a:t>Diğer sivil toplum kuruluşları</a:t>
            </a:r>
          </a:p>
        </p:txBody>
      </p:sp>
    </p:spTree>
    <p:extLst>
      <p:ext uri="{BB962C8B-B14F-4D97-AF65-F5344CB8AC3E}">
        <p14:creationId xmlns:p14="http://schemas.microsoft.com/office/powerpoint/2010/main" val="51112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FF69-FE40-3D47-BF45-AA06D17B20C9}"/>
              </a:ext>
            </a:extLst>
          </p:cNvPr>
          <p:cNvSpPr>
            <a:spLocks noGrp="1"/>
          </p:cNvSpPr>
          <p:nvPr>
            <p:ph type="title"/>
          </p:nvPr>
        </p:nvSpPr>
        <p:spPr/>
        <p:txBody>
          <a:bodyPr/>
          <a:lstStyle/>
          <a:p>
            <a:r>
              <a:rPr lang="tr-TR" dirty="0"/>
              <a:t>Tüketicinin korunmasında etkili kişi ve kuruluşlar</a:t>
            </a:r>
            <a:endParaRPr lang="tr-TR" dirty="0"/>
          </a:p>
        </p:txBody>
      </p:sp>
      <p:sp>
        <p:nvSpPr>
          <p:cNvPr id="3" name="İçerik Yer Tutucusu 2">
            <a:extLst>
              <a:ext uri="{FF2B5EF4-FFF2-40B4-BE49-F238E27FC236}">
                <a16:creationId xmlns:a16="http://schemas.microsoft.com/office/drawing/2014/main" id="{16B31409-3516-9F4E-9B87-B1DC51E7E76A}"/>
              </a:ext>
            </a:extLst>
          </p:cNvPr>
          <p:cNvSpPr>
            <a:spLocks noGrp="1"/>
          </p:cNvSpPr>
          <p:nvPr>
            <p:ph idx="1"/>
          </p:nvPr>
        </p:nvSpPr>
        <p:spPr/>
        <p:txBody>
          <a:bodyPr/>
          <a:lstStyle/>
          <a:p>
            <a:r>
              <a:rPr lang="tr-TR" dirty="0"/>
              <a:t>Sivil </a:t>
            </a:r>
            <a:r>
              <a:rPr lang="tr-TR" dirty="0" smtClean="0"/>
              <a:t>Kuruluşlar (devam)</a:t>
            </a:r>
          </a:p>
          <a:p>
            <a:pPr lvl="1"/>
            <a:r>
              <a:rPr lang="tr-TR" dirty="0" smtClean="0"/>
              <a:t>Uluslararası kuruluşlar</a:t>
            </a:r>
          </a:p>
          <a:p>
            <a:pPr lvl="2"/>
            <a:r>
              <a:rPr lang="tr-TR" dirty="0" smtClean="0"/>
              <a:t>ABD</a:t>
            </a:r>
          </a:p>
          <a:p>
            <a:pPr lvl="3"/>
            <a:r>
              <a:rPr lang="tr-TR" dirty="0" err="1" smtClean="0"/>
              <a:t>Consumers</a:t>
            </a:r>
            <a:r>
              <a:rPr lang="tr-TR" dirty="0" smtClean="0"/>
              <a:t> </a:t>
            </a:r>
            <a:r>
              <a:rPr lang="tr-TR" dirty="0" err="1" smtClean="0"/>
              <a:t>Union</a:t>
            </a:r>
            <a:endParaRPr lang="tr-TR" dirty="0" smtClean="0"/>
          </a:p>
          <a:p>
            <a:pPr lvl="3"/>
            <a:r>
              <a:rPr lang="tr-TR" dirty="0" err="1" smtClean="0"/>
              <a:t>The</a:t>
            </a:r>
            <a:r>
              <a:rPr lang="tr-TR" dirty="0" smtClean="0"/>
              <a:t> </a:t>
            </a:r>
            <a:r>
              <a:rPr lang="tr-TR" dirty="0" err="1" smtClean="0"/>
              <a:t>Consumers</a:t>
            </a:r>
            <a:r>
              <a:rPr lang="tr-TR" dirty="0" smtClean="0"/>
              <a:t> </a:t>
            </a:r>
            <a:r>
              <a:rPr lang="tr-TR" dirty="0" err="1" smtClean="0"/>
              <a:t>Federation</a:t>
            </a:r>
            <a:r>
              <a:rPr lang="tr-TR" dirty="0" smtClean="0"/>
              <a:t> of </a:t>
            </a:r>
            <a:r>
              <a:rPr lang="tr-TR" dirty="0" err="1" smtClean="0"/>
              <a:t>America</a:t>
            </a:r>
            <a:endParaRPr lang="tr-TR" dirty="0" smtClean="0"/>
          </a:p>
          <a:p>
            <a:pPr lvl="3"/>
            <a:r>
              <a:rPr lang="tr-TR" dirty="0" smtClean="0"/>
              <a:t>Diğer kuruluşlar</a:t>
            </a:r>
          </a:p>
          <a:p>
            <a:endParaRPr lang="tr-TR" dirty="0"/>
          </a:p>
        </p:txBody>
      </p:sp>
    </p:spTree>
    <p:extLst>
      <p:ext uri="{BB962C8B-B14F-4D97-AF65-F5344CB8AC3E}">
        <p14:creationId xmlns:p14="http://schemas.microsoft.com/office/powerpoint/2010/main" val="392716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697DC-39D4-AE4A-8ABE-13D897AB1F87}"/>
              </a:ext>
            </a:extLst>
          </p:cNvPr>
          <p:cNvSpPr>
            <a:spLocks noGrp="1"/>
          </p:cNvSpPr>
          <p:nvPr>
            <p:ph type="title"/>
          </p:nvPr>
        </p:nvSpPr>
        <p:spPr/>
        <p:txBody>
          <a:bodyPr/>
          <a:lstStyle/>
          <a:p>
            <a:r>
              <a:rPr lang="tr-TR" dirty="0"/>
              <a:t>Tüketicinin korunmasında etkili kişi ve kuruluşlar</a:t>
            </a:r>
            <a:endParaRPr lang="tr-TR" dirty="0"/>
          </a:p>
        </p:txBody>
      </p:sp>
      <p:sp>
        <p:nvSpPr>
          <p:cNvPr id="3" name="İçerik Yer Tutucusu 2">
            <a:extLst>
              <a:ext uri="{FF2B5EF4-FFF2-40B4-BE49-F238E27FC236}">
                <a16:creationId xmlns:a16="http://schemas.microsoft.com/office/drawing/2014/main" id="{979E5434-5348-1C4B-9722-2903A11ED6AA}"/>
              </a:ext>
            </a:extLst>
          </p:cNvPr>
          <p:cNvSpPr>
            <a:spLocks noGrp="1"/>
          </p:cNvSpPr>
          <p:nvPr>
            <p:ph idx="1"/>
          </p:nvPr>
        </p:nvSpPr>
        <p:spPr/>
        <p:txBody>
          <a:bodyPr>
            <a:normAutofit/>
          </a:bodyPr>
          <a:lstStyle/>
          <a:p>
            <a:r>
              <a:rPr lang="tr-TR" dirty="0"/>
              <a:t>Sivil Kuruluşlar (devam)</a:t>
            </a:r>
          </a:p>
          <a:p>
            <a:pPr lvl="1"/>
            <a:r>
              <a:rPr lang="tr-TR" dirty="0"/>
              <a:t>Uluslararası </a:t>
            </a:r>
            <a:r>
              <a:rPr lang="tr-TR" dirty="0" smtClean="0"/>
              <a:t>kuruluşlar (devam)</a:t>
            </a:r>
            <a:endParaRPr lang="tr-TR" dirty="0"/>
          </a:p>
          <a:p>
            <a:pPr lvl="2"/>
            <a:r>
              <a:rPr lang="tr-TR" dirty="0" smtClean="0"/>
              <a:t>Uluslararası </a:t>
            </a:r>
            <a:r>
              <a:rPr lang="tr-TR" dirty="0"/>
              <a:t>örgütler</a:t>
            </a:r>
          </a:p>
          <a:p>
            <a:pPr lvl="3"/>
            <a:r>
              <a:rPr lang="tr-TR" dirty="0" err="1"/>
              <a:t>Consumers</a:t>
            </a:r>
            <a:r>
              <a:rPr lang="tr-TR" dirty="0"/>
              <a:t> International</a:t>
            </a:r>
          </a:p>
          <a:p>
            <a:pPr lvl="3"/>
            <a:r>
              <a:rPr lang="tr-TR" dirty="0" err="1"/>
              <a:t>Bureau</a:t>
            </a:r>
            <a:r>
              <a:rPr lang="tr-TR" dirty="0"/>
              <a:t> </a:t>
            </a:r>
            <a:r>
              <a:rPr lang="tr-TR" dirty="0" err="1"/>
              <a:t>Europeen</a:t>
            </a:r>
            <a:r>
              <a:rPr lang="tr-TR" dirty="0"/>
              <a:t> </a:t>
            </a:r>
            <a:r>
              <a:rPr lang="tr-TR" dirty="0" err="1"/>
              <a:t>des</a:t>
            </a:r>
            <a:r>
              <a:rPr lang="tr-TR" dirty="0"/>
              <a:t> </a:t>
            </a:r>
            <a:r>
              <a:rPr lang="tr-TR" dirty="0" err="1"/>
              <a:t>Unions</a:t>
            </a:r>
            <a:r>
              <a:rPr lang="tr-TR" dirty="0"/>
              <a:t> de </a:t>
            </a:r>
            <a:r>
              <a:rPr lang="tr-TR" dirty="0" err="1" smtClean="0"/>
              <a:t>Consommateurs</a:t>
            </a:r>
            <a:endParaRPr lang="tr-TR" dirty="0" smtClean="0"/>
          </a:p>
          <a:p>
            <a:pPr lvl="3"/>
            <a:r>
              <a:rPr lang="tr-TR" dirty="0" smtClean="0"/>
              <a:t>Balkan Consumer </a:t>
            </a:r>
            <a:r>
              <a:rPr lang="tr-TR" dirty="0" err="1" smtClean="0"/>
              <a:t>Protection</a:t>
            </a:r>
            <a:r>
              <a:rPr lang="tr-TR" dirty="0" smtClean="0"/>
              <a:t> Center</a:t>
            </a:r>
          </a:p>
          <a:p>
            <a:pPr lvl="3"/>
            <a:r>
              <a:rPr lang="tr-TR" dirty="0" err="1" smtClean="0"/>
              <a:t>European</a:t>
            </a:r>
            <a:r>
              <a:rPr lang="tr-TR" dirty="0" smtClean="0"/>
              <a:t> </a:t>
            </a:r>
            <a:r>
              <a:rPr lang="tr-TR" dirty="0" err="1" smtClean="0"/>
              <a:t>Community</a:t>
            </a:r>
            <a:r>
              <a:rPr lang="tr-TR" dirty="0" smtClean="0"/>
              <a:t> of Consumer </a:t>
            </a:r>
            <a:r>
              <a:rPr lang="tr-TR" dirty="0" err="1" smtClean="0"/>
              <a:t>Cooperatives</a:t>
            </a:r>
            <a:endParaRPr lang="tr-TR" dirty="0"/>
          </a:p>
          <a:p>
            <a:endParaRPr lang="tr-TR" dirty="0"/>
          </a:p>
        </p:txBody>
      </p:sp>
    </p:spTree>
    <p:extLst>
      <p:ext uri="{BB962C8B-B14F-4D97-AF65-F5344CB8AC3E}">
        <p14:creationId xmlns:p14="http://schemas.microsoft.com/office/powerpoint/2010/main" val="340167192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382</TotalTime>
  <Words>222</Words>
  <Application>Microsoft Office PowerPoint</Application>
  <PresentationFormat>Geniş ekran</PresentationFormat>
  <Paragraphs>44</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Galeri</vt:lpstr>
      <vt:lpstr>Tüketicinin korunması Hukuku</vt:lpstr>
      <vt:lpstr>Tüketici hukukunun tarihsel gelişimi</vt:lpstr>
      <vt:lpstr>Tüketicinin korunmasının nedenleri ve amaçları</vt:lpstr>
      <vt:lpstr>Tüketicinin korunmasının nedenleri ve amaçları</vt:lpstr>
      <vt:lpstr>Tüketicinin korunmasında etkili kişi ve kuruluşlar</vt:lpstr>
      <vt:lpstr>Tüketicinin korunmasında etkili kişi ve kuruluşlar</vt:lpstr>
      <vt:lpstr>Tüketicinin korunmasında etkili kişi ve kuruluşlar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16</cp:revision>
  <dcterms:created xsi:type="dcterms:W3CDTF">2020-07-01T13:53:34Z</dcterms:created>
  <dcterms:modified xsi:type="dcterms:W3CDTF">2021-03-23T19:27:22Z</dcterms:modified>
</cp:coreProperties>
</file>