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7"/>
  </p:notesMasterIdLst>
  <p:sldIdLst>
    <p:sldId id="256" r:id="rId2"/>
    <p:sldId id="257" r:id="rId3"/>
    <p:sldId id="267" r:id="rId4"/>
    <p:sldId id="271" r:id="rId5"/>
    <p:sldId id="260" r:id="rId6"/>
    <p:sldId id="272" r:id="rId7"/>
    <p:sldId id="261" r:id="rId8"/>
    <p:sldId id="262" r:id="rId9"/>
    <p:sldId id="273" r:id="rId10"/>
    <p:sldId id="274" r:id="rId11"/>
    <p:sldId id="263" r:id="rId12"/>
    <p:sldId id="275" r:id="rId13"/>
    <p:sldId id="276" r:id="rId14"/>
    <p:sldId id="277" r:id="rId15"/>
    <p:sldId id="264" r:id="rId16"/>
    <p:sldId id="278" r:id="rId17"/>
    <p:sldId id="279" r:id="rId18"/>
    <p:sldId id="265" r:id="rId19"/>
    <p:sldId id="280" r:id="rId20"/>
    <p:sldId id="281" r:id="rId21"/>
    <p:sldId id="258" r:id="rId22"/>
    <p:sldId id="282" r:id="rId23"/>
    <p:sldId id="268" r:id="rId24"/>
    <p:sldId id="269" r:id="rId25"/>
    <p:sldId id="270"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0"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B0264E-FA4F-4A36-AA25-89D93FB6D240}" type="datetimeFigureOut">
              <a:rPr lang="tr-TR" smtClean="0"/>
              <a:t>20.10.2014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9CCD41-18B8-47B7-86CE-3DDC6D6A50D8}" type="slidenum">
              <a:rPr lang="tr-TR" smtClean="0"/>
              <a:t>‹#›</a:t>
            </a:fld>
            <a:endParaRPr lang="tr-TR"/>
          </a:p>
        </p:txBody>
      </p:sp>
    </p:spTree>
    <p:extLst>
      <p:ext uri="{BB962C8B-B14F-4D97-AF65-F5344CB8AC3E}">
        <p14:creationId xmlns:p14="http://schemas.microsoft.com/office/powerpoint/2010/main" val="4095753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2</a:t>
            </a:fld>
            <a:endParaRPr lang="tr-TR"/>
          </a:p>
        </p:txBody>
      </p:sp>
    </p:spTree>
    <p:extLst>
      <p:ext uri="{BB962C8B-B14F-4D97-AF65-F5344CB8AC3E}">
        <p14:creationId xmlns:p14="http://schemas.microsoft.com/office/powerpoint/2010/main" val="1669953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11</a:t>
            </a:fld>
            <a:endParaRPr lang="tr-TR"/>
          </a:p>
        </p:txBody>
      </p:sp>
    </p:spTree>
    <p:extLst>
      <p:ext uri="{BB962C8B-B14F-4D97-AF65-F5344CB8AC3E}">
        <p14:creationId xmlns:p14="http://schemas.microsoft.com/office/powerpoint/2010/main" val="1209757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12</a:t>
            </a:fld>
            <a:endParaRPr lang="tr-TR"/>
          </a:p>
        </p:txBody>
      </p:sp>
    </p:spTree>
    <p:extLst>
      <p:ext uri="{BB962C8B-B14F-4D97-AF65-F5344CB8AC3E}">
        <p14:creationId xmlns:p14="http://schemas.microsoft.com/office/powerpoint/2010/main" val="3854569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13</a:t>
            </a:fld>
            <a:endParaRPr lang="tr-TR"/>
          </a:p>
        </p:txBody>
      </p:sp>
    </p:spTree>
    <p:extLst>
      <p:ext uri="{BB962C8B-B14F-4D97-AF65-F5344CB8AC3E}">
        <p14:creationId xmlns:p14="http://schemas.microsoft.com/office/powerpoint/2010/main" val="11739887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14</a:t>
            </a:fld>
            <a:endParaRPr lang="tr-TR"/>
          </a:p>
        </p:txBody>
      </p:sp>
    </p:spTree>
    <p:extLst>
      <p:ext uri="{BB962C8B-B14F-4D97-AF65-F5344CB8AC3E}">
        <p14:creationId xmlns:p14="http://schemas.microsoft.com/office/powerpoint/2010/main" val="3825877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15</a:t>
            </a:fld>
            <a:endParaRPr lang="tr-TR"/>
          </a:p>
        </p:txBody>
      </p:sp>
    </p:spTree>
    <p:extLst>
      <p:ext uri="{BB962C8B-B14F-4D97-AF65-F5344CB8AC3E}">
        <p14:creationId xmlns:p14="http://schemas.microsoft.com/office/powerpoint/2010/main" val="40843224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16</a:t>
            </a:fld>
            <a:endParaRPr lang="tr-TR"/>
          </a:p>
        </p:txBody>
      </p:sp>
    </p:spTree>
    <p:extLst>
      <p:ext uri="{BB962C8B-B14F-4D97-AF65-F5344CB8AC3E}">
        <p14:creationId xmlns:p14="http://schemas.microsoft.com/office/powerpoint/2010/main" val="21403166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17</a:t>
            </a:fld>
            <a:endParaRPr lang="tr-TR"/>
          </a:p>
        </p:txBody>
      </p:sp>
    </p:spTree>
    <p:extLst>
      <p:ext uri="{BB962C8B-B14F-4D97-AF65-F5344CB8AC3E}">
        <p14:creationId xmlns:p14="http://schemas.microsoft.com/office/powerpoint/2010/main" val="2752781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18</a:t>
            </a:fld>
            <a:endParaRPr lang="tr-TR"/>
          </a:p>
        </p:txBody>
      </p:sp>
    </p:spTree>
    <p:extLst>
      <p:ext uri="{BB962C8B-B14F-4D97-AF65-F5344CB8AC3E}">
        <p14:creationId xmlns:p14="http://schemas.microsoft.com/office/powerpoint/2010/main" val="2696459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19</a:t>
            </a:fld>
            <a:endParaRPr lang="tr-TR"/>
          </a:p>
        </p:txBody>
      </p:sp>
    </p:spTree>
    <p:extLst>
      <p:ext uri="{BB962C8B-B14F-4D97-AF65-F5344CB8AC3E}">
        <p14:creationId xmlns:p14="http://schemas.microsoft.com/office/powerpoint/2010/main" val="2987118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20</a:t>
            </a:fld>
            <a:endParaRPr lang="tr-TR"/>
          </a:p>
        </p:txBody>
      </p:sp>
    </p:spTree>
    <p:extLst>
      <p:ext uri="{BB962C8B-B14F-4D97-AF65-F5344CB8AC3E}">
        <p14:creationId xmlns:p14="http://schemas.microsoft.com/office/powerpoint/2010/main" val="359736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3</a:t>
            </a:fld>
            <a:endParaRPr lang="tr-TR"/>
          </a:p>
        </p:txBody>
      </p:sp>
    </p:spTree>
    <p:extLst>
      <p:ext uri="{BB962C8B-B14F-4D97-AF65-F5344CB8AC3E}">
        <p14:creationId xmlns:p14="http://schemas.microsoft.com/office/powerpoint/2010/main" val="2388094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21</a:t>
            </a:fld>
            <a:endParaRPr lang="tr-TR"/>
          </a:p>
        </p:txBody>
      </p:sp>
    </p:spTree>
    <p:extLst>
      <p:ext uri="{BB962C8B-B14F-4D97-AF65-F5344CB8AC3E}">
        <p14:creationId xmlns:p14="http://schemas.microsoft.com/office/powerpoint/2010/main" val="22164175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22</a:t>
            </a:fld>
            <a:endParaRPr lang="tr-TR"/>
          </a:p>
        </p:txBody>
      </p:sp>
    </p:spTree>
    <p:extLst>
      <p:ext uri="{BB962C8B-B14F-4D97-AF65-F5344CB8AC3E}">
        <p14:creationId xmlns:p14="http://schemas.microsoft.com/office/powerpoint/2010/main" val="87173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23</a:t>
            </a:fld>
            <a:endParaRPr lang="tr-TR"/>
          </a:p>
        </p:txBody>
      </p:sp>
    </p:spTree>
    <p:extLst>
      <p:ext uri="{BB962C8B-B14F-4D97-AF65-F5344CB8AC3E}">
        <p14:creationId xmlns:p14="http://schemas.microsoft.com/office/powerpoint/2010/main" val="3488417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24</a:t>
            </a:fld>
            <a:endParaRPr lang="tr-TR"/>
          </a:p>
        </p:txBody>
      </p:sp>
    </p:spTree>
    <p:extLst>
      <p:ext uri="{BB962C8B-B14F-4D97-AF65-F5344CB8AC3E}">
        <p14:creationId xmlns:p14="http://schemas.microsoft.com/office/powerpoint/2010/main" val="37459814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25</a:t>
            </a:fld>
            <a:endParaRPr lang="tr-TR"/>
          </a:p>
        </p:txBody>
      </p:sp>
    </p:spTree>
    <p:extLst>
      <p:ext uri="{BB962C8B-B14F-4D97-AF65-F5344CB8AC3E}">
        <p14:creationId xmlns:p14="http://schemas.microsoft.com/office/powerpoint/2010/main" val="675008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4</a:t>
            </a:fld>
            <a:endParaRPr lang="tr-TR"/>
          </a:p>
        </p:txBody>
      </p:sp>
    </p:spTree>
    <p:extLst>
      <p:ext uri="{BB962C8B-B14F-4D97-AF65-F5344CB8AC3E}">
        <p14:creationId xmlns:p14="http://schemas.microsoft.com/office/powerpoint/2010/main" val="3321400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5</a:t>
            </a:fld>
            <a:endParaRPr lang="tr-TR"/>
          </a:p>
        </p:txBody>
      </p:sp>
    </p:spTree>
    <p:extLst>
      <p:ext uri="{BB962C8B-B14F-4D97-AF65-F5344CB8AC3E}">
        <p14:creationId xmlns:p14="http://schemas.microsoft.com/office/powerpoint/2010/main" val="2626731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6</a:t>
            </a:fld>
            <a:endParaRPr lang="tr-TR"/>
          </a:p>
        </p:txBody>
      </p:sp>
    </p:spTree>
    <p:extLst>
      <p:ext uri="{BB962C8B-B14F-4D97-AF65-F5344CB8AC3E}">
        <p14:creationId xmlns:p14="http://schemas.microsoft.com/office/powerpoint/2010/main" val="1245512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7</a:t>
            </a:fld>
            <a:endParaRPr lang="tr-TR"/>
          </a:p>
        </p:txBody>
      </p:sp>
    </p:spTree>
    <p:extLst>
      <p:ext uri="{BB962C8B-B14F-4D97-AF65-F5344CB8AC3E}">
        <p14:creationId xmlns:p14="http://schemas.microsoft.com/office/powerpoint/2010/main" val="2902244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8</a:t>
            </a:fld>
            <a:endParaRPr lang="tr-TR"/>
          </a:p>
        </p:txBody>
      </p:sp>
    </p:spTree>
    <p:extLst>
      <p:ext uri="{BB962C8B-B14F-4D97-AF65-F5344CB8AC3E}">
        <p14:creationId xmlns:p14="http://schemas.microsoft.com/office/powerpoint/2010/main" val="4182571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9</a:t>
            </a:fld>
            <a:endParaRPr lang="tr-TR"/>
          </a:p>
        </p:txBody>
      </p:sp>
    </p:spTree>
    <p:extLst>
      <p:ext uri="{BB962C8B-B14F-4D97-AF65-F5344CB8AC3E}">
        <p14:creationId xmlns:p14="http://schemas.microsoft.com/office/powerpoint/2010/main" val="2108654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39CCD41-18B8-47B7-86CE-3DDC6D6A50D8}" type="slidenum">
              <a:rPr lang="tr-TR" smtClean="0"/>
              <a:t>10</a:t>
            </a:fld>
            <a:endParaRPr lang="tr-TR"/>
          </a:p>
        </p:txBody>
      </p:sp>
    </p:spTree>
    <p:extLst>
      <p:ext uri="{BB962C8B-B14F-4D97-AF65-F5344CB8AC3E}">
        <p14:creationId xmlns:p14="http://schemas.microsoft.com/office/powerpoint/2010/main" val="24676592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F6FD9715-0109-4442-AE6A-1C84731AA5E8}" type="datetime1">
              <a:rPr lang="tr-TR" smtClean="0"/>
              <a:t>20.10.2014</a:t>
            </a:fld>
            <a:endParaRPr lang="tr-TR"/>
          </a:p>
        </p:txBody>
      </p:sp>
      <p:sp>
        <p:nvSpPr>
          <p:cNvPr id="5" name="Footer Placeholder 4"/>
          <p:cNvSpPr>
            <a:spLocks noGrp="1"/>
          </p:cNvSpPr>
          <p:nvPr>
            <p:ph type="ftr" sz="quarter" idx="11"/>
          </p:nvPr>
        </p:nvSpPr>
        <p:spPr>
          <a:xfrm>
            <a:off x="1371600" y="4323845"/>
            <a:ext cx="6400800" cy="365125"/>
          </a:xfrm>
        </p:spPr>
        <p:txBody>
          <a:bodyPr/>
          <a:lstStyle/>
          <a:p>
            <a:r>
              <a:rPr lang="tr-TR" smtClean="0"/>
              <a:t>Yaratıcılık ve İnovasyon Eğitimi</a:t>
            </a:r>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2656990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92A817D-ECCB-4A91-9EFF-2D3C31BFFF5F}" type="datetime1">
              <a:rPr lang="tr-TR" smtClean="0"/>
              <a:t>20.10.2014</a:t>
            </a:fld>
            <a:endParaRPr lang="tr-TR"/>
          </a:p>
        </p:txBody>
      </p:sp>
      <p:sp>
        <p:nvSpPr>
          <p:cNvPr id="6" name="Footer Placeholder 5"/>
          <p:cNvSpPr>
            <a:spLocks noGrp="1"/>
          </p:cNvSpPr>
          <p:nvPr>
            <p:ph type="ftr" sz="quarter" idx="11"/>
          </p:nvPr>
        </p:nvSpPr>
        <p:spPr/>
        <p:txBody>
          <a:bodyPr/>
          <a:lstStyle/>
          <a:p>
            <a:r>
              <a:rPr lang="tr-TR" smtClean="0"/>
              <a:t>Yaratıcılık ve İnovasyon Eğitimi</a:t>
            </a:r>
            <a:endParaRPr lang="tr-TR"/>
          </a:p>
        </p:txBody>
      </p:sp>
      <p:sp>
        <p:nvSpPr>
          <p:cNvPr id="7" name="Slide Number Placeholder 6"/>
          <p:cNvSpPr>
            <a:spLocks noGrp="1"/>
          </p:cNvSpPr>
          <p:nvPr>
            <p:ph type="sldNum" sz="quarter" idx="12"/>
          </p:nvPr>
        </p:nvSpPr>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154388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96415B74-ABA3-4A95-BFB4-EB5665F705BA}" type="datetime1">
              <a:rPr lang="tr-TR" smtClean="0"/>
              <a:t>20.10.2014</a:t>
            </a:fld>
            <a:endParaRPr lang="tr-TR"/>
          </a:p>
        </p:txBody>
      </p:sp>
      <p:sp>
        <p:nvSpPr>
          <p:cNvPr id="6" name="Footer Placeholder 5"/>
          <p:cNvSpPr>
            <a:spLocks noGrp="1"/>
          </p:cNvSpPr>
          <p:nvPr>
            <p:ph type="ftr" sz="quarter" idx="11"/>
          </p:nvPr>
        </p:nvSpPr>
        <p:spPr>
          <a:xfrm>
            <a:off x="685800" y="379941"/>
            <a:ext cx="6991492" cy="365125"/>
          </a:xfrm>
        </p:spPr>
        <p:txBody>
          <a:bodyPr/>
          <a:lstStyle/>
          <a:p>
            <a:r>
              <a:rPr lang="tr-TR" smtClean="0"/>
              <a:t>Yaratıcılık ve İnovasyon Eğitimi</a:t>
            </a:r>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2211386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AE70CBDB-DFF8-4CB7-886D-F6F1FA725CD6}" type="datetime1">
              <a:rPr lang="tr-TR" smtClean="0"/>
              <a:t>20.10.2014</a:t>
            </a:fld>
            <a:endParaRPr lang="tr-TR"/>
          </a:p>
        </p:txBody>
      </p:sp>
      <p:sp>
        <p:nvSpPr>
          <p:cNvPr id="6" name="Footer Placeholder 5"/>
          <p:cNvSpPr>
            <a:spLocks noGrp="1"/>
          </p:cNvSpPr>
          <p:nvPr>
            <p:ph type="ftr" sz="quarter" idx="11"/>
          </p:nvPr>
        </p:nvSpPr>
        <p:spPr>
          <a:xfrm>
            <a:off x="685800" y="379941"/>
            <a:ext cx="6991492" cy="365125"/>
          </a:xfrm>
        </p:spPr>
        <p:txBody>
          <a:bodyPr/>
          <a:lstStyle/>
          <a:p>
            <a:r>
              <a:rPr lang="tr-TR" smtClean="0"/>
              <a:t>Yaratıcılık ve İnovasyon Eğitimi</a:t>
            </a:r>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7E5AE10F-CF79-4836-9E35-E9325B4994CC}" type="slidenum">
              <a:rPr lang="tr-TR" smtClean="0"/>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499931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F4DB9EE5-4DC3-437B-BC31-D8E1D5259016}" type="datetime1">
              <a:rPr lang="tr-TR" smtClean="0"/>
              <a:t>20.10.2014</a:t>
            </a:fld>
            <a:endParaRPr lang="tr-TR"/>
          </a:p>
        </p:txBody>
      </p:sp>
      <p:sp>
        <p:nvSpPr>
          <p:cNvPr id="6" name="Footer Placeholder 5"/>
          <p:cNvSpPr>
            <a:spLocks noGrp="1"/>
          </p:cNvSpPr>
          <p:nvPr>
            <p:ph type="ftr" sz="quarter" idx="11"/>
          </p:nvPr>
        </p:nvSpPr>
        <p:spPr>
          <a:xfrm>
            <a:off x="685800" y="378883"/>
            <a:ext cx="6991492" cy="365125"/>
          </a:xfrm>
        </p:spPr>
        <p:txBody>
          <a:bodyPr/>
          <a:lstStyle/>
          <a:p>
            <a:r>
              <a:rPr lang="tr-TR" smtClean="0"/>
              <a:t>Yaratıcılık ve İnovasyon Eğitimi</a:t>
            </a:r>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23434170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103410D8-D24F-4F07-9410-E26125933F2C}" type="datetime1">
              <a:rPr lang="tr-TR" smtClean="0"/>
              <a:t>20.10.2014</a:t>
            </a:fld>
            <a:endParaRPr lang="tr-TR"/>
          </a:p>
        </p:txBody>
      </p:sp>
      <p:sp>
        <p:nvSpPr>
          <p:cNvPr id="4" name="Footer Placeholder 3"/>
          <p:cNvSpPr>
            <a:spLocks noGrp="1"/>
          </p:cNvSpPr>
          <p:nvPr>
            <p:ph type="ftr" sz="quarter" idx="11"/>
          </p:nvPr>
        </p:nvSpPr>
        <p:spPr/>
        <p:txBody>
          <a:bodyPr/>
          <a:lstStyle/>
          <a:p>
            <a:r>
              <a:rPr lang="tr-TR" smtClean="0"/>
              <a:t>Yaratıcılık ve İnovasyon Eğitimi</a:t>
            </a:r>
            <a:endParaRPr lang="tr-TR"/>
          </a:p>
        </p:txBody>
      </p:sp>
      <p:sp>
        <p:nvSpPr>
          <p:cNvPr id="5" name="Slide Number Placeholder 4"/>
          <p:cNvSpPr>
            <a:spLocks noGrp="1"/>
          </p:cNvSpPr>
          <p:nvPr>
            <p:ph type="sldNum" sz="quarter" idx="12"/>
          </p:nvPr>
        </p:nvSpPr>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42908243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55A134E1-CE77-462C-940A-300D2D208B26}" type="datetime1">
              <a:rPr lang="tr-TR" smtClean="0"/>
              <a:t>20.10.2014</a:t>
            </a:fld>
            <a:endParaRPr lang="tr-TR"/>
          </a:p>
        </p:txBody>
      </p:sp>
      <p:sp>
        <p:nvSpPr>
          <p:cNvPr id="4" name="Footer Placeholder 3"/>
          <p:cNvSpPr>
            <a:spLocks noGrp="1"/>
          </p:cNvSpPr>
          <p:nvPr>
            <p:ph type="ftr" sz="quarter" idx="11"/>
          </p:nvPr>
        </p:nvSpPr>
        <p:spPr/>
        <p:txBody>
          <a:bodyPr/>
          <a:lstStyle/>
          <a:p>
            <a:r>
              <a:rPr lang="tr-TR" smtClean="0"/>
              <a:t>Yaratıcılık ve İnovasyon Eğitimi</a:t>
            </a:r>
            <a:endParaRPr lang="tr-TR"/>
          </a:p>
        </p:txBody>
      </p:sp>
      <p:sp>
        <p:nvSpPr>
          <p:cNvPr id="5" name="Slide Number Placeholder 4"/>
          <p:cNvSpPr>
            <a:spLocks noGrp="1"/>
          </p:cNvSpPr>
          <p:nvPr>
            <p:ph type="sldNum" sz="quarter" idx="12"/>
          </p:nvPr>
        </p:nvSpPr>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3082030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9A4195-441C-437A-A5F8-48C55A450035}" type="datetime1">
              <a:rPr lang="tr-TR" smtClean="0"/>
              <a:t>20.10.2014</a:t>
            </a:fld>
            <a:endParaRPr lang="tr-TR"/>
          </a:p>
        </p:txBody>
      </p:sp>
      <p:sp>
        <p:nvSpPr>
          <p:cNvPr id="5" name="Footer Placeholder 4"/>
          <p:cNvSpPr>
            <a:spLocks noGrp="1"/>
          </p:cNvSpPr>
          <p:nvPr>
            <p:ph type="ftr" sz="quarter" idx="11"/>
          </p:nvPr>
        </p:nvSpPr>
        <p:spPr/>
        <p:txBody>
          <a:bodyPr/>
          <a:lstStyle/>
          <a:p>
            <a:r>
              <a:rPr lang="tr-TR" smtClean="0"/>
              <a:t>Yaratıcılık ve İnovasyon Eğitimi</a:t>
            </a:r>
            <a:endParaRPr lang="tr-TR"/>
          </a:p>
        </p:txBody>
      </p:sp>
      <p:sp>
        <p:nvSpPr>
          <p:cNvPr id="6" name="Slide Number Placeholder 5"/>
          <p:cNvSpPr>
            <a:spLocks noGrp="1"/>
          </p:cNvSpPr>
          <p:nvPr>
            <p:ph type="sldNum" sz="quarter" idx="12"/>
          </p:nvPr>
        </p:nvSpPr>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275401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1B2C513-1D1F-45EF-A95B-F8E21963B614}" type="datetime1">
              <a:rPr lang="tr-TR" smtClean="0"/>
              <a:t>20.10.2014</a:t>
            </a:fld>
            <a:endParaRPr lang="tr-TR"/>
          </a:p>
        </p:txBody>
      </p:sp>
      <p:sp>
        <p:nvSpPr>
          <p:cNvPr id="5" name="Footer Placeholder 4"/>
          <p:cNvSpPr>
            <a:spLocks noGrp="1"/>
          </p:cNvSpPr>
          <p:nvPr>
            <p:ph type="ftr" sz="quarter" idx="11"/>
          </p:nvPr>
        </p:nvSpPr>
        <p:spPr>
          <a:xfrm>
            <a:off x="685800" y="381000"/>
            <a:ext cx="6991492" cy="365125"/>
          </a:xfrm>
        </p:spPr>
        <p:txBody>
          <a:bodyPr/>
          <a:lstStyle/>
          <a:p>
            <a:r>
              <a:rPr lang="tr-TR" smtClean="0"/>
              <a:t>Yaratıcılık ve İnovasyon Eğitimi</a:t>
            </a:r>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1326815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7CCD158-8FAE-43B7-A741-DC44062FA6C3}" type="datetime1">
              <a:rPr lang="tr-TR" smtClean="0"/>
              <a:t>20.10.2014</a:t>
            </a:fld>
            <a:endParaRPr lang="tr-TR"/>
          </a:p>
        </p:txBody>
      </p:sp>
      <p:sp>
        <p:nvSpPr>
          <p:cNvPr id="5" name="Footer Placeholder 4"/>
          <p:cNvSpPr>
            <a:spLocks noGrp="1"/>
          </p:cNvSpPr>
          <p:nvPr>
            <p:ph type="ftr" sz="quarter" idx="11"/>
          </p:nvPr>
        </p:nvSpPr>
        <p:spPr/>
        <p:txBody>
          <a:bodyPr/>
          <a:lstStyle/>
          <a:p>
            <a:r>
              <a:rPr lang="tr-TR" smtClean="0"/>
              <a:t>Yaratıcılık ve İnovasyon Eğitimi</a:t>
            </a:r>
            <a:endParaRPr lang="tr-TR"/>
          </a:p>
        </p:txBody>
      </p:sp>
      <p:sp>
        <p:nvSpPr>
          <p:cNvPr id="6" name="Slide Number Placeholder 5"/>
          <p:cNvSpPr>
            <a:spLocks noGrp="1"/>
          </p:cNvSpPr>
          <p:nvPr>
            <p:ph type="sldNum" sz="quarter" idx="12"/>
          </p:nvPr>
        </p:nvSpPr>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449426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5CB35FDB-D4E4-4586-A87C-314B9B86DBAC}" type="datetime1">
              <a:rPr lang="tr-TR" smtClean="0"/>
              <a:t>20.10.2014</a:t>
            </a:fld>
            <a:endParaRPr lang="tr-TR"/>
          </a:p>
        </p:txBody>
      </p:sp>
      <p:sp>
        <p:nvSpPr>
          <p:cNvPr id="5" name="Footer Placeholder 4"/>
          <p:cNvSpPr>
            <a:spLocks noGrp="1"/>
          </p:cNvSpPr>
          <p:nvPr>
            <p:ph type="ftr" sz="quarter" idx="11"/>
          </p:nvPr>
        </p:nvSpPr>
        <p:spPr>
          <a:xfrm>
            <a:off x="685800" y="381001"/>
            <a:ext cx="6991492" cy="364065"/>
          </a:xfrm>
        </p:spPr>
        <p:txBody>
          <a:bodyPr/>
          <a:lstStyle/>
          <a:p>
            <a:r>
              <a:rPr lang="tr-TR" smtClean="0"/>
              <a:t>Yaratıcılık ve İnovasyon Eğitimi</a:t>
            </a:r>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1523867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9BA0CCC-EBAA-43F1-AAE8-D70F253A9480}" type="datetime1">
              <a:rPr lang="tr-TR" smtClean="0"/>
              <a:t>20.10.2014</a:t>
            </a:fld>
            <a:endParaRPr lang="tr-TR"/>
          </a:p>
        </p:txBody>
      </p:sp>
      <p:sp>
        <p:nvSpPr>
          <p:cNvPr id="6" name="Footer Placeholder 5"/>
          <p:cNvSpPr>
            <a:spLocks noGrp="1"/>
          </p:cNvSpPr>
          <p:nvPr>
            <p:ph type="ftr" sz="quarter" idx="11"/>
          </p:nvPr>
        </p:nvSpPr>
        <p:spPr/>
        <p:txBody>
          <a:bodyPr/>
          <a:lstStyle/>
          <a:p>
            <a:r>
              <a:rPr lang="tr-TR" smtClean="0"/>
              <a:t>Yaratıcılık ve İnovasyon Eğitimi</a:t>
            </a:r>
            <a:endParaRPr lang="tr-TR"/>
          </a:p>
        </p:txBody>
      </p:sp>
      <p:sp>
        <p:nvSpPr>
          <p:cNvPr id="7" name="Slide Number Placeholder 6"/>
          <p:cNvSpPr>
            <a:spLocks noGrp="1"/>
          </p:cNvSpPr>
          <p:nvPr>
            <p:ph type="sldNum" sz="quarter" idx="12"/>
          </p:nvPr>
        </p:nvSpPr>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2990083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5800" y="3132666"/>
            <a:ext cx="5311775" cy="308601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3132666"/>
            <a:ext cx="5334000" cy="308601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87C003D-C31C-46E6-A6D2-F8F62EF83AC1}" type="datetime1">
              <a:rPr lang="tr-TR" smtClean="0"/>
              <a:t>20.10.2014</a:t>
            </a:fld>
            <a:endParaRPr lang="tr-TR"/>
          </a:p>
        </p:txBody>
      </p:sp>
      <p:sp>
        <p:nvSpPr>
          <p:cNvPr id="8" name="Footer Placeholder 7"/>
          <p:cNvSpPr>
            <a:spLocks noGrp="1"/>
          </p:cNvSpPr>
          <p:nvPr>
            <p:ph type="ftr" sz="quarter" idx="11"/>
          </p:nvPr>
        </p:nvSpPr>
        <p:spPr/>
        <p:txBody>
          <a:bodyPr/>
          <a:lstStyle/>
          <a:p>
            <a:r>
              <a:rPr lang="tr-TR" smtClean="0"/>
              <a:t>Yaratıcılık ve İnovasyon Eğitimi</a:t>
            </a:r>
            <a:endParaRPr lang="tr-TR"/>
          </a:p>
        </p:txBody>
      </p:sp>
      <p:sp>
        <p:nvSpPr>
          <p:cNvPr id="9" name="Slide Number Placeholder 8"/>
          <p:cNvSpPr>
            <a:spLocks noGrp="1"/>
          </p:cNvSpPr>
          <p:nvPr>
            <p:ph type="sldNum" sz="quarter" idx="12"/>
          </p:nvPr>
        </p:nvSpPr>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3021107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0564705-1212-402E-906D-95A500118421}" type="datetime1">
              <a:rPr lang="tr-TR" smtClean="0"/>
              <a:t>20.10.2014</a:t>
            </a:fld>
            <a:endParaRPr lang="tr-TR"/>
          </a:p>
        </p:txBody>
      </p:sp>
      <p:sp>
        <p:nvSpPr>
          <p:cNvPr id="4" name="Footer Placeholder 3"/>
          <p:cNvSpPr>
            <a:spLocks noGrp="1"/>
          </p:cNvSpPr>
          <p:nvPr>
            <p:ph type="ftr" sz="quarter" idx="11"/>
          </p:nvPr>
        </p:nvSpPr>
        <p:spPr/>
        <p:txBody>
          <a:bodyPr/>
          <a:lstStyle/>
          <a:p>
            <a:r>
              <a:rPr lang="tr-TR" smtClean="0"/>
              <a:t>Yaratıcılık ve İnovasyon Eğitimi</a:t>
            </a:r>
            <a:endParaRPr lang="tr-TR"/>
          </a:p>
        </p:txBody>
      </p:sp>
      <p:sp>
        <p:nvSpPr>
          <p:cNvPr id="5" name="Slide Number Placeholder 4"/>
          <p:cNvSpPr>
            <a:spLocks noGrp="1"/>
          </p:cNvSpPr>
          <p:nvPr>
            <p:ph type="sldNum" sz="quarter" idx="12"/>
          </p:nvPr>
        </p:nvSpPr>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3976733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2B9A2F-9951-4B41-87AF-BE1011E0E3B4}" type="datetime1">
              <a:rPr lang="tr-TR" smtClean="0"/>
              <a:t>20.10.2014</a:t>
            </a:fld>
            <a:endParaRPr lang="tr-TR"/>
          </a:p>
        </p:txBody>
      </p:sp>
      <p:sp>
        <p:nvSpPr>
          <p:cNvPr id="3" name="Footer Placeholder 2"/>
          <p:cNvSpPr>
            <a:spLocks noGrp="1"/>
          </p:cNvSpPr>
          <p:nvPr>
            <p:ph type="ftr" sz="quarter" idx="11"/>
          </p:nvPr>
        </p:nvSpPr>
        <p:spPr/>
        <p:txBody>
          <a:bodyPr/>
          <a:lstStyle/>
          <a:p>
            <a:r>
              <a:rPr lang="tr-TR" smtClean="0"/>
              <a:t>Yaratıcılık ve İnovasyon Eğitimi</a:t>
            </a:r>
            <a:endParaRPr lang="tr-TR"/>
          </a:p>
        </p:txBody>
      </p:sp>
      <p:sp>
        <p:nvSpPr>
          <p:cNvPr id="4" name="Slide Number Placeholder 3"/>
          <p:cNvSpPr>
            <a:spLocks noGrp="1"/>
          </p:cNvSpPr>
          <p:nvPr>
            <p:ph type="sldNum" sz="quarter" idx="12"/>
          </p:nvPr>
        </p:nvSpPr>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3123466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D49FA48-C524-4986-80FB-3E9E239C423B}" type="datetime1">
              <a:rPr lang="tr-TR" smtClean="0"/>
              <a:t>20.10.2014</a:t>
            </a:fld>
            <a:endParaRPr lang="tr-TR"/>
          </a:p>
        </p:txBody>
      </p:sp>
      <p:sp>
        <p:nvSpPr>
          <p:cNvPr id="6" name="Footer Placeholder 5"/>
          <p:cNvSpPr>
            <a:spLocks noGrp="1"/>
          </p:cNvSpPr>
          <p:nvPr>
            <p:ph type="ftr" sz="quarter" idx="11"/>
          </p:nvPr>
        </p:nvSpPr>
        <p:spPr/>
        <p:txBody>
          <a:bodyPr/>
          <a:lstStyle/>
          <a:p>
            <a:r>
              <a:rPr lang="tr-TR" smtClean="0"/>
              <a:t>Yaratıcılık ve İnovasyon Eğitimi</a:t>
            </a:r>
            <a:endParaRPr lang="tr-TR"/>
          </a:p>
        </p:txBody>
      </p:sp>
      <p:sp>
        <p:nvSpPr>
          <p:cNvPr id="7" name="Slide Number Placeholder 6"/>
          <p:cNvSpPr>
            <a:spLocks noGrp="1"/>
          </p:cNvSpPr>
          <p:nvPr>
            <p:ph type="sldNum" sz="quarter" idx="12"/>
          </p:nvPr>
        </p:nvSpPr>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2257998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936A4D8-F4B2-4794-8C75-BBE5F9FB4469}" type="datetime1">
              <a:rPr lang="tr-TR" smtClean="0"/>
              <a:t>20.10.2014</a:t>
            </a:fld>
            <a:endParaRPr lang="tr-TR"/>
          </a:p>
        </p:txBody>
      </p:sp>
      <p:sp>
        <p:nvSpPr>
          <p:cNvPr id="6" name="Footer Placeholder 5"/>
          <p:cNvSpPr>
            <a:spLocks noGrp="1"/>
          </p:cNvSpPr>
          <p:nvPr>
            <p:ph type="ftr" sz="quarter" idx="11"/>
          </p:nvPr>
        </p:nvSpPr>
        <p:spPr/>
        <p:txBody>
          <a:bodyPr/>
          <a:lstStyle/>
          <a:p>
            <a:r>
              <a:rPr lang="tr-TR" smtClean="0"/>
              <a:t>Yaratıcılık ve İnovasyon Eğitimi</a:t>
            </a:r>
            <a:endParaRPr lang="tr-TR"/>
          </a:p>
        </p:txBody>
      </p:sp>
      <p:sp>
        <p:nvSpPr>
          <p:cNvPr id="7" name="Slide Number Placeholder 6"/>
          <p:cNvSpPr>
            <a:spLocks noGrp="1"/>
          </p:cNvSpPr>
          <p:nvPr>
            <p:ph type="sldNum" sz="quarter" idx="12"/>
          </p:nvPr>
        </p:nvSpPr>
        <p:spPr/>
        <p:txBody>
          <a:bodyPr/>
          <a:lstStyle/>
          <a:p>
            <a:fld id="{7E5AE10F-CF79-4836-9E35-E9325B4994CC}" type="slidenum">
              <a:rPr lang="tr-TR" smtClean="0"/>
              <a:t>‹#›</a:t>
            </a:fld>
            <a:endParaRPr lang="tr-TR"/>
          </a:p>
        </p:txBody>
      </p:sp>
    </p:spTree>
    <p:extLst>
      <p:ext uri="{BB962C8B-B14F-4D97-AF65-F5344CB8AC3E}">
        <p14:creationId xmlns:p14="http://schemas.microsoft.com/office/powerpoint/2010/main" val="2362842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F15E585-3506-4EBD-8163-D74D122A4E74}" type="datetime1">
              <a:rPr lang="tr-TR" smtClean="0"/>
              <a:t>20.10.2014</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tr-TR" smtClean="0"/>
              <a:t>Yaratıcılık ve İnovasyon Eğitimi</a:t>
            </a:r>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E5AE10F-CF79-4836-9E35-E9325B4994CC}" type="slidenum">
              <a:rPr lang="tr-TR" smtClean="0"/>
              <a:t>‹#›</a:t>
            </a:fld>
            <a:endParaRPr lang="tr-TR"/>
          </a:p>
        </p:txBody>
      </p:sp>
    </p:spTree>
    <p:extLst>
      <p:ext uri="{BB962C8B-B14F-4D97-AF65-F5344CB8AC3E}">
        <p14:creationId xmlns:p14="http://schemas.microsoft.com/office/powerpoint/2010/main" val="8085011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yaraticilikveinovasyonegitimi@gmail.com"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470373" y="2746998"/>
            <a:ext cx="7713971" cy="923330"/>
          </a:xfrm>
          <a:prstGeom prst="rect">
            <a:avLst/>
          </a:prstGeom>
          <a:noFill/>
        </p:spPr>
        <p:txBody>
          <a:bodyPr wrap="none" lIns="91440" tIns="45720" rIns="91440" bIns="45720">
            <a:spAutoFit/>
          </a:bodyPr>
          <a:lstStyle/>
          <a:p>
            <a:pPr algn="ctr"/>
            <a:r>
              <a:rPr lang="tr-TR" sz="5400" b="0" cap="none" spc="0" dirty="0" smtClean="0">
                <a:ln w="0"/>
                <a:solidFill>
                  <a:schemeClr val="accent1"/>
                </a:solidFill>
                <a:effectLst>
                  <a:outerShdw blurRad="38100" dist="25400" dir="5400000" algn="ctr" rotWithShape="0">
                    <a:srgbClr val="6E747A">
                      <a:alpha val="43000"/>
                    </a:srgbClr>
                  </a:outerShdw>
                </a:effectLst>
              </a:rPr>
              <a:t>YARATICILIK SÜREÇLERİ</a:t>
            </a:r>
            <a:endParaRPr lang="tr-TR"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8924245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10</a:t>
            </a:fld>
            <a:endParaRPr lang="tr-TR"/>
          </a:p>
        </p:txBody>
      </p:sp>
      <p:sp>
        <p:nvSpPr>
          <p:cNvPr id="7" name="Dikdörtgen 6"/>
          <p:cNvSpPr/>
          <p:nvPr/>
        </p:nvSpPr>
        <p:spPr>
          <a:xfrm>
            <a:off x="0" y="180945"/>
            <a:ext cx="435568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Bilgi Paylaşımı/Araştırma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Dikdörtgen 8"/>
          <p:cNvSpPr/>
          <p:nvPr/>
        </p:nvSpPr>
        <p:spPr>
          <a:xfrm>
            <a:off x="4050629" y="1193126"/>
            <a:ext cx="3794629" cy="646331"/>
          </a:xfrm>
          <a:prstGeom prst="rect">
            <a:avLst/>
          </a:prstGeom>
          <a:noFill/>
        </p:spPr>
        <p:txBody>
          <a:bodyPr wrap="none" lIns="91440" tIns="45720" rIns="91440" bIns="45720">
            <a:spAutoFit/>
          </a:bodyPr>
          <a:lstStyle/>
          <a:p>
            <a:pPr algn="ctr"/>
            <a:r>
              <a:rPr lang="tr-TR" sz="3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Hazırlık Aşaması</a:t>
            </a:r>
            <a:endParaRPr lang="tr-T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Metin kutusu 1"/>
          <p:cNvSpPr txBox="1"/>
          <p:nvPr/>
        </p:nvSpPr>
        <p:spPr>
          <a:xfrm>
            <a:off x="685800" y="2470245"/>
            <a:ext cx="10820400" cy="3363678"/>
          </a:xfrm>
          <a:prstGeom prst="rect">
            <a:avLst/>
          </a:prstGeom>
          <a:noFill/>
        </p:spPr>
        <p:txBody>
          <a:bodyPr wrap="square" rtlCol="0">
            <a:spAutoFit/>
          </a:bodyPr>
          <a:lstStyle/>
          <a:p>
            <a:pPr algn="just">
              <a:lnSpc>
                <a:spcPct val="150000"/>
              </a:lnSpc>
            </a:pPr>
            <a:r>
              <a:rPr lang="tr-TR" dirty="0" smtClean="0"/>
              <a:t>	</a:t>
            </a:r>
            <a:r>
              <a:rPr lang="tr-TR" dirty="0"/>
              <a:t>Bu evre problemlere karşı bilinçli mantıklı ve sistematik biçimde yaklaşma işlemlerini kapsar. Bu aşamada yaratıcı birey, bilgi edinir, problem hakkında fikirler üretir ve iyi fikirler yakalar. Hazırlık aşamasında birey, problem hakkındaki fikirler canlandırılarak hipotezler ve teoremler arasındaki ilişkileri inceler. Böylece problemi ortaya koyar ve detaylı bir şekilde tanımlar. Yani hazırlık aşamasında sorun açıklanır, tanımlanır, gerekli veriler toplanır ve mevcut materyal gözden geçirilir. Ayrıca, bu aşamada birey çözüm için gerekenleri inceler, sorunun değişik boyutlarını ve daha önceki çözüm önerilerini inceler. Kısaca bu aşamada birey problem hakkında detaylı bilgi toplar (San ve Güleryüz, 2004:27, Akt: Özyurt, 2011</a:t>
            </a:r>
            <a:r>
              <a:rPr lang="tr-TR" dirty="0" smtClean="0"/>
              <a:t>).</a:t>
            </a:r>
            <a:endParaRPr lang="tr-TR" dirty="0"/>
          </a:p>
        </p:txBody>
      </p:sp>
    </p:spTree>
    <p:extLst>
      <p:ext uri="{BB962C8B-B14F-4D97-AF65-F5344CB8AC3E}">
        <p14:creationId xmlns:p14="http://schemas.microsoft.com/office/powerpoint/2010/main" val="2806724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11</a:t>
            </a:fld>
            <a:endParaRPr lang="tr-TR"/>
          </a:p>
        </p:txBody>
      </p:sp>
      <p:sp>
        <p:nvSpPr>
          <p:cNvPr id="7" name="Dikdörtgen 6"/>
          <p:cNvSpPr/>
          <p:nvPr/>
        </p:nvSpPr>
        <p:spPr>
          <a:xfrm>
            <a:off x="0" y="180945"/>
            <a:ext cx="435568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Bilgi Paylaşımı/Araştırma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Dikdörtgen 8"/>
          <p:cNvSpPr/>
          <p:nvPr/>
        </p:nvSpPr>
        <p:spPr>
          <a:xfrm>
            <a:off x="3115058" y="2967335"/>
            <a:ext cx="5961890"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Kuluçka Aşaması</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8136991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12</a:t>
            </a:fld>
            <a:endParaRPr lang="tr-TR"/>
          </a:p>
        </p:txBody>
      </p:sp>
      <p:sp>
        <p:nvSpPr>
          <p:cNvPr id="7" name="Dikdörtgen 6"/>
          <p:cNvSpPr/>
          <p:nvPr/>
        </p:nvSpPr>
        <p:spPr>
          <a:xfrm>
            <a:off x="0" y="180945"/>
            <a:ext cx="435568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Bilgi Paylaşımı/Araştırma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Dikdörtgen 8"/>
          <p:cNvSpPr/>
          <p:nvPr/>
        </p:nvSpPr>
        <p:spPr>
          <a:xfrm>
            <a:off x="3929604" y="1193126"/>
            <a:ext cx="4036682" cy="646331"/>
          </a:xfrm>
          <a:prstGeom prst="rect">
            <a:avLst/>
          </a:prstGeom>
          <a:noFill/>
        </p:spPr>
        <p:txBody>
          <a:bodyPr wrap="none" lIns="91440" tIns="45720" rIns="91440" bIns="45720">
            <a:spAutoFit/>
          </a:bodyPr>
          <a:lstStyle/>
          <a:p>
            <a:pPr algn="ctr"/>
            <a:r>
              <a:rPr lang="tr-TR" sz="3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Kuluçka Aşaması</a:t>
            </a:r>
            <a:endParaRPr lang="tr-T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Metin kutusu 1"/>
          <p:cNvSpPr txBox="1"/>
          <p:nvPr/>
        </p:nvSpPr>
        <p:spPr>
          <a:xfrm>
            <a:off x="685800" y="2208063"/>
            <a:ext cx="10820400" cy="3779176"/>
          </a:xfrm>
          <a:prstGeom prst="rect">
            <a:avLst/>
          </a:prstGeom>
          <a:noFill/>
        </p:spPr>
        <p:txBody>
          <a:bodyPr wrap="square" rtlCol="0">
            <a:spAutoFit/>
          </a:bodyPr>
          <a:lstStyle/>
          <a:p>
            <a:pPr algn="just">
              <a:lnSpc>
                <a:spcPct val="150000"/>
              </a:lnSpc>
            </a:pPr>
            <a:r>
              <a:rPr lang="tr-TR" dirty="0" smtClean="0"/>
              <a:t>	</a:t>
            </a:r>
            <a:r>
              <a:rPr lang="tr-TR" dirty="0"/>
              <a:t>Hazırlık aşamasından sonra, bireyin kendini rahatlamaya bıraktığı dönemdir. Problemlerin çözümü bilinçaltında gerçekleşir. Yeni ve orijinal görüşler ortaya çıkar. Dalgın düşünme, derin düşünme, bilinçaltı süreçler, görselleştirme ve duyumsama gibi yetiler iş başındadır (Doğan, 2007). </a:t>
            </a:r>
          </a:p>
          <a:p>
            <a:pPr algn="just">
              <a:lnSpc>
                <a:spcPct val="150000"/>
              </a:lnSpc>
            </a:pPr>
            <a:r>
              <a:rPr lang="tr-TR" dirty="0"/>
              <a:t>	Bu dönem çok kısa olabileceği gibi, uzunca bir zamanı da alabilir. Beyin, konuyla ilgili bütün ilişkileri hemen kuramayabilir. Ancak, araya başka düşünceler de girse, o konu unutulsa da beyin çalışmasını sürdürür. Bu evre zorunluluktan kaynaklanır; çünkü çoğu zaman başka işlerle uğraşılırken veya dikkat dağıldığında çalışmalara ara verilmek zorunda kalınır (Yıldırım, 1998, Akt: Kılıç, 2011, s.9). </a:t>
            </a:r>
          </a:p>
        </p:txBody>
      </p:sp>
    </p:spTree>
    <p:extLst>
      <p:ext uri="{BB962C8B-B14F-4D97-AF65-F5344CB8AC3E}">
        <p14:creationId xmlns:p14="http://schemas.microsoft.com/office/powerpoint/2010/main" val="23268878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13</a:t>
            </a:fld>
            <a:endParaRPr lang="tr-TR"/>
          </a:p>
        </p:txBody>
      </p:sp>
      <p:sp>
        <p:nvSpPr>
          <p:cNvPr id="7" name="Dikdörtgen 6"/>
          <p:cNvSpPr/>
          <p:nvPr/>
        </p:nvSpPr>
        <p:spPr>
          <a:xfrm>
            <a:off x="0" y="180945"/>
            <a:ext cx="435568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Bilgi Paylaşımı/Araştırma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Dikdörtgen 8"/>
          <p:cNvSpPr/>
          <p:nvPr/>
        </p:nvSpPr>
        <p:spPr>
          <a:xfrm>
            <a:off x="3929604" y="1193126"/>
            <a:ext cx="4036682" cy="646331"/>
          </a:xfrm>
          <a:prstGeom prst="rect">
            <a:avLst/>
          </a:prstGeom>
          <a:noFill/>
        </p:spPr>
        <p:txBody>
          <a:bodyPr wrap="none" lIns="91440" tIns="45720" rIns="91440" bIns="45720">
            <a:spAutoFit/>
          </a:bodyPr>
          <a:lstStyle/>
          <a:p>
            <a:pPr algn="ctr"/>
            <a:r>
              <a:rPr lang="tr-TR" sz="3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Kuluçka Aşaması</a:t>
            </a:r>
            <a:endParaRPr lang="tr-T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Metin kutusu 1"/>
          <p:cNvSpPr txBox="1"/>
          <p:nvPr/>
        </p:nvSpPr>
        <p:spPr>
          <a:xfrm>
            <a:off x="685800" y="2208063"/>
            <a:ext cx="10820400" cy="3363678"/>
          </a:xfrm>
          <a:prstGeom prst="rect">
            <a:avLst/>
          </a:prstGeom>
          <a:noFill/>
        </p:spPr>
        <p:txBody>
          <a:bodyPr wrap="square" rtlCol="0">
            <a:spAutoFit/>
          </a:bodyPr>
          <a:lstStyle/>
          <a:p>
            <a:pPr algn="just">
              <a:lnSpc>
                <a:spcPct val="150000"/>
              </a:lnSpc>
            </a:pPr>
            <a:r>
              <a:rPr lang="tr-TR" dirty="0" smtClean="0"/>
              <a:t>	</a:t>
            </a:r>
            <a:r>
              <a:rPr lang="tr-TR" dirty="0"/>
              <a:t>Kuluçka döneminde, problem çözümü için bilinenler yeterli değildir. Ancak, problem mayalanma aşamasındadır, beyin hemen ilişki kuramayabilir ve çalışmasını sürdürür. Düşünülenler yeni kavramlarla ilgili yeni çağrışımlara yol açabilir, yeni seçenekler oluşturabilir (Rıza, 1999, Akt: Kılıç, 2011, s.9). </a:t>
            </a:r>
          </a:p>
          <a:p>
            <a:pPr algn="just">
              <a:lnSpc>
                <a:spcPct val="150000"/>
              </a:lnSpc>
            </a:pPr>
            <a:r>
              <a:rPr lang="tr-TR" dirty="0"/>
              <a:t>	Parlak fikirlerin çoğu banyoda ya da sıkışık bir trafikte ortaya çıkmıştır. Eğer üzerinde çalışılan projeye birkaç gün ara verip, farklı bir şeylerle ilgilenme imkânı olursa; yapılanlar geniş bir şekilde değerlendirilir, yapılanlardan hareketle yeni fikirler üretilir ve bir zaman dilimi kazanılmış olunur (</a:t>
            </a:r>
            <a:r>
              <a:rPr lang="tr-TR" dirty="0" err="1"/>
              <a:t>Petty</a:t>
            </a:r>
            <a:r>
              <a:rPr lang="tr-TR" dirty="0"/>
              <a:t>, 1999, Akt: Kılıç, 2011, s.9</a:t>
            </a:r>
            <a:r>
              <a:rPr lang="tr-TR" dirty="0" smtClean="0"/>
              <a:t>). </a:t>
            </a:r>
            <a:endParaRPr lang="tr-TR" dirty="0"/>
          </a:p>
        </p:txBody>
      </p:sp>
    </p:spTree>
    <p:extLst>
      <p:ext uri="{BB962C8B-B14F-4D97-AF65-F5344CB8AC3E}">
        <p14:creationId xmlns:p14="http://schemas.microsoft.com/office/powerpoint/2010/main" val="5211324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14</a:t>
            </a:fld>
            <a:endParaRPr lang="tr-TR"/>
          </a:p>
        </p:txBody>
      </p:sp>
      <p:sp>
        <p:nvSpPr>
          <p:cNvPr id="7" name="Dikdörtgen 6"/>
          <p:cNvSpPr/>
          <p:nvPr/>
        </p:nvSpPr>
        <p:spPr>
          <a:xfrm>
            <a:off x="0" y="180945"/>
            <a:ext cx="435568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Bilgi Paylaşımı/Araştırma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Dikdörtgen 8"/>
          <p:cNvSpPr/>
          <p:nvPr/>
        </p:nvSpPr>
        <p:spPr>
          <a:xfrm>
            <a:off x="3929604" y="1193126"/>
            <a:ext cx="4036682" cy="646331"/>
          </a:xfrm>
          <a:prstGeom prst="rect">
            <a:avLst/>
          </a:prstGeom>
          <a:noFill/>
        </p:spPr>
        <p:txBody>
          <a:bodyPr wrap="none" lIns="91440" tIns="45720" rIns="91440" bIns="45720">
            <a:spAutoFit/>
          </a:bodyPr>
          <a:lstStyle/>
          <a:p>
            <a:pPr algn="ctr"/>
            <a:r>
              <a:rPr lang="tr-TR" sz="3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Kuluçka Aşaması</a:t>
            </a:r>
            <a:endParaRPr lang="tr-T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Metin kutusu 1"/>
          <p:cNvSpPr txBox="1"/>
          <p:nvPr/>
        </p:nvSpPr>
        <p:spPr>
          <a:xfrm>
            <a:off x="685800" y="2208063"/>
            <a:ext cx="10820400" cy="2948179"/>
          </a:xfrm>
          <a:prstGeom prst="rect">
            <a:avLst/>
          </a:prstGeom>
          <a:noFill/>
        </p:spPr>
        <p:txBody>
          <a:bodyPr wrap="square" rtlCol="0">
            <a:spAutoFit/>
          </a:bodyPr>
          <a:lstStyle/>
          <a:p>
            <a:pPr algn="just">
              <a:lnSpc>
                <a:spcPct val="150000"/>
              </a:lnSpc>
            </a:pPr>
            <a:r>
              <a:rPr lang="tr-TR" dirty="0" smtClean="0"/>
              <a:t>	</a:t>
            </a:r>
            <a:r>
              <a:rPr lang="tr-TR" dirty="0"/>
              <a:t>Hazırlık aşamasından sonra bireyin kendini rahatlatmaya bırakarak problemin çözümünü bilinçaltında gerçekleştirdiği dönemdir. Kuluçka evresinde birey, sorun hakkında bilinçli düşünmez. Bu sırada birey diğer etkinliklere dalarken, birey zihnen problemi düşünmeye devam eder. Bu evrede birey, değişik düşünce ve fikirleri birleştirmiş, problemi tanımlamış ve çözümler üretmeye başlamıştır ancak problemi çözmek için bilinçli, olarak hiçbir şey yapmaz. Bu süreç çok kısa bir sürede tamamlanabileceği gibi çok uzun bir zaman da alabilir (San ve Güleryüz, 2004, s.28</a:t>
            </a:r>
            <a:r>
              <a:rPr lang="tr-TR" dirty="0" smtClean="0"/>
              <a:t>).</a:t>
            </a:r>
            <a:endParaRPr lang="tr-TR" dirty="0"/>
          </a:p>
        </p:txBody>
      </p:sp>
    </p:spTree>
    <p:extLst>
      <p:ext uri="{BB962C8B-B14F-4D97-AF65-F5344CB8AC3E}">
        <p14:creationId xmlns:p14="http://schemas.microsoft.com/office/powerpoint/2010/main" val="9408971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15</a:t>
            </a:fld>
            <a:endParaRPr lang="tr-TR"/>
          </a:p>
        </p:txBody>
      </p:sp>
      <p:sp>
        <p:nvSpPr>
          <p:cNvPr id="7" name="Dikdörtgen 6"/>
          <p:cNvSpPr/>
          <p:nvPr/>
        </p:nvSpPr>
        <p:spPr>
          <a:xfrm>
            <a:off x="0" y="180945"/>
            <a:ext cx="435568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Bilgi Paylaşımı/Araştırma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Dikdörtgen 8"/>
          <p:cNvSpPr/>
          <p:nvPr/>
        </p:nvSpPr>
        <p:spPr>
          <a:xfrm>
            <a:off x="2429776" y="2967335"/>
            <a:ext cx="7332457"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Aydınlanma Aşaması</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851746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16</a:t>
            </a:fld>
            <a:endParaRPr lang="tr-TR"/>
          </a:p>
        </p:txBody>
      </p:sp>
      <p:sp>
        <p:nvSpPr>
          <p:cNvPr id="7" name="Dikdörtgen 6"/>
          <p:cNvSpPr/>
          <p:nvPr/>
        </p:nvSpPr>
        <p:spPr>
          <a:xfrm>
            <a:off x="0" y="180945"/>
            <a:ext cx="435568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Bilgi Paylaşımı/Araştırma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Dikdörtgen 8"/>
          <p:cNvSpPr/>
          <p:nvPr/>
        </p:nvSpPr>
        <p:spPr>
          <a:xfrm>
            <a:off x="3472751" y="1193126"/>
            <a:ext cx="4950394" cy="646331"/>
          </a:xfrm>
          <a:prstGeom prst="rect">
            <a:avLst/>
          </a:prstGeom>
          <a:noFill/>
        </p:spPr>
        <p:txBody>
          <a:bodyPr wrap="none" lIns="91440" tIns="45720" rIns="91440" bIns="45720">
            <a:spAutoFit/>
          </a:bodyPr>
          <a:lstStyle/>
          <a:p>
            <a:pPr algn="ctr"/>
            <a:r>
              <a:rPr lang="tr-TR" sz="3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Aydınlanma Aşaması</a:t>
            </a:r>
            <a:endParaRPr lang="tr-T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Metin kutusu 1"/>
          <p:cNvSpPr txBox="1"/>
          <p:nvPr/>
        </p:nvSpPr>
        <p:spPr>
          <a:xfrm>
            <a:off x="685800" y="2208063"/>
            <a:ext cx="10820400" cy="2948179"/>
          </a:xfrm>
          <a:prstGeom prst="rect">
            <a:avLst/>
          </a:prstGeom>
          <a:noFill/>
        </p:spPr>
        <p:txBody>
          <a:bodyPr wrap="square" rtlCol="0">
            <a:spAutoFit/>
          </a:bodyPr>
          <a:lstStyle/>
          <a:p>
            <a:pPr algn="just">
              <a:lnSpc>
                <a:spcPct val="150000"/>
              </a:lnSpc>
            </a:pPr>
            <a:r>
              <a:rPr lang="tr-TR" dirty="0" smtClean="0"/>
              <a:t>	</a:t>
            </a:r>
            <a:r>
              <a:rPr lang="tr-TR" dirty="0"/>
              <a:t>Bu aşamada fikirler, duygular, düşünceler birdenbire birbirine uyar ve çözüm açık seçik olarak ortaya çıkar. Çözüm için gerekli olan düşüncenin aniden ortaya çıktığı bu aşama “aydınlanma” ya da “kavrama” olarak da isimlendirilir (Demirci, 2007, Akt: Kılıç, 2011, s.9).</a:t>
            </a:r>
          </a:p>
          <a:p>
            <a:pPr algn="just">
              <a:lnSpc>
                <a:spcPct val="150000"/>
              </a:lnSpc>
            </a:pPr>
            <a:r>
              <a:rPr lang="tr-TR" dirty="0"/>
              <a:t>	Aydınlanma aşaması, yaratıcı kişinin aklında bir anda çakan bir şimşek gibidir. Birey bazı fikirleri seçer ve diğerlerini geri çevirir. Bilimsel keşif, icat ve ürün oluşmaya başlamaktadır. Yaratıcı kişi, bir fikri, kavramı veya problemin çözümünü birdenbire kavrayabilmektedir (</a:t>
            </a:r>
            <a:r>
              <a:rPr lang="tr-TR" dirty="0" err="1"/>
              <a:t>Isenberg</a:t>
            </a:r>
            <a:r>
              <a:rPr lang="tr-TR" dirty="0"/>
              <a:t> ve </a:t>
            </a:r>
            <a:r>
              <a:rPr lang="tr-TR" dirty="0" err="1"/>
              <a:t>Jalongo</a:t>
            </a:r>
            <a:r>
              <a:rPr lang="tr-TR" dirty="0"/>
              <a:t>, 2001, Akt: Kılıç, 2011, s.9). </a:t>
            </a:r>
          </a:p>
        </p:txBody>
      </p:sp>
    </p:spTree>
    <p:extLst>
      <p:ext uri="{BB962C8B-B14F-4D97-AF65-F5344CB8AC3E}">
        <p14:creationId xmlns:p14="http://schemas.microsoft.com/office/powerpoint/2010/main" val="8527876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17</a:t>
            </a:fld>
            <a:endParaRPr lang="tr-TR"/>
          </a:p>
        </p:txBody>
      </p:sp>
      <p:sp>
        <p:nvSpPr>
          <p:cNvPr id="7" name="Dikdörtgen 6"/>
          <p:cNvSpPr/>
          <p:nvPr/>
        </p:nvSpPr>
        <p:spPr>
          <a:xfrm>
            <a:off x="0" y="180945"/>
            <a:ext cx="435568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Bilgi Paylaşımı/Araştırma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Dikdörtgen 8"/>
          <p:cNvSpPr/>
          <p:nvPr/>
        </p:nvSpPr>
        <p:spPr>
          <a:xfrm>
            <a:off x="3472751" y="1193126"/>
            <a:ext cx="4950394" cy="646331"/>
          </a:xfrm>
          <a:prstGeom prst="rect">
            <a:avLst/>
          </a:prstGeom>
          <a:noFill/>
        </p:spPr>
        <p:txBody>
          <a:bodyPr wrap="none" lIns="91440" tIns="45720" rIns="91440" bIns="45720">
            <a:spAutoFit/>
          </a:bodyPr>
          <a:lstStyle/>
          <a:p>
            <a:pPr algn="ctr"/>
            <a:r>
              <a:rPr lang="tr-TR" sz="3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Aydınlanma Aşaması</a:t>
            </a:r>
            <a:endParaRPr lang="tr-T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Metin kutusu 1"/>
          <p:cNvSpPr txBox="1"/>
          <p:nvPr/>
        </p:nvSpPr>
        <p:spPr>
          <a:xfrm>
            <a:off x="685800" y="2208063"/>
            <a:ext cx="10820400" cy="3779176"/>
          </a:xfrm>
          <a:prstGeom prst="rect">
            <a:avLst/>
          </a:prstGeom>
          <a:noFill/>
        </p:spPr>
        <p:txBody>
          <a:bodyPr wrap="square" rtlCol="0">
            <a:spAutoFit/>
          </a:bodyPr>
          <a:lstStyle/>
          <a:p>
            <a:pPr algn="just">
              <a:lnSpc>
                <a:spcPct val="150000"/>
              </a:lnSpc>
            </a:pPr>
            <a:r>
              <a:rPr lang="tr-TR" dirty="0" smtClean="0"/>
              <a:t>	</a:t>
            </a:r>
            <a:r>
              <a:rPr lang="tr-TR" dirty="0"/>
              <a:t>Problemlere ilişkin çözümlerin zihinde canlandığı, belirginleştiği dönemdir. Çözümün bulunduğu aşamadır. Çözüm ya da yapılacak şey birden ortaya çıkar (Doğan, 2007). Yaratıcı bireylerin “işte buldum” dediği aşama olarak düşünülebilir (Kadayıfçı, 2008, Akt: Kılıç, 2011, s.9).</a:t>
            </a:r>
          </a:p>
          <a:p>
            <a:pPr algn="just">
              <a:lnSpc>
                <a:spcPct val="150000"/>
              </a:lnSpc>
            </a:pPr>
            <a:r>
              <a:rPr lang="tr-TR" dirty="0"/>
              <a:t>	Bu evre probleme ilişkin çözümlerin bireyin zihninde canlandığı ve netleştiği dönemdir. Bu aşamada fikirler, duygular, düşünceler birdenbire birbirine uyar ve çözüm açık seçik olarak ortaya çıkar. Çözüm için gerekli olan düşüncenin aniden ortaya çıkar. Ancak çözüm kendiliğinden ortaya çıkmaz bu aşamaya gelinceye kadar fikirlerin olgunlaştığı uzun bir süreç geçmiştir. Aydınlanma bu sürecin sonunda çözümün bulunduğu anı içerir. Bu durum, genellikle yaratıcı kişinin aklında bir anda çakan bir simsek gibidir (Rıza, 1999:14, Akt: Özyurt, 2011).</a:t>
            </a:r>
          </a:p>
        </p:txBody>
      </p:sp>
    </p:spTree>
    <p:extLst>
      <p:ext uri="{BB962C8B-B14F-4D97-AF65-F5344CB8AC3E}">
        <p14:creationId xmlns:p14="http://schemas.microsoft.com/office/powerpoint/2010/main" val="15030952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18</a:t>
            </a:fld>
            <a:endParaRPr lang="tr-TR"/>
          </a:p>
        </p:txBody>
      </p:sp>
      <p:sp>
        <p:nvSpPr>
          <p:cNvPr id="7" name="Dikdörtgen 6"/>
          <p:cNvSpPr/>
          <p:nvPr/>
        </p:nvSpPr>
        <p:spPr>
          <a:xfrm>
            <a:off x="0" y="180945"/>
            <a:ext cx="435568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Bilgi Paylaşımı/Araştırma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Dikdörtgen 8"/>
          <p:cNvSpPr/>
          <p:nvPr/>
        </p:nvSpPr>
        <p:spPr>
          <a:xfrm>
            <a:off x="2603701" y="2967335"/>
            <a:ext cx="6984604"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Doğrulama Aşaması</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13822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19</a:t>
            </a:fld>
            <a:endParaRPr lang="tr-TR"/>
          </a:p>
        </p:txBody>
      </p:sp>
      <p:sp>
        <p:nvSpPr>
          <p:cNvPr id="7" name="Dikdörtgen 6"/>
          <p:cNvSpPr/>
          <p:nvPr/>
        </p:nvSpPr>
        <p:spPr>
          <a:xfrm>
            <a:off x="0" y="180945"/>
            <a:ext cx="435568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Bilgi Paylaşımı/Araştırma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Dikdörtgen 8"/>
          <p:cNvSpPr/>
          <p:nvPr/>
        </p:nvSpPr>
        <p:spPr>
          <a:xfrm>
            <a:off x="3588169" y="1193126"/>
            <a:ext cx="4719562" cy="646331"/>
          </a:xfrm>
          <a:prstGeom prst="rect">
            <a:avLst/>
          </a:prstGeom>
          <a:noFill/>
        </p:spPr>
        <p:txBody>
          <a:bodyPr wrap="none" lIns="91440" tIns="45720" rIns="91440" bIns="45720">
            <a:spAutoFit/>
          </a:bodyPr>
          <a:lstStyle/>
          <a:p>
            <a:pPr algn="ctr"/>
            <a:r>
              <a:rPr lang="tr-TR" sz="3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Doğrulama Aşaması</a:t>
            </a:r>
            <a:endParaRPr lang="tr-T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Metin kutusu 1"/>
          <p:cNvSpPr txBox="1"/>
          <p:nvPr/>
        </p:nvSpPr>
        <p:spPr>
          <a:xfrm>
            <a:off x="685800" y="2208063"/>
            <a:ext cx="10820400" cy="3779176"/>
          </a:xfrm>
          <a:prstGeom prst="rect">
            <a:avLst/>
          </a:prstGeom>
          <a:noFill/>
        </p:spPr>
        <p:txBody>
          <a:bodyPr wrap="square" rtlCol="0">
            <a:spAutoFit/>
          </a:bodyPr>
          <a:lstStyle/>
          <a:p>
            <a:pPr algn="just">
              <a:lnSpc>
                <a:spcPct val="150000"/>
              </a:lnSpc>
            </a:pPr>
            <a:r>
              <a:rPr lang="tr-TR" dirty="0" smtClean="0"/>
              <a:t>	</a:t>
            </a:r>
            <a:r>
              <a:rPr lang="tr-TR" dirty="0"/>
              <a:t>Bu evrede problemin çözümü; uygunluk, pratiklik, geçerlilik bakımından kontrol edilir. Mantıklı düşünmenin devreye girdiği ve fikirlerin daha ayrıntılı hâle getirildiği bu evre, “doğrulama” ya da “gerçekleme” olarak da bilinir. Düşüncelerdeki zayıflıklar belirlenir ve çözümü uygulamak için gereken durumlarda bazı değişiklikler yapılır (</a:t>
            </a:r>
            <a:r>
              <a:rPr lang="tr-TR" dirty="0" err="1"/>
              <a:t>Starko</a:t>
            </a:r>
            <a:r>
              <a:rPr lang="tr-TR" dirty="0"/>
              <a:t>, 2005, Akt: Kılıç, 2011, s.9). </a:t>
            </a:r>
          </a:p>
          <a:p>
            <a:pPr algn="just">
              <a:lnSpc>
                <a:spcPct val="150000"/>
              </a:lnSpc>
            </a:pPr>
            <a:r>
              <a:rPr lang="tr-TR" dirty="0"/>
              <a:t>	Bu aşama aydınlanma aşamasında ortaya çıkan ne ise, onun gereksinimleri karşılayıp karşılamayacağının, hazırlık aşamasında saptanan ölçütlere uyup uymayacağının anlaşılması ve gösterilmesi için yapılan bir dizi etkinliklerin ürünüdür. Bu dönemde sürekli aktif olan iki önemli nokta “sürekli ilgi” ve “uygulama, deneme” aşamalarıdır (Argun, 2004, Akt: Kılıç, 2011, s.9). </a:t>
            </a:r>
          </a:p>
        </p:txBody>
      </p:sp>
    </p:spTree>
    <p:extLst>
      <p:ext uri="{BB962C8B-B14F-4D97-AF65-F5344CB8AC3E}">
        <p14:creationId xmlns:p14="http://schemas.microsoft.com/office/powerpoint/2010/main" val="8404376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2</a:t>
            </a:fld>
            <a:endParaRPr lang="tr-TR"/>
          </a:p>
        </p:txBody>
      </p:sp>
      <p:sp>
        <p:nvSpPr>
          <p:cNvPr id="7" name="Dikdörtgen 6"/>
          <p:cNvSpPr/>
          <p:nvPr/>
        </p:nvSpPr>
        <p:spPr>
          <a:xfrm>
            <a:off x="298203" y="546070"/>
            <a:ext cx="2121093" cy="400110"/>
          </a:xfrm>
          <a:prstGeom prst="rect">
            <a:avLst/>
          </a:prstGeom>
          <a:noFill/>
        </p:spPr>
        <p:txBody>
          <a:bodyPr wrap="none" lIns="91440" tIns="45720" rIns="91440" bIns="45720">
            <a:spAutoFit/>
          </a:bodyPr>
          <a:lstStyle/>
          <a:p>
            <a:pPr algn="ct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Isınma 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Dikdörtgen 1"/>
          <p:cNvSpPr/>
          <p:nvPr/>
        </p:nvSpPr>
        <p:spPr>
          <a:xfrm>
            <a:off x="2886633" y="2967335"/>
            <a:ext cx="6418745" cy="923330"/>
          </a:xfrm>
          <a:prstGeom prst="rect">
            <a:avLst/>
          </a:prstGeom>
          <a:noFill/>
        </p:spPr>
        <p:txBody>
          <a:bodyPr wrap="none" lIns="91440" tIns="45720" rIns="91440" bIns="45720">
            <a:spAutoFit/>
          </a:bodyPr>
          <a:lstStyle/>
          <a:p>
            <a:pPr algn="ctr"/>
            <a:r>
              <a:rPr lang="tr-TR" sz="5400" b="0" cap="none" spc="0" dirty="0" smtClean="0">
                <a:ln w="0"/>
                <a:solidFill>
                  <a:schemeClr val="tx1"/>
                </a:solidFill>
                <a:effectLst>
                  <a:outerShdw blurRad="38100" dist="19050" dir="2700000" algn="tl" rotWithShape="0">
                    <a:schemeClr val="dk1">
                      <a:alpha val="40000"/>
                    </a:schemeClr>
                  </a:outerShdw>
                </a:effectLst>
              </a:rPr>
              <a:t>Ben … gibiyimdir…</a:t>
            </a:r>
            <a:endParaRPr lang="tr-TR"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730412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20</a:t>
            </a:fld>
            <a:endParaRPr lang="tr-TR"/>
          </a:p>
        </p:txBody>
      </p:sp>
      <p:sp>
        <p:nvSpPr>
          <p:cNvPr id="7" name="Dikdörtgen 6"/>
          <p:cNvSpPr/>
          <p:nvPr/>
        </p:nvSpPr>
        <p:spPr>
          <a:xfrm>
            <a:off x="0" y="180945"/>
            <a:ext cx="435568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Bilgi Paylaşımı/Araştırma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Dikdörtgen 8"/>
          <p:cNvSpPr/>
          <p:nvPr/>
        </p:nvSpPr>
        <p:spPr>
          <a:xfrm>
            <a:off x="3588169" y="1193126"/>
            <a:ext cx="4719562" cy="646331"/>
          </a:xfrm>
          <a:prstGeom prst="rect">
            <a:avLst/>
          </a:prstGeom>
          <a:noFill/>
        </p:spPr>
        <p:txBody>
          <a:bodyPr wrap="none" lIns="91440" tIns="45720" rIns="91440" bIns="45720">
            <a:spAutoFit/>
          </a:bodyPr>
          <a:lstStyle/>
          <a:p>
            <a:pPr algn="ctr"/>
            <a:r>
              <a:rPr lang="tr-TR" sz="3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Doğrulama Aşaması</a:t>
            </a:r>
            <a:endParaRPr lang="tr-T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Metin kutusu 1"/>
          <p:cNvSpPr txBox="1"/>
          <p:nvPr/>
        </p:nvSpPr>
        <p:spPr>
          <a:xfrm>
            <a:off x="685800" y="2208063"/>
            <a:ext cx="10820400" cy="3779176"/>
          </a:xfrm>
          <a:prstGeom prst="rect">
            <a:avLst/>
          </a:prstGeom>
          <a:noFill/>
        </p:spPr>
        <p:txBody>
          <a:bodyPr wrap="square" rtlCol="0">
            <a:spAutoFit/>
          </a:bodyPr>
          <a:lstStyle/>
          <a:p>
            <a:pPr algn="just">
              <a:lnSpc>
                <a:spcPct val="150000"/>
              </a:lnSpc>
            </a:pPr>
            <a:r>
              <a:rPr lang="tr-TR" dirty="0" smtClean="0"/>
              <a:t>	</a:t>
            </a:r>
            <a:r>
              <a:rPr lang="tr-TR" dirty="0"/>
              <a:t>Bu süreçlerin tamamı, kişinin merak duygusu ve esinleri ile ilişkili bir biçimde sürdürülmektedir. İnsanın merak etmesinin; yani sorular sorup cevaplarını aramasının, yaratıcılığın temelini oluşturduğu söylenebilir. Soru sorma, bulmanın ve yaratmanın ilk aşamasından da önce başlamakta ve sonuçta, ulaşılanın işe yarayıp yaramadığı veya ne düzeyde işe yaradığı soruları ile son adıma kadar devam etmektedir. Bu nedenle merak, ilgi veya soru sorma, yaratıcılığın tüm aşamalarında bulunan sabit öğedir (Üstündağ, 2003; Özden, 2003, Akt: Kılıç, 2011, s.9).</a:t>
            </a:r>
          </a:p>
          <a:p>
            <a:pPr algn="just">
              <a:lnSpc>
                <a:spcPct val="150000"/>
              </a:lnSpc>
            </a:pPr>
            <a:r>
              <a:rPr lang="tr-TR" dirty="0"/>
              <a:t>	Bilinçli ve mantıksal düşünmenin hâkim olduğu dönemdir. Bu evrede problemin çözümü uygunluk, pratiklik, geçerlilik bakımından kontrol edilir, çözümler sınanır eksiklik ve aksaklıklar giderilir (Demirel, 2007, Özyurt, 2011, s. 25).</a:t>
            </a:r>
          </a:p>
        </p:txBody>
      </p:sp>
    </p:spTree>
    <p:extLst>
      <p:ext uri="{BB962C8B-B14F-4D97-AF65-F5344CB8AC3E}">
        <p14:creationId xmlns:p14="http://schemas.microsoft.com/office/powerpoint/2010/main" val="6698142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21</a:t>
            </a:fld>
            <a:endParaRPr lang="tr-TR"/>
          </a:p>
        </p:txBody>
      </p:sp>
      <p:sp>
        <p:nvSpPr>
          <p:cNvPr id="7" name="Dikdörtgen 6"/>
          <p:cNvSpPr/>
          <p:nvPr/>
        </p:nvSpPr>
        <p:spPr>
          <a:xfrm>
            <a:off x="667782" y="381000"/>
            <a:ext cx="2064989" cy="400110"/>
          </a:xfrm>
          <a:prstGeom prst="rect">
            <a:avLst/>
          </a:prstGeom>
          <a:noFill/>
        </p:spPr>
        <p:txBody>
          <a:bodyPr wrap="none" lIns="91440" tIns="45720" rIns="91440" bIns="45720">
            <a:spAutoFit/>
          </a:bodyPr>
          <a:lstStyle/>
          <a:p>
            <a:pPr algn="ct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Analiz 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Dikdörtgen 1"/>
          <p:cNvSpPr/>
          <p:nvPr/>
        </p:nvSpPr>
        <p:spPr>
          <a:xfrm>
            <a:off x="4477623" y="5432515"/>
            <a:ext cx="3980577" cy="923330"/>
          </a:xfrm>
          <a:prstGeom prst="rect">
            <a:avLst/>
          </a:prstGeom>
          <a:noFill/>
        </p:spPr>
        <p:txBody>
          <a:bodyPr wrap="none" lIns="91440" tIns="45720" rIns="91440" bIns="45720">
            <a:spAutoFit/>
          </a:bodyPr>
          <a:lstStyle/>
          <a:p>
            <a:pPr algn="ctr"/>
            <a:r>
              <a:rPr lang="tr-TR" sz="5400" b="0" cap="none" spc="0" dirty="0" smtClean="0">
                <a:ln w="0"/>
                <a:solidFill>
                  <a:schemeClr val="accent1"/>
                </a:solidFill>
                <a:effectLst>
                  <a:outerShdw blurRad="38100" dist="25400" dir="5400000" algn="ctr" rotWithShape="0">
                    <a:srgbClr val="6E747A">
                      <a:alpha val="43000"/>
                    </a:srgbClr>
                  </a:outerShdw>
                </a:effectLst>
              </a:rPr>
              <a:t>House M.D.</a:t>
            </a:r>
            <a:endParaRPr lang="tr-TR" sz="5400" b="0" cap="none" spc="0" dirty="0">
              <a:ln w="0"/>
              <a:solidFill>
                <a:schemeClr val="accent1"/>
              </a:solidFill>
              <a:effectLst>
                <a:outerShdw blurRad="38100" dist="25400" dir="5400000" algn="ctr" rotWithShape="0">
                  <a:srgbClr val="6E747A">
                    <a:alpha val="43000"/>
                  </a:srgbClr>
                </a:outerShdw>
              </a:effectLst>
            </a:endParaRPr>
          </a:p>
        </p:txBody>
      </p:sp>
      <p:pic>
        <p:nvPicPr>
          <p:cNvPr id="1026" name="Picture 2" descr="http://lucien0maverick.files.wordpress.com/2012/08/house-m-d-2.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0879" y="946180"/>
            <a:ext cx="2874064" cy="4289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0217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22</a:t>
            </a:fld>
            <a:endParaRPr lang="tr-TR"/>
          </a:p>
        </p:txBody>
      </p:sp>
      <p:sp>
        <p:nvSpPr>
          <p:cNvPr id="7" name="Dikdörtgen 6"/>
          <p:cNvSpPr/>
          <p:nvPr/>
        </p:nvSpPr>
        <p:spPr>
          <a:xfrm>
            <a:off x="667782" y="381000"/>
            <a:ext cx="2064989" cy="400110"/>
          </a:xfrm>
          <a:prstGeom prst="rect">
            <a:avLst/>
          </a:prstGeom>
          <a:noFill/>
        </p:spPr>
        <p:txBody>
          <a:bodyPr wrap="none" lIns="91440" tIns="45720" rIns="91440" bIns="45720">
            <a:spAutoFit/>
          </a:bodyPr>
          <a:lstStyle/>
          <a:p>
            <a:pPr algn="ct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Analiz 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3" name="KPSS Şarkısı _Yuvalarını Ateşler Salsın_">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973" y="-15240"/>
            <a:ext cx="12165027" cy="6873240"/>
          </a:xfrm>
          <a:prstGeom prst="rect">
            <a:avLst/>
          </a:prstGeom>
        </p:spPr>
      </p:pic>
    </p:spTree>
    <p:extLst>
      <p:ext uri="{BB962C8B-B14F-4D97-AF65-F5344CB8AC3E}">
        <p14:creationId xmlns:p14="http://schemas.microsoft.com/office/powerpoint/2010/main" val="18978159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23</a:t>
            </a:fld>
            <a:endParaRPr lang="tr-TR"/>
          </a:p>
        </p:txBody>
      </p:sp>
      <p:sp>
        <p:nvSpPr>
          <p:cNvPr id="8" name="Dikdörtgen 7"/>
          <p:cNvSpPr/>
          <p:nvPr/>
        </p:nvSpPr>
        <p:spPr>
          <a:xfrm>
            <a:off x="260139" y="346015"/>
            <a:ext cx="3052439"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Somutlaştırma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Dikdörtgen 1"/>
          <p:cNvSpPr/>
          <p:nvPr/>
        </p:nvSpPr>
        <p:spPr>
          <a:xfrm>
            <a:off x="3312578" y="3258345"/>
            <a:ext cx="5779147" cy="584775"/>
          </a:xfrm>
          <a:prstGeom prst="rect">
            <a:avLst/>
          </a:prstGeom>
          <a:noFill/>
        </p:spPr>
        <p:txBody>
          <a:bodyPr wrap="none" lIns="91440" tIns="45720" rIns="91440" bIns="45720">
            <a:spAutoFit/>
          </a:bodyPr>
          <a:lstStyle/>
          <a:p>
            <a:pPr algn="ctr"/>
            <a:r>
              <a:rPr lang="tr-TR"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SBEurovision</a:t>
            </a:r>
            <a:r>
              <a:rPr lang="tr-TR"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Beste Yarışması</a:t>
            </a:r>
            <a:endParaRPr lang="tr-TR"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0968749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24</a:t>
            </a:fld>
            <a:endParaRPr lang="tr-TR"/>
          </a:p>
        </p:txBody>
      </p:sp>
      <p:sp>
        <p:nvSpPr>
          <p:cNvPr id="8" name="Dikdörtgen 7"/>
          <p:cNvSpPr/>
          <p:nvPr/>
        </p:nvSpPr>
        <p:spPr>
          <a:xfrm>
            <a:off x="147929" y="345005"/>
            <a:ext cx="3164649"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Değerlendirme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Dikdörtgen 1"/>
          <p:cNvSpPr/>
          <p:nvPr/>
        </p:nvSpPr>
        <p:spPr>
          <a:xfrm>
            <a:off x="4138932" y="3258345"/>
            <a:ext cx="4126451" cy="584775"/>
          </a:xfrm>
          <a:prstGeom prst="rect">
            <a:avLst/>
          </a:prstGeom>
          <a:noFill/>
        </p:spPr>
        <p:txBody>
          <a:bodyPr wrap="none" lIns="91440" tIns="45720" rIns="91440" bIns="45720">
            <a:spAutoFit/>
          </a:bodyPr>
          <a:lstStyle/>
          <a:p>
            <a:pPr algn="ctr"/>
            <a:r>
              <a:rPr lang="tr-TR"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Birinciyi Seçiyoruz…</a:t>
            </a:r>
            <a:endParaRPr lang="tr-TR"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0361732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25</a:t>
            </a:fld>
            <a:endParaRPr lang="tr-TR"/>
          </a:p>
        </p:txBody>
      </p:sp>
      <p:sp>
        <p:nvSpPr>
          <p:cNvPr id="8" name="Dikdörtgen 7"/>
          <p:cNvSpPr/>
          <p:nvPr/>
        </p:nvSpPr>
        <p:spPr>
          <a:xfrm>
            <a:off x="147929" y="345005"/>
            <a:ext cx="3164649"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Değerlendirme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7" name="Dikdörtgen 6"/>
          <p:cNvSpPr/>
          <p:nvPr/>
        </p:nvSpPr>
        <p:spPr>
          <a:xfrm>
            <a:off x="2430244" y="4627350"/>
            <a:ext cx="9077651" cy="1200329"/>
          </a:xfrm>
          <a:prstGeom prst="rect">
            <a:avLst/>
          </a:prstGeom>
          <a:noFill/>
        </p:spPr>
        <p:txBody>
          <a:bodyPr wrap="square" lIns="91440" tIns="45720" rIns="91440" bIns="45720">
            <a:spAutoFit/>
          </a:bodyPr>
          <a:lstStyle/>
          <a:p>
            <a:pPr algn="ctr">
              <a:lnSpc>
                <a:spcPct val="150000"/>
              </a:lnSpc>
            </a:pPr>
            <a:r>
              <a:rPr lang="tr-TR" sz="1600" dirty="0" smtClean="0">
                <a:ln w="0"/>
                <a:solidFill>
                  <a:schemeClr val="accent1"/>
                </a:solidFill>
                <a:effectLst>
                  <a:outerShdw blurRad="38100" dist="25400" dir="5400000" algn="ctr" rotWithShape="0">
                    <a:srgbClr val="6E747A">
                      <a:alpha val="43000"/>
                    </a:srgbClr>
                  </a:outerShdw>
                </a:effectLst>
              </a:rPr>
              <a:t>Derse ilişkin görüş ve düşüncelerinizi </a:t>
            </a:r>
          </a:p>
          <a:p>
            <a:pPr algn="ctr">
              <a:lnSpc>
                <a:spcPct val="150000"/>
              </a:lnSpc>
            </a:pPr>
            <a:r>
              <a:rPr lang="tr-TR" sz="1600" dirty="0" smtClean="0">
                <a:ln w="0"/>
                <a:solidFill>
                  <a:schemeClr val="accent1"/>
                </a:solidFill>
                <a:effectLst>
                  <a:outerShdw blurRad="38100" dist="25400" dir="5400000" algn="ctr" rotWithShape="0">
                    <a:srgbClr val="6E747A">
                      <a:alpha val="43000"/>
                    </a:srgbClr>
                  </a:outerShdw>
                </a:effectLst>
                <a:hlinkClick r:id="rId3"/>
              </a:rPr>
              <a:t>yaraticilikveinovasyonegitimi@gmail.com</a:t>
            </a:r>
            <a:endParaRPr lang="tr-TR" sz="1600" dirty="0" smtClean="0">
              <a:ln w="0"/>
              <a:solidFill>
                <a:schemeClr val="accent1"/>
              </a:solidFill>
              <a:effectLst>
                <a:outerShdw blurRad="38100" dist="25400" dir="5400000" algn="ctr" rotWithShape="0">
                  <a:srgbClr val="6E747A">
                    <a:alpha val="43000"/>
                  </a:srgbClr>
                </a:outerShdw>
              </a:effectLst>
            </a:endParaRPr>
          </a:p>
          <a:p>
            <a:pPr algn="ctr">
              <a:lnSpc>
                <a:spcPct val="150000"/>
              </a:lnSpc>
            </a:pPr>
            <a:r>
              <a:rPr lang="tr-TR" sz="1600" dirty="0" smtClean="0">
                <a:ln w="0"/>
                <a:solidFill>
                  <a:schemeClr val="accent1"/>
                </a:solidFill>
                <a:effectLst>
                  <a:outerShdw blurRad="38100" dist="25400" dir="5400000" algn="ctr" rotWithShape="0">
                    <a:srgbClr val="6E747A">
                      <a:alpha val="43000"/>
                    </a:srgbClr>
                  </a:outerShdw>
                </a:effectLst>
              </a:rPr>
              <a:t>adresine iletiniz. </a:t>
            </a:r>
            <a:endParaRPr lang="tr-TR" sz="1600" dirty="0">
              <a:ln w="0"/>
              <a:solidFill>
                <a:schemeClr val="accent1"/>
              </a:solidFill>
              <a:effectLst>
                <a:outerShdw blurRad="38100" dist="25400" dir="5400000" algn="ctr" rotWithShape="0">
                  <a:srgbClr val="6E747A">
                    <a:alpha val="43000"/>
                  </a:srgbClr>
                </a:outerShdw>
              </a:effectLst>
            </a:endParaRPr>
          </a:p>
        </p:txBody>
      </p:sp>
      <p:sp>
        <p:nvSpPr>
          <p:cNvPr id="9" name="Dikdörtgen 8"/>
          <p:cNvSpPr/>
          <p:nvPr/>
        </p:nvSpPr>
        <p:spPr>
          <a:xfrm>
            <a:off x="6594370" y="3242757"/>
            <a:ext cx="4913525" cy="523220"/>
          </a:xfrm>
          <a:prstGeom prst="rect">
            <a:avLst/>
          </a:prstGeom>
          <a:noFill/>
        </p:spPr>
        <p:txBody>
          <a:bodyPr wrap="none" lIns="91440" tIns="45720" rIns="91440" bIns="45720">
            <a:spAutoFit/>
          </a:bodyPr>
          <a:lstStyle/>
          <a:p>
            <a:pPr algn="ctr"/>
            <a:r>
              <a:rPr lang="tr-TR" sz="2800" b="0" cap="none" spc="0" dirty="0" smtClean="0">
                <a:ln w="0"/>
                <a:solidFill>
                  <a:schemeClr val="tx1"/>
                </a:solidFill>
                <a:effectLst>
                  <a:outerShdw blurRad="38100" dist="19050" dir="2700000" algn="tl" rotWithShape="0">
                    <a:schemeClr val="dk1">
                      <a:alpha val="40000"/>
                    </a:schemeClr>
                  </a:outerShdw>
                </a:effectLst>
              </a:rPr>
              <a:t>Katılımınız için teşekkürler… </a:t>
            </a:r>
            <a:endParaRPr lang="tr-TR" sz="28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23782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3</a:t>
            </a:fld>
            <a:endParaRPr lang="tr-TR"/>
          </a:p>
        </p:txBody>
      </p:sp>
      <p:sp>
        <p:nvSpPr>
          <p:cNvPr id="8" name="Dikdörtgen 7"/>
          <p:cNvSpPr/>
          <p:nvPr/>
        </p:nvSpPr>
        <p:spPr>
          <a:xfrm>
            <a:off x="260139" y="346015"/>
            <a:ext cx="3052439"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Somutlaştırma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Dikdörtgen 1"/>
          <p:cNvSpPr/>
          <p:nvPr/>
        </p:nvSpPr>
        <p:spPr>
          <a:xfrm>
            <a:off x="4237516" y="3102802"/>
            <a:ext cx="3829895" cy="584775"/>
          </a:xfrm>
          <a:prstGeom prst="rect">
            <a:avLst/>
          </a:prstGeom>
          <a:noFill/>
        </p:spPr>
        <p:txBody>
          <a:bodyPr wrap="none" lIns="91440" tIns="45720" rIns="91440" bIns="45720">
            <a:spAutoFit/>
          </a:bodyPr>
          <a:lstStyle/>
          <a:p>
            <a:pPr algn="ctr"/>
            <a:r>
              <a:rPr lang="tr-TR"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Analoji ve Metafor</a:t>
            </a:r>
            <a:endParaRPr lang="tr-TR"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2166837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4</a:t>
            </a:fld>
            <a:endParaRPr lang="tr-TR"/>
          </a:p>
        </p:txBody>
      </p:sp>
      <p:sp>
        <p:nvSpPr>
          <p:cNvPr id="7" name="Dikdörtgen 6"/>
          <p:cNvSpPr/>
          <p:nvPr/>
        </p:nvSpPr>
        <p:spPr>
          <a:xfrm>
            <a:off x="298203" y="546070"/>
            <a:ext cx="2121093" cy="400110"/>
          </a:xfrm>
          <a:prstGeom prst="rect">
            <a:avLst/>
          </a:prstGeom>
          <a:noFill/>
        </p:spPr>
        <p:txBody>
          <a:bodyPr wrap="none" lIns="91440" tIns="45720" rIns="91440" bIns="45720">
            <a:spAutoFit/>
          </a:bodyPr>
          <a:lstStyle/>
          <a:p>
            <a:pPr algn="ct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Isınma 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3" name="Cem Yılmaz _ Graham Bell">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7173568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5</a:t>
            </a:fld>
            <a:endParaRPr lang="tr-TR"/>
          </a:p>
        </p:txBody>
      </p:sp>
      <p:sp>
        <p:nvSpPr>
          <p:cNvPr id="8" name="Dikdörtgen 7"/>
          <p:cNvSpPr/>
          <p:nvPr/>
        </p:nvSpPr>
        <p:spPr>
          <a:xfrm>
            <a:off x="93104" y="381000"/>
            <a:ext cx="321434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Sorun Belirleme</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Dikdörtgen 1"/>
          <p:cNvSpPr/>
          <p:nvPr/>
        </p:nvSpPr>
        <p:spPr>
          <a:xfrm>
            <a:off x="1374542" y="3102802"/>
            <a:ext cx="9555821" cy="584775"/>
          </a:xfrm>
          <a:prstGeom prst="rect">
            <a:avLst/>
          </a:prstGeom>
          <a:noFill/>
        </p:spPr>
        <p:txBody>
          <a:bodyPr wrap="none" lIns="91440" tIns="45720" rIns="91440" bIns="45720">
            <a:spAutoFit/>
          </a:bodyPr>
          <a:lstStyle/>
          <a:p>
            <a:pPr algn="ctr"/>
            <a:r>
              <a:rPr lang="tr-TR"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Sizce yaratıcılık nasıl bir süreçte ortaya çıkıyor?</a:t>
            </a:r>
            <a:endParaRPr lang="tr-TR"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2753635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6</a:t>
            </a:fld>
            <a:endParaRPr lang="tr-TR"/>
          </a:p>
        </p:txBody>
      </p:sp>
      <p:sp>
        <p:nvSpPr>
          <p:cNvPr id="8" name="Dikdörtgen 7"/>
          <p:cNvSpPr/>
          <p:nvPr/>
        </p:nvSpPr>
        <p:spPr>
          <a:xfrm>
            <a:off x="93104" y="381000"/>
            <a:ext cx="321434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Sorun Belirleme</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Dikdörtgen 1"/>
          <p:cNvSpPr/>
          <p:nvPr/>
        </p:nvSpPr>
        <p:spPr>
          <a:xfrm>
            <a:off x="246560" y="1966469"/>
            <a:ext cx="11790407" cy="2185214"/>
          </a:xfrm>
          <a:prstGeom prst="rect">
            <a:avLst/>
          </a:prstGeom>
          <a:noFill/>
        </p:spPr>
        <p:txBody>
          <a:bodyPr wrap="none" lIns="91440" tIns="45720" rIns="91440" bIns="45720">
            <a:spAutoFit/>
          </a:bodyPr>
          <a:lstStyle/>
          <a:p>
            <a:pPr algn="ctr"/>
            <a:r>
              <a:rPr lang="tr-TR"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Öğrenme Çıktıları</a:t>
            </a:r>
          </a:p>
          <a:p>
            <a:pPr algn="ctr"/>
            <a:endParaRPr lang="tr-TR"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algn="ctr"/>
            <a:r>
              <a:rPr lang="tr-TR" sz="2400" b="1" dirty="0" smtClean="0">
                <a:ln w="9525">
                  <a:solidFill>
                    <a:schemeClr val="bg1"/>
                  </a:solidFill>
                  <a:prstDash val="solid"/>
                </a:ln>
                <a:effectLst>
                  <a:outerShdw blurRad="12700" dist="38100" dir="2700000" algn="tl" rotWithShape="0">
                    <a:schemeClr val="bg1">
                      <a:lumMod val="50000"/>
                    </a:schemeClr>
                  </a:outerShdw>
                </a:effectLst>
              </a:rPr>
              <a:t>Yaratıcılık sürecinin basamaklarını açıklayabilir,</a:t>
            </a:r>
          </a:p>
          <a:p>
            <a:pPr algn="ctr"/>
            <a:r>
              <a:rPr lang="tr-TR" sz="2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Farklı yaratıcılık süreçlerini karşılaştırarak farklılıklarını ifade edebilir,</a:t>
            </a:r>
          </a:p>
          <a:p>
            <a:pPr algn="ctr"/>
            <a:r>
              <a:rPr lang="tr-TR" sz="2400" b="1" dirty="0" smtClean="0">
                <a:ln w="9525">
                  <a:solidFill>
                    <a:schemeClr val="bg1"/>
                  </a:solidFill>
                  <a:prstDash val="solid"/>
                </a:ln>
                <a:effectLst>
                  <a:outerShdw blurRad="12700" dist="38100" dir="2700000" algn="tl" rotWithShape="0">
                    <a:schemeClr val="bg1">
                      <a:lumMod val="50000"/>
                    </a:schemeClr>
                  </a:outerShdw>
                </a:effectLst>
              </a:rPr>
              <a:t>Yaratıcılık süreçlerinin basamaklarını takip ederek yaratıcı bir ürün geliştirebilir.</a:t>
            </a:r>
            <a:endParaRPr lang="tr-TR" sz="2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4560465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7</a:t>
            </a:fld>
            <a:endParaRPr lang="tr-TR"/>
          </a:p>
        </p:txBody>
      </p:sp>
      <p:sp>
        <p:nvSpPr>
          <p:cNvPr id="8" name="Dikdörtgen 7"/>
          <p:cNvSpPr/>
          <p:nvPr/>
        </p:nvSpPr>
        <p:spPr>
          <a:xfrm>
            <a:off x="66974" y="234479"/>
            <a:ext cx="435568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Bilgi Paylaşımı/Araştırma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Dikdörtgen 1"/>
          <p:cNvSpPr/>
          <p:nvPr/>
        </p:nvSpPr>
        <p:spPr>
          <a:xfrm>
            <a:off x="4176594" y="3102802"/>
            <a:ext cx="3951724" cy="584775"/>
          </a:xfrm>
          <a:prstGeom prst="rect">
            <a:avLst/>
          </a:prstGeom>
          <a:noFill/>
        </p:spPr>
        <p:txBody>
          <a:bodyPr wrap="none" lIns="91440" tIns="45720" rIns="91440" bIns="45720">
            <a:spAutoFit/>
          </a:bodyPr>
          <a:lstStyle/>
          <a:p>
            <a:pPr algn="ctr"/>
            <a:r>
              <a:rPr lang="tr-TR"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Yaratıcılık Süreçleri</a:t>
            </a:r>
            <a:endParaRPr lang="tr-TR"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5971404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8</a:t>
            </a:fld>
            <a:endParaRPr lang="tr-TR"/>
          </a:p>
        </p:txBody>
      </p:sp>
      <p:sp>
        <p:nvSpPr>
          <p:cNvPr id="7" name="Dikdörtgen 6"/>
          <p:cNvSpPr/>
          <p:nvPr/>
        </p:nvSpPr>
        <p:spPr>
          <a:xfrm>
            <a:off x="0" y="180945"/>
            <a:ext cx="435568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Bilgi Paylaşımı/Araştırma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Dikdörtgen 8"/>
          <p:cNvSpPr/>
          <p:nvPr/>
        </p:nvSpPr>
        <p:spPr>
          <a:xfrm>
            <a:off x="3294593" y="2967335"/>
            <a:ext cx="5602817"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Hazırlık Aşaması</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2161485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5F15F0FE-F83C-4032-A54F-7CC1FC946113}" type="datetime1">
              <a:rPr lang="tr-TR" smtClean="0"/>
              <a:t>20.10.2014</a:t>
            </a:fld>
            <a:endParaRPr lang="tr-TR"/>
          </a:p>
        </p:txBody>
      </p:sp>
      <p:sp>
        <p:nvSpPr>
          <p:cNvPr id="5" name="Altbilgi Yer Tutucusu 4"/>
          <p:cNvSpPr>
            <a:spLocks noGrp="1"/>
          </p:cNvSpPr>
          <p:nvPr>
            <p:ph type="ftr" sz="quarter" idx="11"/>
          </p:nvPr>
        </p:nvSpPr>
        <p:spPr/>
        <p:txBody>
          <a:bodyPr/>
          <a:lstStyle/>
          <a:p>
            <a:r>
              <a:rPr lang="tr-TR" dirty="0" smtClean="0"/>
              <a:t>Yaratıcılık ve </a:t>
            </a:r>
            <a:r>
              <a:rPr lang="tr-TR" dirty="0" err="1" smtClean="0"/>
              <a:t>İnnovasyon</a:t>
            </a:r>
            <a:r>
              <a:rPr lang="tr-TR" dirty="0" smtClean="0"/>
              <a:t> Eğitimi/Yaratıcılık Süreci</a:t>
            </a:r>
            <a:endParaRPr lang="tr-TR" dirty="0"/>
          </a:p>
        </p:txBody>
      </p:sp>
      <p:sp>
        <p:nvSpPr>
          <p:cNvPr id="6" name="Slayt Numarası Yer Tutucusu 5"/>
          <p:cNvSpPr>
            <a:spLocks noGrp="1"/>
          </p:cNvSpPr>
          <p:nvPr>
            <p:ph type="sldNum" sz="quarter" idx="12"/>
          </p:nvPr>
        </p:nvSpPr>
        <p:spPr/>
        <p:txBody>
          <a:bodyPr/>
          <a:lstStyle/>
          <a:p>
            <a:fld id="{7E5AE10F-CF79-4836-9E35-E9325B4994CC}" type="slidenum">
              <a:rPr lang="tr-TR" smtClean="0"/>
              <a:t>9</a:t>
            </a:fld>
            <a:endParaRPr lang="tr-TR"/>
          </a:p>
        </p:txBody>
      </p:sp>
      <p:sp>
        <p:nvSpPr>
          <p:cNvPr id="7" name="Dikdörtgen 6"/>
          <p:cNvSpPr/>
          <p:nvPr/>
        </p:nvSpPr>
        <p:spPr>
          <a:xfrm>
            <a:off x="0" y="180945"/>
            <a:ext cx="4355681" cy="400110"/>
          </a:xfrm>
          <a:prstGeom prst="rect">
            <a:avLst/>
          </a:prstGeom>
          <a:noFill/>
        </p:spPr>
        <p:txBody>
          <a:bodyPr wrap="none" lIns="91440" tIns="45720" rIns="91440" bIns="45720">
            <a:spAutoFit/>
          </a:bodyPr>
          <a:lstStyle/>
          <a:p>
            <a:pPr algn="ctr"/>
            <a:r>
              <a:rPr lang="tr-TR" sz="2000" b="1" dirty="0" smtClean="0">
                <a:ln w="9525">
                  <a:solidFill>
                    <a:schemeClr val="bg1"/>
                  </a:solidFill>
                  <a:prstDash val="solid"/>
                </a:ln>
                <a:effectLst>
                  <a:outerShdw blurRad="12700" dist="38100" dir="2700000" algn="tl" rotWithShape="0">
                    <a:schemeClr val="bg1">
                      <a:lumMod val="50000"/>
                    </a:schemeClr>
                  </a:outerShdw>
                </a:effectLst>
              </a:rPr>
              <a:t>Bilgi Paylaşımı/Araştırma </a:t>
            </a:r>
            <a:r>
              <a:rPr lang="tr-TR" sz="2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Aşaması</a:t>
            </a:r>
            <a:endParaRPr lang="tr-TR" sz="2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Dikdörtgen 8"/>
          <p:cNvSpPr/>
          <p:nvPr/>
        </p:nvSpPr>
        <p:spPr>
          <a:xfrm>
            <a:off x="4050629" y="1193126"/>
            <a:ext cx="3794629" cy="646331"/>
          </a:xfrm>
          <a:prstGeom prst="rect">
            <a:avLst/>
          </a:prstGeom>
          <a:noFill/>
        </p:spPr>
        <p:txBody>
          <a:bodyPr wrap="none" lIns="91440" tIns="45720" rIns="91440" bIns="45720">
            <a:spAutoFit/>
          </a:bodyPr>
          <a:lstStyle/>
          <a:p>
            <a:pPr algn="ctr"/>
            <a:r>
              <a:rPr lang="tr-TR" sz="3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Hazırlık Aşaması</a:t>
            </a:r>
            <a:endParaRPr lang="tr-T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Metin kutusu 1"/>
          <p:cNvSpPr txBox="1"/>
          <p:nvPr/>
        </p:nvSpPr>
        <p:spPr>
          <a:xfrm>
            <a:off x="685800" y="2470245"/>
            <a:ext cx="10820400" cy="2585323"/>
          </a:xfrm>
          <a:prstGeom prst="rect">
            <a:avLst/>
          </a:prstGeom>
          <a:noFill/>
        </p:spPr>
        <p:txBody>
          <a:bodyPr wrap="square" rtlCol="0">
            <a:spAutoFit/>
          </a:bodyPr>
          <a:lstStyle/>
          <a:p>
            <a:pPr algn="just">
              <a:lnSpc>
                <a:spcPct val="150000"/>
              </a:lnSpc>
            </a:pPr>
            <a:r>
              <a:rPr lang="tr-TR" dirty="0" smtClean="0"/>
              <a:t>	Yaratıcı </a:t>
            </a:r>
            <a:r>
              <a:rPr lang="tr-TR" dirty="0"/>
              <a:t>eylem, beynimizin konu üzerinde odaklanmasıyla başlar. Kişi, konuyla ilgili olarak bellekteki kayıtları değerlendirir, bilgi toplar, bunları amaca uygun biçimde düzenler ve değerlendirme yapar. Bu dönem, psikolojik olarak da kişiyi hazırlar, başarma dürtüsünü güçlendirir, konuya odaklanmayı sağlar. Yaratıcılık, kavram ve olaylar arasında yeni ilişkiler kurmaya dayandığına göre, mevcut malzemeler yani konu ile ilgili bilgiler ne kadar çoksa, yaratıcı fikir üretmek de o kadar kolaydır (Yıldırım,1998, Akt: Kılıç, 2011, s.9). </a:t>
            </a:r>
          </a:p>
        </p:txBody>
      </p:sp>
    </p:spTree>
    <p:extLst>
      <p:ext uri="{BB962C8B-B14F-4D97-AF65-F5344CB8AC3E}">
        <p14:creationId xmlns:p14="http://schemas.microsoft.com/office/powerpoint/2010/main" val="2731336343"/>
      </p:ext>
    </p:extLst>
  </p:cSld>
  <p:clrMapOvr>
    <a:masterClrMapping/>
  </p:clrMapOvr>
  <p:timing>
    <p:tnLst>
      <p:par>
        <p:cTn id="1" dur="indefinite" restart="never" nodeType="tmRoot"/>
      </p:par>
    </p:tnLst>
  </p:timing>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TC104033937[[fn=Uçak İzi]]</Template>
  <TotalTime>650</TotalTime>
  <Words>348</Words>
  <Application>Microsoft Office PowerPoint</Application>
  <PresentationFormat>Geniş ekran</PresentationFormat>
  <Paragraphs>165</Paragraphs>
  <Slides>25</Slides>
  <Notes>24</Notes>
  <HiddenSlides>0</HiddenSlides>
  <MMClips>2</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Calibri</vt:lpstr>
      <vt:lpstr>Century Gothic</vt:lpstr>
      <vt:lpstr>Uçak İzi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serkan kelesoglu</dc:creator>
  <cp:lastModifiedBy>skelesoglu</cp:lastModifiedBy>
  <cp:revision>14</cp:revision>
  <dcterms:created xsi:type="dcterms:W3CDTF">2014-10-17T06:37:07Z</dcterms:created>
  <dcterms:modified xsi:type="dcterms:W3CDTF">2014-10-20T09:19:46Z</dcterms:modified>
</cp:coreProperties>
</file>