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4"/>
    <p:restoredTop sz="94718"/>
  </p:normalViewPr>
  <p:slideViewPr>
    <p:cSldViewPr snapToGrid="0" snapToObjects="1">
      <p:cViewPr varScale="1">
        <p:scale>
          <a:sx n="88" d="100"/>
          <a:sy n="88" d="100"/>
        </p:scale>
        <p:origin x="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EC5734-A486-2D4F-B03E-B55A1C36CC97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E9228-F00D-2C4F-9B76-8E8FE0DD4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031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80AF-22F0-9044-9F9C-68C425D7FEF4}" type="datetimeFigureOut">
              <a:rPr lang="en-US" smtClean="0"/>
              <a:t>1/17/18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4596-F937-5147-90CA-6947FD16D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35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80AF-22F0-9044-9F9C-68C425D7FEF4}" type="datetimeFigureOut">
              <a:rPr lang="en-US" smtClean="0"/>
              <a:t>1/17/18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4596-F937-5147-90CA-6947FD16D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91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80AF-22F0-9044-9F9C-68C425D7FEF4}" type="datetimeFigureOut">
              <a:rPr lang="en-US" smtClean="0"/>
              <a:t>1/17/18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4596-F937-5147-90CA-6947FD16D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711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80AF-22F0-9044-9F9C-68C425D7FEF4}" type="datetimeFigureOut">
              <a:rPr lang="en-US" smtClean="0"/>
              <a:t>1/17/18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4596-F937-5147-90CA-6947FD16D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854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80AF-22F0-9044-9F9C-68C425D7FEF4}" type="datetimeFigureOut">
              <a:rPr lang="en-US" smtClean="0"/>
              <a:t>1/17/18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4596-F937-5147-90CA-6947FD16D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51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80AF-22F0-9044-9F9C-68C425D7FEF4}" type="datetimeFigureOut">
              <a:rPr lang="en-US" smtClean="0"/>
              <a:t>1/17/18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4596-F937-5147-90CA-6947FD16D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21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80AF-22F0-9044-9F9C-68C425D7FEF4}" type="datetimeFigureOut">
              <a:rPr lang="en-US" smtClean="0"/>
              <a:t>1/17/18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4596-F937-5147-90CA-6947FD16D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1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80AF-22F0-9044-9F9C-68C425D7FEF4}" type="datetimeFigureOut">
              <a:rPr lang="en-US" smtClean="0"/>
              <a:t>1/17/18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4596-F937-5147-90CA-6947FD16D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431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80AF-22F0-9044-9F9C-68C425D7FEF4}" type="datetimeFigureOut">
              <a:rPr lang="en-US" smtClean="0"/>
              <a:t>1/17/18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4596-F937-5147-90CA-6947FD16D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876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80AF-22F0-9044-9F9C-68C425D7FEF4}" type="datetimeFigureOut">
              <a:rPr lang="en-US" smtClean="0"/>
              <a:t>1/17/18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4596-F937-5147-90CA-6947FD16D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135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80AF-22F0-9044-9F9C-68C425D7FEF4}" type="datetimeFigureOut">
              <a:rPr lang="en-US" smtClean="0"/>
              <a:t>1/17/18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4596-F937-5147-90CA-6947FD16D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383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880AF-22F0-9044-9F9C-68C425D7FEF4}" type="datetimeFigureOut">
              <a:rPr lang="en-US" smtClean="0"/>
              <a:t>1/17/18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34596-F937-5147-90CA-6947FD16D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13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acikders.ankara.edu.tr/course/view.php?id=2220#section-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medyaokuryazarligi.gov.tr/menu_goster.php?Guid=E56CE034-6CEB-41AE-A12C-B618EBEA461B&amp;MenuId=2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medyaokuryazarligi.gov.tr/menu_goster.php?Guid=E56CE034-6CEB-41AE-A12C-B618EBEA461B&amp;MenuId=2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medyaokuryazarligi.gov.tr/menu_goster.php?Guid=E56CE034-6CEB-41AE-A12C-B618EBEA461B&amp;MenuId=2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medyaokuryazarligi.gov.tr/menu_goster.php?Guid=E56CE034-6CEB-41AE-A12C-B618EBEA461B&amp;MenuId=2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medyaokuryazarligi.gov.tr/" TargetMode="External"/><Relationship Id="rId3" Type="http://schemas.openxmlformats.org/officeDocument/2006/relationships/hyperlink" Target="https://www.thinkuknow.co.uk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www.medyaokuryazarligi.gov.tr/" TargetMode="Externa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www.thinkuknow.co.uk/" TargetMode="Externa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Okuryazarlığı</a:t>
            </a:r>
            <a:r>
              <a:rPr lang="en-US" dirty="0" smtClean="0"/>
              <a:t> </a:t>
            </a:r>
            <a:r>
              <a:rPr lang="en-US" dirty="0" err="1" smtClean="0"/>
              <a:t>Eğitimi</a:t>
            </a:r>
            <a:r>
              <a:rPr lang="en-US" dirty="0" smtClean="0"/>
              <a:t> </a:t>
            </a:r>
            <a:r>
              <a:rPr lang="en-US" dirty="0" err="1" smtClean="0"/>
              <a:t>Dersi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2. Hafta: Türkiye'de Medya Okuryazarlığını İlgilendiren Kurumların İncelenmesi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40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Türkiye’de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ilgili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kurumlar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MEB</a:t>
            </a:r>
          </a:p>
          <a:p>
            <a:r>
              <a:rPr lang="en-US" dirty="0" smtClean="0"/>
              <a:t>RTÜK</a:t>
            </a:r>
          </a:p>
          <a:p>
            <a:r>
              <a:rPr lang="en-US" dirty="0" smtClean="0"/>
              <a:t>TRT</a:t>
            </a:r>
          </a:p>
          <a:p>
            <a:r>
              <a:rPr lang="en-US" dirty="0" err="1" smtClean="0"/>
              <a:t>Talim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Terbiye</a:t>
            </a:r>
            <a:r>
              <a:rPr lang="en-US" dirty="0" smtClean="0"/>
              <a:t> </a:t>
            </a:r>
            <a:r>
              <a:rPr lang="en-US" dirty="0" err="1" smtClean="0"/>
              <a:t>Kurulu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994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Okuryazarlığının</a:t>
            </a:r>
            <a:r>
              <a:rPr lang="en-US" dirty="0" smtClean="0"/>
              <a:t> </a:t>
            </a:r>
            <a:r>
              <a:rPr lang="en-US" dirty="0" err="1" smtClean="0"/>
              <a:t>Kurumlar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Tarihi</a:t>
            </a:r>
            <a:r>
              <a:rPr lang="en-US" dirty="0" smtClean="0"/>
              <a:t> </a:t>
            </a:r>
            <a:r>
              <a:rPr lang="en-US" dirty="0" err="1"/>
              <a:t>G</a:t>
            </a:r>
            <a:r>
              <a:rPr lang="en-US" dirty="0" err="1" smtClean="0"/>
              <a:t>elişimi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258" y="1640790"/>
            <a:ext cx="10515600" cy="4096204"/>
          </a:xfrm>
        </p:spPr>
        <p:txBody>
          <a:bodyPr>
            <a:normAutofit/>
          </a:bodyPr>
          <a:lstStyle/>
          <a:p>
            <a:r>
              <a:rPr lang="en-US" sz="2400" dirty="0" err="1"/>
              <a:t>Toplumsal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bireysel</a:t>
            </a:r>
            <a:r>
              <a:rPr lang="en-US" sz="2400" dirty="0"/>
              <a:t> </a:t>
            </a:r>
            <a:r>
              <a:rPr lang="en-US" sz="2400" dirty="0" err="1"/>
              <a:t>hayatta</a:t>
            </a:r>
            <a:r>
              <a:rPr lang="en-US" sz="2400" dirty="0"/>
              <a:t> </a:t>
            </a:r>
            <a:r>
              <a:rPr lang="en-US" sz="2400" dirty="0" err="1"/>
              <a:t>etkisi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önemi</a:t>
            </a:r>
            <a:r>
              <a:rPr lang="en-US" sz="2400" dirty="0"/>
              <a:t> </a:t>
            </a:r>
            <a:r>
              <a:rPr lang="en-US" sz="2400" dirty="0" err="1"/>
              <a:t>giderek</a:t>
            </a:r>
            <a:r>
              <a:rPr lang="en-US" sz="2400" dirty="0"/>
              <a:t> </a:t>
            </a:r>
            <a:r>
              <a:rPr lang="en-US" sz="2400" dirty="0" err="1"/>
              <a:t>artan</a:t>
            </a:r>
            <a:r>
              <a:rPr lang="en-US" sz="2400" dirty="0"/>
              <a:t> </a:t>
            </a:r>
            <a:r>
              <a:rPr lang="en-US" sz="2400" dirty="0" err="1"/>
              <a:t>iletişim</a:t>
            </a:r>
            <a:r>
              <a:rPr lang="en-US" sz="2400" dirty="0"/>
              <a:t> </a:t>
            </a:r>
            <a:r>
              <a:rPr lang="en-US" sz="2400" dirty="0" err="1"/>
              <a:t>konusunda</a:t>
            </a:r>
            <a:r>
              <a:rPr lang="en-US" sz="2400" dirty="0"/>
              <a:t> </a:t>
            </a:r>
            <a:r>
              <a:rPr lang="en-US" sz="2400" dirty="0" err="1"/>
              <a:t>taraflarının</a:t>
            </a:r>
            <a:r>
              <a:rPr lang="en-US" sz="2400" dirty="0"/>
              <a:t> </a:t>
            </a:r>
            <a:r>
              <a:rPr lang="en-US" sz="2400" dirty="0" err="1"/>
              <a:t>görüşlerini</a:t>
            </a:r>
            <a:r>
              <a:rPr lang="en-US" sz="2400" dirty="0"/>
              <a:t> </a:t>
            </a:r>
            <a:r>
              <a:rPr lang="en-US" sz="2400" dirty="0" err="1"/>
              <a:t>paylaşıp</a:t>
            </a:r>
            <a:r>
              <a:rPr lang="en-US" sz="2400" dirty="0"/>
              <a:t> </a:t>
            </a:r>
            <a:r>
              <a:rPr lang="en-US" sz="2400" dirty="0" err="1"/>
              <a:t>tartışabilecekleri</a:t>
            </a:r>
            <a:r>
              <a:rPr lang="en-US" sz="2400" dirty="0"/>
              <a:t> </a:t>
            </a:r>
            <a:r>
              <a:rPr lang="en-US" sz="2400" dirty="0" err="1"/>
              <a:t>geniş</a:t>
            </a:r>
            <a:r>
              <a:rPr lang="en-US" sz="2400" dirty="0"/>
              <a:t> </a:t>
            </a:r>
            <a:r>
              <a:rPr lang="en-US" sz="2400" dirty="0" err="1"/>
              <a:t>katılımlı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birlikteliğin</a:t>
            </a:r>
            <a:r>
              <a:rPr lang="en-US" sz="2400" dirty="0"/>
              <a:t> </a:t>
            </a:r>
            <a:r>
              <a:rPr lang="en-US" sz="2400" dirty="0" err="1"/>
              <a:t>sağlanması</a:t>
            </a:r>
            <a:r>
              <a:rPr lang="en-US" sz="2400" dirty="0"/>
              <a:t> </a:t>
            </a:r>
            <a:r>
              <a:rPr lang="en-US" sz="2400" dirty="0" err="1"/>
              <a:t>amacıyla</a:t>
            </a:r>
            <a:r>
              <a:rPr lang="en-US" sz="2400" dirty="0"/>
              <a:t> </a:t>
            </a:r>
            <a:r>
              <a:rPr lang="en-US" sz="2400" dirty="0" err="1"/>
              <a:t>Radyo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Televizyon</a:t>
            </a:r>
            <a:r>
              <a:rPr lang="en-US" sz="2400" dirty="0"/>
              <a:t> </a:t>
            </a:r>
            <a:r>
              <a:rPr lang="en-US" sz="2400" dirty="0" err="1"/>
              <a:t>Üst</a:t>
            </a:r>
            <a:r>
              <a:rPr lang="en-US" sz="2400" dirty="0"/>
              <a:t> </a:t>
            </a:r>
            <a:r>
              <a:rPr lang="en-US" sz="2400" dirty="0" err="1"/>
              <a:t>Kurulunun</a:t>
            </a:r>
            <a:r>
              <a:rPr lang="en-US" sz="2400" dirty="0"/>
              <a:t> </a:t>
            </a:r>
            <a:r>
              <a:rPr lang="en-US" sz="2400" dirty="0" err="1"/>
              <a:t>organizasyonuyla</a:t>
            </a:r>
            <a:r>
              <a:rPr lang="en-US" sz="2400" dirty="0"/>
              <a:t>, Basın-</a:t>
            </a:r>
            <a:r>
              <a:rPr lang="en-US" sz="2400" dirty="0" err="1"/>
              <a:t>Yayın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Enformasyon</a:t>
            </a:r>
            <a:r>
              <a:rPr lang="en-US" sz="2400" dirty="0"/>
              <a:t> </a:t>
            </a:r>
            <a:r>
              <a:rPr lang="en-US" sz="2400" dirty="0" err="1"/>
              <a:t>Genel</a:t>
            </a:r>
            <a:r>
              <a:rPr lang="en-US" sz="2400" dirty="0"/>
              <a:t> </a:t>
            </a:r>
            <a:r>
              <a:rPr lang="en-US" sz="2400" dirty="0" err="1"/>
              <a:t>Müdürlüğü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TRT'nin</a:t>
            </a:r>
            <a:r>
              <a:rPr lang="en-US" sz="2400" dirty="0"/>
              <a:t> de </a:t>
            </a:r>
            <a:r>
              <a:rPr lang="en-US" sz="2400" dirty="0" err="1"/>
              <a:t>katkılarıyla</a:t>
            </a:r>
            <a:r>
              <a:rPr lang="en-US" sz="2400" dirty="0"/>
              <a:t> 20-21 </a:t>
            </a:r>
            <a:r>
              <a:rPr lang="en-US" sz="2400" dirty="0" err="1"/>
              <a:t>Şubat</a:t>
            </a:r>
            <a:r>
              <a:rPr lang="en-US" sz="2400" dirty="0"/>
              <a:t> 2003 </a:t>
            </a:r>
            <a:r>
              <a:rPr lang="en-US" sz="2400" dirty="0" err="1"/>
              <a:t>tarihinde</a:t>
            </a:r>
            <a:r>
              <a:rPr lang="en-US" sz="2400" dirty="0"/>
              <a:t> </a:t>
            </a:r>
            <a:r>
              <a:rPr lang="en-US" sz="2400" dirty="0" err="1"/>
              <a:t>Ankara'da</a:t>
            </a:r>
            <a:r>
              <a:rPr lang="en-US" sz="2400" dirty="0"/>
              <a:t> </a:t>
            </a:r>
            <a:r>
              <a:rPr lang="en-US" sz="2400" dirty="0" err="1"/>
              <a:t>İletişim</a:t>
            </a:r>
            <a:r>
              <a:rPr lang="en-US" sz="2400" dirty="0"/>
              <a:t> </a:t>
            </a:r>
            <a:r>
              <a:rPr lang="en-US" sz="2400" dirty="0" err="1"/>
              <a:t>Şûrası</a:t>
            </a:r>
            <a:r>
              <a:rPr lang="en-US" sz="2400" dirty="0"/>
              <a:t> </a:t>
            </a:r>
            <a:r>
              <a:rPr lang="en-US" sz="2400" dirty="0" err="1"/>
              <a:t>düzenlenmiştir</a:t>
            </a:r>
            <a:r>
              <a:rPr lang="en-US" sz="2400" dirty="0"/>
              <a:t>. </a:t>
            </a:r>
            <a:r>
              <a:rPr lang="en-US" sz="2400" dirty="0" err="1"/>
              <a:t>Şûra'nın</a:t>
            </a:r>
            <a:r>
              <a:rPr lang="en-US" sz="2400" dirty="0"/>
              <a:t> </a:t>
            </a:r>
            <a:r>
              <a:rPr lang="en-US" sz="2400" dirty="0" err="1"/>
              <a:t>çalışma</a:t>
            </a:r>
            <a:r>
              <a:rPr lang="en-US" sz="2400" dirty="0"/>
              <a:t> </a:t>
            </a:r>
            <a:r>
              <a:rPr lang="en-US" sz="2400" dirty="0" err="1"/>
              <a:t>komisyonlarından</a:t>
            </a:r>
            <a:r>
              <a:rPr lang="en-US" sz="2400" dirty="0"/>
              <a:t> </a:t>
            </a:r>
            <a:r>
              <a:rPr lang="en-US" sz="2400" dirty="0" err="1"/>
              <a:t>biri</a:t>
            </a:r>
            <a:r>
              <a:rPr lang="en-US" sz="2400" dirty="0"/>
              <a:t> </a:t>
            </a:r>
            <a:r>
              <a:rPr lang="en-US" sz="2400" dirty="0" err="1"/>
              <a:t>olan</a:t>
            </a:r>
            <a:r>
              <a:rPr lang="en-US" sz="2400" dirty="0"/>
              <a:t> </a:t>
            </a:r>
            <a:r>
              <a:rPr lang="en-US" sz="2400" dirty="0" err="1"/>
              <a:t>Radyo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Televizyon</a:t>
            </a:r>
            <a:r>
              <a:rPr lang="en-US" sz="2400" dirty="0"/>
              <a:t> </a:t>
            </a:r>
            <a:r>
              <a:rPr lang="en-US" sz="2400" dirty="0" err="1"/>
              <a:t>Yayıncılığı</a:t>
            </a:r>
            <a:r>
              <a:rPr lang="en-US" sz="2400" dirty="0"/>
              <a:t> </a:t>
            </a:r>
            <a:r>
              <a:rPr lang="en-US" sz="2400" dirty="0" err="1"/>
              <a:t>Komisyonu</a:t>
            </a:r>
            <a:r>
              <a:rPr lang="en-US" sz="2400" dirty="0"/>
              <a:t> </a:t>
            </a:r>
            <a:r>
              <a:rPr lang="en-US" sz="2400" dirty="0" err="1"/>
              <a:t>Sonuç</a:t>
            </a:r>
            <a:r>
              <a:rPr lang="en-US" sz="2400" dirty="0"/>
              <a:t> </a:t>
            </a:r>
            <a:r>
              <a:rPr lang="en-US" sz="2400" dirty="0" err="1"/>
              <a:t>Raporunda</a:t>
            </a:r>
            <a:r>
              <a:rPr lang="en-US" sz="2400" dirty="0"/>
              <a:t> </a:t>
            </a:r>
            <a:r>
              <a:rPr lang="en-US" sz="2400" dirty="0" err="1"/>
              <a:t>önerilen</a:t>
            </a:r>
            <a:r>
              <a:rPr lang="en-US" sz="2400" dirty="0"/>
              <a:t> </a:t>
            </a:r>
            <a:r>
              <a:rPr lang="en-US" sz="2400" dirty="0" err="1"/>
              <a:t>konulardan</a:t>
            </a:r>
            <a:r>
              <a:rPr lang="en-US" sz="2400" dirty="0"/>
              <a:t> </a:t>
            </a:r>
            <a:r>
              <a:rPr lang="en-US" sz="2400" dirty="0" err="1"/>
              <a:t>biri</a:t>
            </a:r>
            <a:r>
              <a:rPr lang="en-US" sz="2400" dirty="0"/>
              <a:t>, "</a:t>
            </a:r>
            <a:r>
              <a:rPr lang="en-US" sz="2400" dirty="0" err="1"/>
              <a:t>Toplumsal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bireysel</a:t>
            </a:r>
            <a:r>
              <a:rPr lang="en-US" sz="2400" dirty="0"/>
              <a:t> </a:t>
            </a:r>
            <a:r>
              <a:rPr lang="en-US" sz="2400" dirty="0" err="1"/>
              <a:t>eğitim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kültüre</a:t>
            </a:r>
            <a:r>
              <a:rPr lang="en-US" sz="2400" dirty="0"/>
              <a:t> </a:t>
            </a:r>
            <a:r>
              <a:rPr lang="en-US" sz="2400" dirty="0" err="1"/>
              <a:t>katkı</a:t>
            </a:r>
            <a:r>
              <a:rPr lang="en-US" sz="2400" dirty="0"/>
              <a:t> </a:t>
            </a:r>
            <a:r>
              <a:rPr lang="en-US" sz="2400" dirty="0" err="1"/>
              <a:t>sağlayacak</a:t>
            </a:r>
            <a:r>
              <a:rPr lang="en-US" sz="2400" dirty="0"/>
              <a:t>, </a:t>
            </a:r>
            <a:r>
              <a:rPr lang="en-US" sz="2400" dirty="0" err="1"/>
              <a:t>ruh</a:t>
            </a:r>
            <a:r>
              <a:rPr lang="en-US" sz="2400" dirty="0"/>
              <a:t> </a:t>
            </a:r>
            <a:r>
              <a:rPr lang="en-US" sz="2400" dirty="0" err="1"/>
              <a:t>sağlığını</a:t>
            </a:r>
            <a:r>
              <a:rPr lang="en-US" sz="2400" dirty="0"/>
              <a:t> </a:t>
            </a:r>
            <a:r>
              <a:rPr lang="en-US" sz="2400" dirty="0" err="1"/>
              <a:t>zedelemeyecek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yaklaşımla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özellikle</a:t>
            </a:r>
            <a:r>
              <a:rPr lang="en-US" sz="2400" dirty="0"/>
              <a:t> </a:t>
            </a:r>
            <a:r>
              <a:rPr lang="en-US" sz="2400" dirty="0" err="1"/>
              <a:t>çocukların</a:t>
            </a:r>
            <a:r>
              <a:rPr lang="en-US" sz="2400" dirty="0"/>
              <a:t> </a:t>
            </a:r>
            <a:r>
              <a:rPr lang="en-US" sz="2400" dirty="0" err="1"/>
              <a:t>zararlı</a:t>
            </a:r>
            <a:r>
              <a:rPr lang="en-US" sz="2400" dirty="0"/>
              <a:t> </a:t>
            </a:r>
            <a:r>
              <a:rPr lang="en-US" sz="2400" dirty="0" err="1"/>
              <a:t>yayınlardan</a:t>
            </a:r>
            <a:r>
              <a:rPr lang="en-US" sz="2400" dirty="0"/>
              <a:t> </a:t>
            </a:r>
            <a:r>
              <a:rPr lang="en-US" sz="2400" dirty="0" err="1"/>
              <a:t>korunması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Avrupa</a:t>
            </a:r>
            <a:r>
              <a:rPr lang="en-US" sz="2400" dirty="0"/>
              <a:t> </a:t>
            </a:r>
            <a:r>
              <a:rPr lang="en-US" sz="2400" dirty="0" err="1"/>
              <a:t>Birliğine</a:t>
            </a:r>
            <a:r>
              <a:rPr lang="en-US" sz="2400" dirty="0"/>
              <a:t> </a:t>
            </a:r>
            <a:r>
              <a:rPr lang="en-US" sz="2400" dirty="0" err="1"/>
              <a:t>uyumlu</a:t>
            </a:r>
            <a:r>
              <a:rPr lang="en-US" sz="2400" dirty="0"/>
              <a:t> </a:t>
            </a:r>
            <a:r>
              <a:rPr lang="en-US" sz="2400" dirty="0" err="1"/>
              <a:t>çalışmaların</a:t>
            </a:r>
            <a:r>
              <a:rPr lang="en-US" sz="2400" dirty="0"/>
              <a:t> </a:t>
            </a:r>
            <a:r>
              <a:rPr lang="en-US" sz="2400" dirty="0" err="1"/>
              <a:t>başlatılması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ilk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orta</a:t>
            </a:r>
            <a:r>
              <a:rPr lang="en-US" sz="2400" dirty="0"/>
              <a:t> </a:t>
            </a:r>
            <a:r>
              <a:rPr lang="en-US" sz="2400" dirty="0" err="1"/>
              <a:t>öğretim</a:t>
            </a:r>
            <a:r>
              <a:rPr lang="en-US" sz="2400" dirty="0"/>
              <a:t> </a:t>
            </a:r>
            <a:r>
              <a:rPr lang="en-US" sz="2400" dirty="0" err="1"/>
              <a:t>ders</a:t>
            </a:r>
            <a:r>
              <a:rPr lang="en-US" sz="2400" dirty="0"/>
              <a:t> </a:t>
            </a:r>
            <a:r>
              <a:rPr lang="en-US" sz="2400" dirty="0" err="1"/>
              <a:t>programlarına</a:t>
            </a:r>
            <a:r>
              <a:rPr lang="en-US" sz="2400" dirty="0"/>
              <a:t>, </a:t>
            </a:r>
            <a:r>
              <a:rPr lang="en-US" sz="2400" dirty="0" err="1"/>
              <a:t>çocuklar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gençlerin</a:t>
            </a:r>
            <a:r>
              <a:rPr lang="en-US" sz="2400" dirty="0"/>
              <a:t> </a:t>
            </a:r>
            <a:r>
              <a:rPr lang="en-US" sz="2400" dirty="0" err="1"/>
              <a:t>bilinçlendirilmesini</a:t>
            </a:r>
            <a:r>
              <a:rPr lang="en-US" sz="2400" dirty="0"/>
              <a:t> </a:t>
            </a:r>
            <a:r>
              <a:rPr lang="en-US" sz="2400" dirty="0" err="1"/>
              <a:t>sağlayacak</a:t>
            </a:r>
            <a:r>
              <a:rPr lang="en-US" sz="2400" dirty="0"/>
              <a:t> </a:t>
            </a:r>
            <a:r>
              <a:rPr lang="en-US" sz="2400" dirty="0" err="1"/>
              <a:t>medya</a:t>
            </a:r>
            <a:r>
              <a:rPr lang="en-US" sz="2400" dirty="0"/>
              <a:t> </a:t>
            </a:r>
            <a:r>
              <a:rPr lang="en-US" sz="2400" dirty="0" err="1"/>
              <a:t>okuryazarlığı</a:t>
            </a:r>
            <a:r>
              <a:rPr lang="en-US" sz="2400" dirty="0"/>
              <a:t> </a:t>
            </a:r>
            <a:r>
              <a:rPr lang="en-US" sz="2400" dirty="0" err="1"/>
              <a:t>dersinin</a:t>
            </a:r>
            <a:r>
              <a:rPr lang="en-US" sz="2400" dirty="0"/>
              <a:t> </a:t>
            </a:r>
            <a:r>
              <a:rPr lang="en-US" sz="2400" dirty="0" err="1"/>
              <a:t>eklenmesi</a:t>
            </a:r>
            <a:r>
              <a:rPr lang="en-US" sz="2400" dirty="0"/>
              <a:t>" </a:t>
            </a:r>
            <a:r>
              <a:rPr lang="en-US" sz="2400" dirty="0" err="1"/>
              <a:t>olmuştur</a:t>
            </a:r>
            <a:r>
              <a:rPr lang="en-US" sz="2400" dirty="0"/>
              <a:t>. 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5736994"/>
            <a:ext cx="9971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Kaynak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https://www.medyaokuryazarligi.gov.tr/menu_goster.php?Guid=E56CE034-6CEB-41AE-A12C-B618EBEA461B&amp;MenuId=2</a:t>
            </a:r>
            <a:r>
              <a:rPr lang="en-US" dirty="0" smtClean="0">
                <a:solidFill>
                  <a:srgbClr val="FF0000"/>
                </a:solidFill>
              </a:rPr>
              <a:t>  (</a:t>
            </a:r>
            <a:r>
              <a:rPr lang="en-US" dirty="0" err="1" smtClean="0">
                <a:solidFill>
                  <a:srgbClr val="FF0000"/>
                </a:solidFill>
              </a:rPr>
              <a:t>bu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kaynaktan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doğrudan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aktarılmıştır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032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Okuryazarlığının</a:t>
            </a:r>
            <a:r>
              <a:rPr lang="en-US" dirty="0" smtClean="0"/>
              <a:t> </a:t>
            </a:r>
            <a:r>
              <a:rPr lang="en-US" dirty="0" err="1" smtClean="0"/>
              <a:t>Kurumlar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Tarihi</a:t>
            </a:r>
            <a:r>
              <a:rPr lang="en-US" dirty="0" smtClean="0"/>
              <a:t> </a:t>
            </a:r>
            <a:r>
              <a:rPr lang="en-US" dirty="0" err="1"/>
              <a:t>G</a:t>
            </a:r>
            <a:r>
              <a:rPr lang="en-US" dirty="0" err="1" smtClean="0"/>
              <a:t>elişimi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258" y="1640790"/>
            <a:ext cx="10515600" cy="4096204"/>
          </a:xfrm>
        </p:spPr>
        <p:txBody>
          <a:bodyPr>
            <a:normAutofit/>
          </a:bodyPr>
          <a:lstStyle/>
          <a:p>
            <a:r>
              <a:rPr lang="en-US" sz="2400" dirty="0" err="1"/>
              <a:t>Şûra</a:t>
            </a:r>
            <a:r>
              <a:rPr lang="en-US" sz="2400" dirty="0"/>
              <a:t> </a:t>
            </a:r>
            <a:r>
              <a:rPr lang="en-US" sz="2400" dirty="0" err="1"/>
              <a:t>sonrasında</a:t>
            </a:r>
            <a:r>
              <a:rPr lang="en-US" sz="2400" dirty="0"/>
              <a:t> </a:t>
            </a:r>
            <a:r>
              <a:rPr lang="en-US" sz="2400" dirty="0" err="1"/>
              <a:t>Radyo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Televizyon</a:t>
            </a:r>
            <a:r>
              <a:rPr lang="en-US" sz="2400" dirty="0"/>
              <a:t> </a:t>
            </a:r>
            <a:r>
              <a:rPr lang="en-US" sz="2400" dirty="0" err="1"/>
              <a:t>Üst</a:t>
            </a:r>
            <a:r>
              <a:rPr lang="en-US" sz="2400" dirty="0"/>
              <a:t> </a:t>
            </a:r>
            <a:r>
              <a:rPr lang="en-US" sz="2400" dirty="0" err="1"/>
              <a:t>Kurulu</a:t>
            </a:r>
            <a:r>
              <a:rPr lang="en-US" sz="2400" dirty="0"/>
              <a:t> </a:t>
            </a:r>
            <a:r>
              <a:rPr lang="en-US" sz="2400" dirty="0" err="1"/>
              <a:t>konuyu</a:t>
            </a:r>
            <a:r>
              <a:rPr lang="en-US" sz="2400" dirty="0"/>
              <a:t> </a:t>
            </a:r>
            <a:r>
              <a:rPr lang="en-US" sz="2400" dirty="0" err="1"/>
              <a:t>gündemine</a:t>
            </a:r>
            <a:r>
              <a:rPr lang="en-US" sz="2400" dirty="0"/>
              <a:t> </a:t>
            </a:r>
            <a:r>
              <a:rPr lang="en-US" sz="2400" dirty="0" err="1"/>
              <a:t>almış</a:t>
            </a:r>
            <a:r>
              <a:rPr lang="en-US" sz="2400" dirty="0"/>
              <a:t>, 2004 </a:t>
            </a:r>
            <a:r>
              <a:rPr lang="en-US" sz="2400" dirty="0" err="1"/>
              <a:t>yılında</a:t>
            </a:r>
            <a:r>
              <a:rPr lang="en-US" sz="2400" dirty="0"/>
              <a:t> </a:t>
            </a:r>
            <a:r>
              <a:rPr lang="en-US" sz="2400" dirty="0" err="1"/>
              <a:t>Devlet</a:t>
            </a:r>
            <a:r>
              <a:rPr lang="en-US" sz="2400" dirty="0"/>
              <a:t> </a:t>
            </a:r>
            <a:r>
              <a:rPr lang="en-US" sz="2400" dirty="0" err="1"/>
              <a:t>Bakanlığı</a:t>
            </a:r>
            <a:r>
              <a:rPr lang="en-US" sz="2400" dirty="0"/>
              <a:t> </a:t>
            </a:r>
            <a:r>
              <a:rPr lang="en-US" sz="2400" dirty="0" err="1"/>
              <a:t>bünyesinde</a:t>
            </a:r>
            <a:r>
              <a:rPr lang="en-US" sz="2400" dirty="0"/>
              <a:t> </a:t>
            </a:r>
            <a:r>
              <a:rPr lang="en-US" sz="2400" dirty="0" err="1"/>
              <a:t>kurulan</a:t>
            </a:r>
            <a:r>
              <a:rPr lang="en-US" sz="2400" dirty="0"/>
              <a:t>, </a:t>
            </a:r>
            <a:r>
              <a:rPr lang="en-US" sz="2400" dirty="0" err="1"/>
              <a:t>ülkemizin</a:t>
            </a:r>
            <a:r>
              <a:rPr lang="en-US" sz="2400" dirty="0"/>
              <a:t> </a:t>
            </a:r>
            <a:r>
              <a:rPr lang="en-US" sz="2400" dirty="0" err="1"/>
              <a:t>önde</a:t>
            </a:r>
            <a:r>
              <a:rPr lang="en-US" sz="2400" dirty="0"/>
              <a:t> </a:t>
            </a:r>
            <a:r>
              <a:rPr lang="en-US" sz="2400" dirty="0" err="1"/>
              <a:t>gelen</a:t>
            </a:r>
            <a:r>
              <a:rPr lang="en-US" sz="2400" dirty="0"/>
              <a:t> </a:t>
            </a:r>
            <a:r>
              <a:rPr lang="en-US" sz="2400" dirty="0" err="1"/>
              <a:t>kamu</a:t>
            </a:r>
            <a:r>
              <a:rPr lang="en-US" sz="2400" dirty="0"/>
              <a:t> </a:t>
            </a:r>
            <a:r>
              <a:rPr lang="en-US" sz="2400" dirty="0" err="1"/>
              <a:t>kurumlarının</a:t>
            </a:r>
            <a:r>
              <a:rPr lang="en-US" sz="2400" dirty="0"/>
              <a:t>, </a:t>
            </a:r>
            <a:r>
              <a:rPr lang="en-US" sz="2400" dirty="0" err="1"/>
              <a:t>sivil</a:t>
            </a:r>
            <a:r>
              <a:rPr lang="en-US" sz="2400" dirty="0"/>
              <a:t> </a:t>
            </a:r>
            <a:r>
              <a:rPr lang="en-US" sz="2400" dirty="0" err="1"/>
              <a:t>toplum</a:t>
            </a:r>
            <a:r>
              <a:rPr lang="en-US" sz="2400" dirty="0"/>
              <a:t> </a:t>
            </a:r>
            <a:r>
              <a:rPr lang="en-US" sz="2400" dirty="0" err="1"/>
              <a:t>örgütlerinin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üniversitelerinin</a:t>
            </a:r>
            <a:r>
              <a:rPr lang="en-US" sz="2400" dirty="0"/>
              <a:t> </a:t>
            </a:r>
            <a:r>
              <a:rPr lang="en-US" sz="2400" dirty="0" err="1"/>
              <a:t>temsil</a:t>
            </a:r>
            <a:r>
              <a:rPr lang="en-US" sz="2400" dirty="0"/>
              <a:t> </a:t>
            </a:r>
            <a:r>
              <a:rPr lang="en-US" sz="2400" dirty="0" err="1"/>
              <a:t>edildiği</a:t>
            </a:r>
            <a:r>
              <a:rPr lang="en-US" sz="2400" dirty="0"/>
              <a:t> </a:t>
            </a:r>
            <a:r>
              <a:rPr lang="en-US" sz="2400" dirty="0" err="1"/>
              <a:t>Şiddeti</a:t>
            </a:r>
            <a:r>
              <a:rPr lang="en-US" sz="2400" dirty="0"/>
              <a:t> </a:t>
            </a:r>
            <a:r>
              <a:rPr lang="en-US" sz="2400" dirty="0" err="1"/>
              <a:t>Önleme</a:t>
            </a:r>
            <a:r>
              <a:rPr lang="en-US" sz="2400" dirty="0"/>
              <a:t> </a:t>
            </a:r>
            <a:r>
              <a:rPr lang="en-US" sz="2400" dirty="0" err="1"/>
              <a:t>Platformunda</a:t>
            </a:r>
            <a:r>
              <a:rPr lang="en-US" sz="2400" dirty="0"/>
              <a:t>, ilk </a:t>
            </a:r>
            <a:r>
              <a:rPr lang="en-US" sz="2400" dirty="0" err="1"/>
              <a:t>kez</a:t>
            </a:r>
            <a:r>
              <a:rPr lang="en-US" sz="2400" dirty="0"/>
              <a:t> </a:t>
            </a:r>
            <a:r>
              <a:rPr lang="en-US" sz="2400" dirty="0" err="1"/>
              <a:t>ilköğretim</a:t>
            </a:r>
            <a:r>
              <a:rPr lang="en-US" sz="2400" dirty="0"/>
              <a:t> </a:t>
            </a:r>
            <a:r>
              <a:rPr lang="en-US" sz="2400" dirty="0" err="1"/>
              <a:t>okullarında</a:t>
            </a:r>
            <a:r>
              <a:rPr lang="en-US" sz="2400" dirty="0"/>
              <a:t> </a:t>
            </a:r>
            <a:r>
              <a:rPr lang="en-US" sz="2400" dirty="0" err="1"/>
              <a:t>medya</a:t>
            </a:r>
            <a:r>
              <a:rPr lang="en-US" sz="2400" dirty="0"/>
              <a:t> </a:t>
            </a:r>
            <a:r>
              <a:rPr lang="en-US" sz="2400" dirty="0" err="1"/>
              <a:t>okuryazarlığı</a:t>
            </a:r>
            <a:r>
              <a:rPr lang="en-US" sz="2400" dirty="0"/>
              <a:t> </a:t>
            </a:r>
            <a:r>
              <a:rPr lang="en-US" sz="2400" dirty="0" err="1"/>
              <a:t>derslerinin</a:t>
            </a:r>
            <a:r>
              <a:rPr lang="en-US" sz="2400" dirty="0"/>
              <a:t> </a:t>
            </a:r>
            <a:r>
              <a:rPr lang="en-US" sz="2400" dirty="0" err="1"/>
              <a:t>okutulmasını</a:t>
            </a:r>
            <a:r>
              <a:rPr lang="en-US" sz="2400" dirty="0"/>
              <a:t> </a:t>
            </a:r>
            <a:r>
              <a:rPr lang="en-US" sz="2400" dirty="0" err="1"/>
              <a:t>önermiştir</a:t>
            </a:r>
            <a:r>
              <a:rPr lang="en-US" sz="2400" dirty="0"/>
              <a:t>. </a:t>
            </a:r>
            <a:r>
              <a:rPr lang="en-US" sz="2400" dirty="0" err="1"/>
              <a:t>Üst</a:t>
            </a:r>
            <a:r>
              <a:rPr lang="en-US" sz="2400" dirty="0"/>
              <a:t> </a:t>
            </a:r>
            <a:r>
              <a:rPr lang="en-US" sz="2400" dirty="0" err="1"/>
              <a:t>Kurulun</a:t>
            </a:r>
            <a:r>
              <a:rPr lang="en-US" sz="2400" dirty="0"/>
              <a:t>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önerisi</a:t>
            </a:r>
            <a:r>
              <a:rPr lang="en-US" sz="2400" dirty="0"/>
              <a:t> </a:t>
            </a:r>
            <a:r>
              <a:rPr lang="en-US" sz="2400" dirty="0" err="1"/>
              <a:t>geniş</a:t>
            </a:r>
            <a:r>
              <a:rPr lang="en-US" sz="2400" dirty="0"/>
              <a:t> </a:t>
            </a:r>
            <a:r>
              <a:rPr lang="en-US" sz="2400" dirty="0" err="1"/>
              <a:t>kabul</a:t>
            </a:r>
            <a:r>
              <a:rPr lang="en-US" sz="2400" dirty="0"/>
              <a:t> </a:t>
            </a:r>
            <a:r>
              <a:rPr lang="en-US" sz="2400" dirty="0" err="1"/>
              <a:t>görmüş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hem </a:t>
            </a:r>
            <a:r>
              <a:rPr lang="en-US" sz="2400" dirty="0" err="1"/>
              <a:t>Medya</a:t>
            </a:r>
            <a:r>
              <a:rPr lang="en-US" sz="2400" dirty="0"/>
              <a:t> Alt </a:t>
            </a:r>
            <a:r>
              <a:rPr lang="en-US" sz="2400" dirty="0" err="1"/>
              <a:t>Komisyonu</a:t>
            </a:r>
            <a:r>
              <a:rPr lang="en-US" sz="2400" dirty="0"/>
              <a:t> </a:t>
            </a:r>
            <a:r>
              <a:rPr lang="en-US" sz="2400" dirty="0" err="1"/>
              <a:t>raporuna</a:t>
            </a:r>
            <a:r>
              <a:rPr lang="en-US" sz="2400" dirty="0"/>
              <a:t> hem de </a:t>
            </a:r>
            <a:r>
              <a:rPr lang="en-US" sz="2400" dirty="0" err="1"/>
              <a:t>eylem</a:t>
            </a:r>
            <a:r>
              <a:rPr lang="en-US" sz="2400" dirty="0"/>
              <a:t> </a:t>
            </a:r>
            <a:r>
              <a:rPr lang="en-US" sz="2400" dirty="0" err="1"/>
              <a:t>planına</a:t>
            </a:r>
            <a:r>
              <a:rPr lang="en-US" sz="2400" dirty="0"/>
              <a:t> </a:t>
            </a:r>
            <a:r>
              <a:rPr lang="en-US" sz="2400" dirty="0" err="1"/>
              <a:t>alınmıştır</a:t>
            </a:r>
            <a:r>
              <a:rPr lang="en-US" sz="2400" dirty="0"/>
              <a:t>. </a:t>
            </a:r>
            <a:r>
              <a:rPr lang="en-US" sz="2400" dirty="0" err="1"/>
              <a:t>Aynı</a:t>
            </a:r>
            <a:r>
              <a:rPr lang="en-US" sz="2400" dirty="0"/>
              <a:t> </a:t>
            </a:r>
            <a:r>
              <a:rPr lang="en-US" sz="2400" dirty="0" err="1"/>
              <a:t>yıl</a:t>
            </a:r>
            <a:r>
              <a:rPr lang="en-US" sz="2400" dirty="0"/>
              <a:t>, </a:t>
            </a:r>
            <a:r>
              <a:rPr lang="en-US" sz="2400" dirty="0" err="1"/>
              <a:t>Üst</a:t>
            </a:r>
            <a:r>
              <a:rPr lang="en-US" sz="2400" dirty="0"/>
              <a:t> </a:t>
            </a:r>
            <a:r>
              <a:rPr lang="en-US" sz="2400" dirty="0" err="1"/>
              <a:t>Kurul</a:t>
            </a:r>
            <a:r>
              <a:rPr lang="en-US" sz="2400" dirty="0"/>
              <a:t> </a:t>
            </a:r>
            <a:r>
              <a:rPr lang="en-US" sz="2400" dirty="0" err="1"/>
              <a:t>tarafından</a:t>
            </a:r>
            <a:r>
              <a:rPr lang="en-US" sz="2400" dirty="0"/>
              <a:t> </a:t>
            </a:r>
            <a:r>
              <a:rPr lang="en-US" sz="2400" dirty="0" err="1"/>
              <a:t>Milli</a:t>
            </a:r>
            <a:r>
              <a:rPr lang="en-US" sz="2400" dirty="0"/>
              <a:t> </a:t>
            </a:r>
            <a:r>
              <a:rPr lang="en-US" sz="2400" dirty="0" err="1"/>
              <a:t>Eğitim</a:t>
            </a:r>
            <a:r>
              <a:rPr lang="en-US" sz="2400" dirty="0"/>
              <a:t> </a:t>
            </a:r>
            <a:r>
              <a:rPr lang="en-US" sz="2400" dirty="0" err="1"/>
              <a:t>Bakanlığıyla</a:t>
            </a:r>
            <a:r>
              <a:rPr lang="en-US" sz="2400" dirty="0"/>
              <a:t> </a:t>
            </a:r>
            <a:r>
              <a:rPr lang="en-US" sz="2400" dirty="0" err="1"/>
              <a:t>iletişime</a:t>
            </a:r>
            <a:r>
              <a:rPr lang="en-US" sz="2400" dirty="0"/>
              <a:t> </a:t>
            </a:r>
            <a:r>
              <a:rPr lang="en-US" sz="2400" dirty="0" err="1"/>
              <a:t>geçilerek</a:t>
            </a:r>
            <a:r>
              <a:rPr lang="en-US" sz="2400" dirty="0"/>
              <a:t>, </a:t>
            </a:r>
            <a:r>
              <a:rPr lang="en-US" sz="2400" dirty="0" err="1"/>
              <a:t>okullarda</a:t>
            </a:r>
            <a:r>
              <a:rPr lang="en-US" sz="2400" dirty="0"/>
              <a:t> </a:t>
            </a:r>
            <a:r>
              <a:rPr lang="en-US" sz="2400" dirty="0" err="1"/>
              <a:t>medya</a:t>
            </a:r>
            <a:r>
              <a:rPr lang="en-US" sz="2400" dirty="0"/>
              <a:t> </a:t>
            </a:r>
            <a:r>
              <a:rPr lang="en-US" sz="2400" dirty="0" err="1"/>
              <a:t>okuryazarlığı</a:t>
            </a:r>
            <a:r>
              <a:rPr lang="en-US" sz="2400" dirty="0"/>
              <a:t> </a:t>
            </a:r>
            <a:r>
              <a:rPr lang="en-US" sz="2400" dirty="0" err="1"/>
              <a:t>dersleri</a:t>
            </a:r>
            <a:r>
              <a:rPr lang="en-US" sz="2400" dirty="0"/>
              <a:t> </a:t>
            </a:r>
            <a:r>
              <a:rPr lang="en-US" sz="2400" dirty="0" err="1"/>
              <a:t>verilmesinin</a:t>
            </a:r>
            <a:r>
              <a:rPr lang="en-US" sz="2400" dirty="0"/>
              <a:t> </a:t>
            </a:r>
            <a:r>
              <a:rPr lang="en-US" sz="2400" dirty="0" err="1"/>
              <a:t>önemine</a:t>
            </a:r>
            <a:r>
              <a:rPr lang="en-US" sz="2400" dirty="0"/>
              <a:t> </a:t>
            </a:r>
            <a:r>
              <a:rPr lang="en-US" sz="2400" dirty="0" err="1"/>
              <a:t>dikkat</a:t>
            </a:r>
            <a:r>
              <a:rPr lang="en-US" sz="2400" dirty="0"/>
              <a:t> </a:t>
            </a:r>
            <a:r>
              <a:rPr lang="en-US" sz="2400" dirty="0" err="1"/>
              <a:t>çekilmiştir</a:t>
            </a:r>
            <a:r>
              <a:rPr lang="en-US" sz="2400" dirty="0"/>
              <a:t>. 2005 </a:t>
            </a:r>
            <a:r>
              <a:rPr lang="en-US" sz="2400" dirty="0" err="1"/>
              <a:t>yılında</a:t>
            </a:r>
            <a:r>
              <a:rPr lang="en-US" sz="2400" dirty="0"/>
              <a:t> Marmara </a:t>
            </a:r>
            <a:r>
              <a:rPr lang="en-US" sz="2400" dirty="0" err="1"/>
              <a:t>Üniversitesi</a:t>
            </a:r>
            <a:r>
              <a:rPr lang="en-US" sz="2400" dirty="0"/>
              <a:t> </a:t>
            </a:r>
            <a:r>
              <a:rPr lang="en-US" sz="2400" dirty="0" err="1"/>
              <a:t>İletişim</a:t>
            </a:r>
            <a:r>
              <a:rPr lang="en-US" sz="2400" dirty="0"/>
              <a:t> </a:t>
            </a:r>
            <a:r>
              <a:rPr lang="en-US" sz="2400" dirty="0" err="1"/>
              <a:t>Fakültesi</a:t>
            </a:r>
            <a:r>
              <a:rPr lang="en-US" sz="2400" dirty="0"/>
              <a:t> </a:t>
            </a:r>
            <a:r>
              <a:rPr lang="en-US" sz="2400" dirty="0" err="1"/>
              <a:t>tarafından</a:t>
            </a:r>
            <a:r>
              <a:rPr lang="en-US" sz="2400" dirty="0"/>
              <a:t> </a:t>
            </a:r>
            <a:r>
              <a:rPr lang="en-US" sz="2400" dirty="0" err="1"/>
              <a:t>Türkiye’de</a:t>
            </a:r>
            <a:r>
              <a:rPr lang="en-US" sz="2400" dirty="0"/>
              <a:t> ilk </a:t>
            </a:r>
            <a:r>
              <a:rPr lang="en-US" sz="2400" dirty="0" err="1"/>
              <a:t>kez</a:t>
            </a:r>
            <a:r>
              <a:rPr lang="en-US" sz="2400" dirty="0"/>
              <a:t> </a:t>
            </a:r>
            <a:r>
              <a:rPr lang="en-US" sz="2400" dirty="0" err="1"/>
              <a:t>düzenlenen</a:t>
            </a:r>
            <a:r>
              <a:rPr lang="en-US" sz="2400" dirty="0"/>
              <a:t> </a:t>
            </a:r>
            <a:r>
              <a:rPr lang="en-US" sz="2400" dirty="0" err="1"/>
              <a:t>Uluslararası</a:t>
            </a:r>
            <a:r>
              <a:rPr lang="en-US" sz="2400" dirty="0"/>
              <a:t> </a:t>
            </a:r>
            <a:r>
              <a:rPr lang="en-US" sz="2400" dirty="0" err="1"/>
              <a:t>Medya</a:t>
            </a:r>
            <a:r>
              <a:rPr lang="en-US" sz="2400" dirty="0"/>
              <a:t> </a:t>
            </a:r>
            <a:r>
              <a:rPr lang="en-US" sz="2400" dirty="0" err="1"/>
              <a:t>Okuryazarlığı</a:t>
            </a:r>
            <a:r>
              <a:rPr lang="en-US" sz="2400" dirty="0"/>
              <a:t> </a:t>
            </a:r>
            <a:r>
              <a:rPr lang="en-US" sz="2400" dirty="0" err="1"/>
              <a:t>Konferansında</a:t>
            </a:r>
            <a:r>
              <a:rPr lang="en-US" sz="2400" dirty="0"/>
              <a:t> </a:t>
            </a:r>
            <a:r>
              <a:rPr lang="en-US" sz="2400" dirty="0" err="1"/>
              <a:t>Radyo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Televizyon</a:t>
            </a:r>
            <a:r>
              <a:rPr lang="en-US" sz="2400" dirty="0"/>
              <a:t> </a:t>
            </a:r>
            <a:r>
              <a:rPr lang="en-US" sz="2400" dirty="0" err="1"/>
              <a:t>Üst</a:t>
            </a:r>
            <a:r>
              <a:rPr lang="en-US" sz="2400" dirty="0"/>
              <a:t> </a:t>
            </a:r>
            <a:r>
              <a:rPr lang="en-US" sz="2400" dirty="0" err="1"/>
              <a:t>Kurulu</a:t>
            </a:r>
            <a:r>
              <a:rPr lang="en-US" sz="2400" dirty="0"/>
              <a:t>, </a:t>
            </a:r>
            <a:r>
              <a:rPr lang="en-US" sz="2400" dirty="0" err="1"/>
              <a:t>medya</a:t>
            </a:r>
            <a:r>
              <a:rPr lang="en-US" sz="2400" dirty="0"/>
              <a:t> </a:t>
            </a:r>
            <a:r>
              <a:rPr lang="en-US" sz="2400" dirty="0" err="1"/>
              <a:t>okuryazarlığının</a:t>
            </a:r>
            <a:r>
              <a:rPr lang="en-US" sz="2400" dirty="0"/>
              <a:t> </a:t>
            </a:r>
            <a:r>
              <a:rPr lang="en-US" sz="2400" dirty="0" err="1"/>
              <a:t>neden</a:t>
            </a:r>
            <a:r>
              <a:rPr lang="en-US" sz="2400" dirty="0"/>
              <a:t> </a:t>
            </a:r>
            <a:r>
              <a:rPr lang="en-US" sz="2400" dirty="0" err="1"/>
              <a:t>gerekli</a:t>
            </a:r>
            <a:r>
              <a:rPr lang="en-US" sz="2400" dirty="0"/>
              <a:t> </a:t>
            </a:r>
            <a:r>
              <a:rPr lang="en-US" sz="2400" dirty="0" err="1"/>
              <a:t>olduğuna</a:t>
            </a:r>
            <a:r>
              <a:rPr lang="en-US" sz="2400" dirty="0"/>
              <a:t> </a:t>
            </a:r>
            <a:r>
              <a:rPr lang="en-US" sz="2400" dirty="0" err="1"/>
              <a:t>ilişkin</a:t>
            </a:r>
            <a:r>
              <a:rPr lang="en-US" sz="2400" dirty="0"/>
              <a:t> </a:t>
            </a:r>
            <a:r>
              <a:rPr lang="en-US" sz="2400" dirty="0" err="1"/>
              <a:t>resmi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bildiri</a:t>
            </a:r>
            <a:r>
              <a:rPr lang="en-US" sz="2400" dirty="0"/>
              <a:t> </a:t>
            </a:r>
            <a:r>
              <a:rPr lang="en-US" sz="2400" dirty="0" err="1"/>
              <a:t>sunmuştur</a:t>
            </a:r>
            <a:r>
              <a:rPr lang="en-US" sz="2400" dirty="0"/>
              <a:t>.  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5736994"/>
            <a:ext cx="9971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Kaynak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https://www.medyaokuryazarligi.gov.tr/menu_goster.php?Guid=E56CE034-6CEB-41AE-A12C-B618EBEA461B&amp;MenuId=2</a:t>
            </a:r>
            <a:r>
              <a:rPr lang="en-US" dirty="0" smtClean="0">
                <a:solidFill>
                  <a:srgbClr val="FF0000"/>
                </a:solidFill>
              </a:rPr>
              <a:t>  (</a:t>
            </a:r>
            <a:r>
              <a:rPr lang="en-US" dirty="0" err="1" smtClean="0">
                <a:solidFill>
                  <a:srgbClr val="FF0000"/>
                </a:solidFill>
              </a:rPr>
              <a:t>bu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kaynaktan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doğrudan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aktarılmıştır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015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Okuryazarlığının</a:t>
            </a:r>
            <a:r>
              <a:rPr lang="en-US" dirty="0" smtClean="0"/>
              <a:t> </a:t>
            </a:r>
            <a:r>
              <a:rPr lang="en-US" dirty="0" err="1" smtClean="0"/>
              <a:t>Kurumlar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Tarihi</a:t>
            </a:r>
            <a:r>
              <a:rPr lang="en-US" dirty="0" smtClean="0"/>
              <a:t> </a:t>
            </a:r>
            <a:r>
              <a:rPr lang="en-US" dirty="0" err="1"/>
              <a:t>G</a:t>
            </a:r>
            <a:r>
              <a:rPr lang="en-US" dirty="0" err="1" smtClean="0"/>
              <a:t>elişimi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258" y="1640790"/>
            <a:ext cx="10515600" cy="4096204"/>
          </a:xfrm>
        </p:spPr>
        <p:txBody>
          <a:bodyPr>
            <a:normAutofit/>
          </a:bodyPr>
          <a:lstStyle/>
          <a:p>
            <a:r>
              <a:rPr lang="en-US" sz="2400" dirty="0"/>
              <a:t>2004–2006 </a:t>
            </a:r>
            <a:r>
              <a:rPr lang="en-US" sz="2400" dirty="0" err="1"/>
              <a:t>yılları</a:t>
            </a:r>
            <a:r>
              <a:rPr lang="en-US" sz="2400" dirty="0"/>
              <a:t> </a:t>
            </a:r>
            <a:r>
              <a:rPr lang="en-US" sz="2400" dirty="0" err="1"/>
              <a:t>arasında</a:t>
            </a:r>
            <a:r>
              <a:rPr lang="en-US" sz="2400" dirty="0"/>
              <a:t> </a:t>
            </a:r>
            <a:r>
              <a:rPr lang="en-US" sz="2400" dirty="0" err="1"/>
              <a:t>çeşitli</a:t>
            </a:r>
            <a:r>
              <a:rPr lang="en-US" sz="2400" dirty="0"/>
              <a:t> </a:t>
            </a:r>
            <a:r>
              <a:rPr lang="en-US" sz="2400" dirty="0" err="1"/>
              <a:t>ülkelerdeki</a:t>
            </a:r>
            <a:r>
              <a:rPr lang="en-US" sz="2400" dirty="0"/>
              <a:t> </a:t>
            </a:r>
            <a:r>
              <a:rPr lang="en-US" sz="2400" dirty="0" err="1"/>
              <a:t>programlar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çalışmaların</a:t>
            </a:r>
            <a:r>
              <a:rPr lang="en-US" sz="2400" dirty="0"/>
              <a:t> </a:t>
            </a:r>
            <a:r>
              <a:rPr lang="en-US" sz="2400" dirty="0" err="1"/>
              <a:t>neticeleri</a:t>
            </a:r>
            <a:r>
              <a:rPr lang="en-US" sz="2400" dirty="0"/>
              <a:t> </a:t>
            </a:r>
            <a:r>
              <a:rPr lang="en-US" sz="2400" dirty="0" err="1"/>
              <a:t>araştırılıp</a:t>
            </a:r>
            <a:r>
              <a:rPr lang="en-US" sz="2400" dirty="0"/>
              <a:t>, </a:t>
            </a:r>
            <a:r>
              <a:rPr lang="en-US" sz="2400" dirty="0" err="1"/>
              <a:t>incelenmiştir</a:t>
            </a:r>
            <a:r>
              <a:rPr lang="en-US" sz="2400" dirty="0"/>
              <a:t>. 2006 </a:t>
            </a:r>
            <a:r>
              <a:rPr lang="en-US" sz="2400" dirty="0" err="1"/>
              <a:t>yılında</a:t>
            </a:r>
            <a:r>
              <a:rPr lang="en-US" sz="2400" dirty="0"/>
              <a:t> </a:t>
            </a:r>
            <a:r>
              <a:rPr lang="en-US" sz="2400" dirty="0" err="1"/>
              <a:t>Radyo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Televizyon</a:t>
            </a:r>
            <a:r>
              <a:rPr lang="en-US" sz="2400" dirty="0"/>
              <a:t> </a:t>
            </a:r>
            <a:r>
              <a:rPr lang="en-US" sz="2400" dirty="0" err="1"/>
              <a:t>Üst</a:t>
            </a:r>
            <a:r>
              <a:rPr lang="en-US" sz="2400" dirty="0"/>
              <a:t> </a:t>
            </a:r>
            <a:r>
              <a:rPr lang="en-US" sz="2400" dirty="0" err="1"/>
              <a:t>Kurulu</a:t>
            </a:r>
            <a:r>
              <a:rPr lang="en-US" sz="2400" dirty="0"/>
              <a:t> </a:t>
            </a:r>
            <a:r>
              <a:rPr lang="en-US" sz="2400" dirty="0" err="1"/>
              <a:t>tarafından</a:t>
            </a:r>
            <a:r>
              <a:rPr lang="en-US" sz="2400" dirty="0"/>
              <a:t> </a:t>
            </a:r>
            <a:r>
              <a:rPr lang="en-US" sz="2400" dirty="0" err="1"/>
              <a:t>gerçekleştirilen</a:t>
            </a:r>
            <a:r>
              <a:rPr lang="en-US" sz="2400" dirty="0"/>
              <a:t> “</a:t>
            </a:r>
            <a:r>
              <a:rPr lang="en-US" sz="2400" dirty="0" err="1"/>
              <a:t>İlköğretim</a:t>
            </a:r>
            <a:r>
              <a:rPr lang="en-US" sz="2400" dirty="0"/>
              <a:t> </a:t>
            </a:r>
            <a:r>
              <a:rPr lang="en-US" sz="2400" dirty="0" err="1"/>
              <a:t>Çağındaki</a:t>
            </a:r>
            <a:r>
              <a:rPr lang="en-US" sz="2400" dirty="0"/>
              <a:t> </a:t>
            </a:r>
            <a:r>
              <a:rPr lang="en-US" sz="2400" dirty="0" err="1"/>
              <a:t>Çocukların</a:t>
            </a:r>
            <a:r>
              <a:rPr lang="en-US" sz="2400" dirty="0"/>
              <a:t> </a:t>
            </a:r>
            <a:r>
              <a:rPr lang="en-US" sz="2400" dirty="0" err="1"/>
              <a:t>Televizyon</a:t>
            </a:r>
            <a:r>
              <a:rPr lang="en-US" sz="2400" dirty="0"/>
              <a:t> </a:t>
            </a:r>
            <a:r>
              <a:rPr lang="en-US" sz="2400" dirty="0" err="1"/>
              <a:t>İzleme</a:t>
            </a:r>
            <a:r>
              <a:rPr lang="en-US" sz="2400" dirty="0"/>
              <a:t> </a:t>
            </a:r>
            <a:r>
              <a:rPr lang="en-US" sz="2400" dirty="0" err="1"/>
              <a:t>Alışkanlıkları</a:t>
            </a:r>
            <a:r>
              <a:rPr lang="en-US" sz="2400" dirty="0"/>
              <a:t> </a:t>
            </a:r>
            <a:r>
              <a:rPr lang="en-US" sz="2400" dirty="0" err="1"/>
              <a:t>Kamuoyu</a:t>
            </a:r>
            <a:r>
              <a:rPr lang="en-US" sz="2400" dirty="0"/>
              <a:t> </a:t>
            </a:r>
            <a:r>
              <a:rPr lang="en-US" sz="2400" dirty="0" err="1"/>
              <a:t>Araştırması</a:t>
            </a:r>
            <a:r>
              <a:rPr lang="en-US" sz="2400" dirty="0"/>
              <a:t>”, </a:t>
            </a:r>
            <a:r>
              <a:rPr lang="en-US" sz="2400" dirty="0" err="1"/>
              <a:t>öğrencilerin</a:t>
            </a:r>
            <a:r>
              <a:rPr lang="en-US" sz="2400" dirty="0"/>
              <a:t> </a:t>
            </a:r>
            <a:r>
              <a:rPr lang="en-US" sz="2400" dirty="0" err="1"/>
              <a:t>günde</a:t>
            </a:r>
            <a:r>
              <a:rPr lang="en-US" sz="2400" dirty="0"/>
              <a:t> </a:t>
            </a:r>
            <a:r>
              <a:rPr lang="en-US" sz="2400" dirty="0" err="1"/>
              <a:t>üç</a:t>
            </a:r>
            <a:r>
              <a:rPr lang="en-US" sz="2400" dirty="0"/>
              <a:t> </a:t>
            </a:r>
            <a:r>
              <a:rPr lang="en-US" sz="2400" dirty="0" err="1"/>
              <a:t>saate</a:t>
            </a:r>
            <a:r>
              <a:rPr lang="en-US" sz="2400" dirty="0"/>
              <a:t> </a:t>
            </a:r>
            <a:r>
              <a:rPr lang="en-US" sz="2400" dirty="0" err="1"/>
              <a:t>yakın</a:t>
            </a:r>
            <a:r>
              <a:rPr lang="en-US" sz="2400" dirty="0"/>
              <a:t> </a:t>
            </a:r>
            <a:r>
              <a:rPr lang="en-US" sz="2400" dirty="0" err="1"/>
              <a:t>televizyon</a:t>
            </a:r>
            <a:r>
              <a:rPr lang="en-US" sz="2400" dirty="0"/>
              <a:t> </a:t>
            </a:r>
            <a:r>
              <a:rPr lang="en-US" sz="2400" dirty="0" err="1"/>
              <a:t>izlediklerini</a:t>
            </a:r>
            <a:r>
              <a:rPr lang="en-US" sz="2400" dirty="0"/>
              <a:t> </a:t>
            </a:r>
            <a:r>
              <a:rPr lang="en-US" sz="2400" dirty="0" err="1"/>
              <a:t>göstermiştir</a:t>
            </a:r>
            <a:r>
              <a:rPr lang="en-US" sz="2400" dirty="0"/>
              <a:t>. </a:t>
            </a:r>
            <a:r>
              <a:rPr lang="en-US" sz="2400" dirty="0" err="1"/>
              <a:t>Aynı</a:t>
            </a:r>
            <a:r>
              <a:rPr lang="en-US" sz="2400" dirty="0"/>
              <a:t> </a:t>
            </a:r>
            <a:r>
              <a:rPr lang="en-US" sz="2400" dirty="0" err="1"/>
              <a:t>araştırma</a:t>
            </a:r>
            <a:r>
              <a:rPr lang="en-US" sz="2400" dirty="0"/>
              <a:t> </a:t>
            </a:r>
            <a:r>
              <a:rPr lang="en-US" sz="2400" dirty="0" err="1"/>
              <a:t>öğrencilerin</a:t>
            </a:r>
            <a:r>
              <a:rPr lang="en-US" sz="2400" dirty="0"/>
              <a:t> internet </a:t>
            </a:r>
            <a:r>
              <a:rPr lang="en-US" sz="2400" dirty="0" err="1"/>
              <a:t>kullanma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radyo</a:t>
            </a:r>
            <a:r>
              <a:rPr lang="en-US" sz="2400" dirty="0"/>
              <a:t> </a:t>
            </a:r>
            <a:r>
              <a:rPr lang="en-US" sz="2400" dirty="0" err="1"/>
              <a:t>dinleme</a:t>
            </a:r>
            <a:r>
              <a:rPr lang="en-US" sz="2400" dirty="0"/>
              <a:t> </a:t>
            </a:r>
            <a:r>
              <a:rPr lang="en-US" sz="2400" dirty="0" err="1"/>
              <a:t>alışkanlıkları</a:t>
            </a:r>
            <a:r>
              <a:rPr lang="en-US" sz="2400" dirty="0"/>
              <a:t> </a:t>
            </a:r>
            <a:r>
              <a:rPr lang="en-US" sz="2400" dirty="0" err="1"/>
              <a:t>hakkında</a:t>
            </a:r>
            <a:r>
              <a:rPr lang="en-US" sz="2400" dirty="0"/>
              <a:t> da </a:t>
            </a:r>
            <a:r>
              <a:rPr lang="en-US" sz="2400" dirty="0" err="1"/>
              <a:t>önemli</a:t>
            </a:r>
            <a:r>
              <a:rPr lang="en-US" sz="2400" dirty="0"/>
              <a:t> </a:t>
            </a:r>
            <a:r>
              <a:rPr lang="en-US" sz="2400" dirty="0" err="1"/>
              <a:t>bulgular</a:t>
            </a:r>
            <a:r>
              <a:rPr lang="en-US" sz="2400" dirty="0"/>
              <a:t> </a:t>
            </a:r>
            <a:r>
              <a:rPr lang="en-US" sz="2400" dirty="0" err="1"/>
              <a:t>ortaya</a:t>
            </a:r>
            <a:r>
              <a:rPr lang="en-US" sz="2400" dirty="0"/>
              <a:t> </a:t>
            </a:r>
            <a:r>
              <a:rPr lang="en-US" sz="2400" dirty="0" err="1"/>
              <a:t>koymuş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medya</a:t>
            </a:r>
            <a:r>
              <a:rPr lang="en-US" sz="2400" dirty="0"/>
              <a:t> </a:t>
            </a:r>
            <a:r>
              <a:rPr lang="en-US" sz="2400" dirty="0" err="1"/>
              <a:t>okuryazarlığı</a:t>
            </a:r>
            <a:r>
              <a:rPr lang="en-US" sz="2400" dirty="0"/>
              <a:t> </a:t>
            </a:r>
            <a:r>
              <a:rPr lang="en-US" sz="2400" dirty="0" err="1"/>
              <a:t>dersinin</a:t>
            </a:r>
            <a:r>
              <a:rPr lang="en-US" sz="2400" dirty="0"/>
              <a:t> ne </a:t>
            </a:r>
            <a:r>
              <a:rPr lang="en-US" sz="2400" dirty="0" err="1"/>
              <a:t>kadar</a:t>
            </a:r>
            <a:r>
              <a:rPr lang="en-US" sz="2400" dirty="0"/>
              <a:t> </a:t>
            </a:r>
            <a:r>
              <a:rPr lang="en-US" sz="2400" dirty="0" err="1"/>
              <a:t>gerekli</a:t>
            </a:r>
            <a:r>
              <a:rPr lang="en-US" sz="2400" dirty="0"/>
              <a:t> </a:t>
            </a:r>
            <a:r>
              <a:rPr lang="en-US" sz="2400" dirty="0" err="1"/>
              <a:t>olduğu</a:t>
            </a:r>
            <a:r>
              <a:rPr lang="en-US" sz="2400" dirty="0"/>
              <a:t> </a:t>
            </a:r>
            <a:r>
              <a:rPr lang="en-US" sz="2400" dirty="0" err="1"/>
              <a:t>açıkça</a:t>
            </a:r>
            <a:r>
              <a:rPr lang="en-US" sz="2400" dirty="0"/>
              <a:t> </a:t>
            </a:r>
            <a:r>
              <a:rPr lang="en-US" sz="2400" dirty="0" err="1"/>
              <a:t>görülmüştür</a:t>
            </a:r>
            <a:r>
              <a:rPr lang="en-US" sz="2400" dirty="0"/>
              <a:t>. 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5736994"/>
            <a:ext cx="9971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Kaynak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https://www.medyaokuryazarligi.gov.tr/menu_goster.php?Guid=E56CE034-6CEB-41AE-A12C-B618EBEA461B&amp;MenuId=2</a:t>
            </a:r>
            <a:r>
              <a:rPr lang="en-US" dirty="0" smtClean="0">
                <a:solidFill>
                  <a:srgbClr val="FF0000"/>
                </a:solidFill>
              </a:rPr>
              <a:t>  (</a:t>
            </a:r>
            <a:r>
              <a:rPr lang="en-US" dirty="0" err="1" smtClean="0">
                <a:solidFill>
                  <a:srgbClr val="FF0000"/>
                </a:solidFill>
              </a:rPr>
              <a:t>bu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kaynaktan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doğrudan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aktarılmıştır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478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Okuryazarlığının</a:t>
            </a:r>
            <a:r>
              <a:rPr lang="en-US" dirty="0" smtClean="0"/>
              <a:t> </a:t>
            </a:r>
            <a:r>
              <a:rPr lang="en-US" dirty="0" err="1" smtClean="0"/>
              <a:t>Kurumlar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Tarihi</a:t>
            </a:r>
            <a:r>
              <a:rPr lang="en-US" dirty="0" smtClean="0"/>
              <a:t> </a:t>
            </a:r>
            <a:r>
              <a:rPr lang="en-US" dirty="0" err="1"/>
              <a:t>G</a:t>
            </a:r>
            <a:r>
              <a:rPr lang="en-US" dirty="0" err="1" smtClean="0"/>
              <a:t>elişimi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258" y="1640790"/>
            <a:ext cx="10515600" cy="4096204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sz="2400" dirty="0" err="1"/>
              <a:t>Yapılan</a:t>
            </a:r>
            <a:r>
              <a:rPr lang="en-US" sz="2400" dirty="0"/>
              <a:t> </a:t>
            </a:r>
            <a:r>
              <a:rPr lang="en-US" sz="2400" dirty="0" err="1"/>
              <a:t>ön</a:t>
            </a:r>
            <a:r>
              <a:rPr lang="en-US" sz="2400" dirty="0"/>
              <a:t> </a:t>
            </a:r>
            <a:r>
              <a:rPr lang="en-US" sz="2400" dirty="0" err="1"/>
              <a:t>hazırlık</a:t>
            </a:r>
            <a:r>
              <a:rPr lang="en-US" sz="2400" dirty="0"/>
              <a:t> </a:t>
            </a:r>
            <a:r>
              <a:rPr lang="en-US" sz="2400" dirty="0" err="1"/>
              <a:t>çalışmaları</a:t>
            </a:r>
            <a:r>
              <a:rPr lang="en-US" sz="2400" dirty="0"/>
              <a:t> </a:t>
            </a:r>
            <a:r>
              <a:rPr lang="en-US" sz="2400" dirty="0" err="1"/>
              <a:t>sonucunda</a:t>
            </a:r>
            <a:r>
              <a:rPr lang="en-US" sz="2400" dirty="0"/>
              <a:t>, </a:t>
            </a:r>
            <a:r>
              <a:rPr lang="en-US" sz="2400" dirty="0" err="1"/>
              <a:t>Medya</a:t>
            </a:r>
            <a:r>
              <a:rPr lang="en-US" sz="2400" dirty="0"/>
              <a:t> </a:t>
            </a:r>
            <a:r>
              <a:rPr lang="en-US" sz="2400" dirty="0" err="1"/>
              <a:t>Okuryazarlığı</a:t>
            </a:r>
            <a:r>
              <a:rPr lang="en-US" sz="2400" dirty="0"/>
              <a:t> </a:t>
            </a:r>
            <a:r>
              <a:rPr lang="en-US" sz="2400" dirty="0" err="1"/>
              <a:t>konusundaki</a:t>
            </a:r>
            <a:r>
              <a:rPr lang="en-US" sz="2400" dirty="0"/>
              <a:t> </a:t>
            </a:r>
            <a:r>
              <a:rPr lang="en-US" sz="2400" dirty="0" err="1"/>
              <a:t>çalışmaları</a:t>
            </a:r>
            <a:r>
              <a:rPr lang="en-US" sz="2400" dirty="0"/>
              <a:t> </a:t>
            </a:r>
            <a:r>
              <a:rPr lang="en-US" sz="2400" dirty="0" err="1"/>
              <a:t>yürütmek</a:t>
            </a:r>
            <a:r>
              <a:rPr lang="en-US" sz="2400" dirty="0"/>
              <a:t> </a:t>
            </a:r>
            <a:r>
              <a:rPr lang="en-US" sz="2400" dirty="0" err="1"/>
              <a:t>üzere</a:t>
            </a:r>
            <a:r>
              <a:rPr lang="en-US" sz="2400" dirty="0"/>
              <a:t>; </a:t>
            </a:r>
            <a:r>
              <a:rPr lang="en-US" sz="2400" dirty="0" err="1"/>
              <a:t>Radyo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Televizyon</a:t>
            </a:r>
            <a:r>
              <a:rPr lang="en-US" sz="2400" dirty="0"/>
              <a:t> </a:t>
            </a:r>
            <a:r>
              <a:rPr lang="en-US" sz="2400" dirty="0" err="1"/>
              <a:t>Üst</a:t>
            </a:r>
            <a:r>
              <a:rPr lang="en-US" sz="2400" dirty="0"/>
              <a:t> </a:t>
            </a:r>
            <a:r>
              <a:rPr lang="en-US" sz="2400" dirty="0" err="1"/>
              <a:t>Kurulu</a:t>
            </a:r>
            <a:r>
              <a:rPr lang="en-US" sz="2400" dirty="0"/>
              <a:t> </a:t>
            </a:r>
            <a:r>
              <a:rPr lang="en-US" sz="2400" dirty="0" err="1"/>
              <a:t>Uzmanları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Ankara </a:t>
            </a:r>
            <a:r>
              <a:rPr lang="en-US" sz="2400" dirty="0" err="1"/>
              <a:t>Üniversitesi</a:t>
            </a:r>
            <a:r>
              <a:rPr lang="en-US" sz="2400" dirty="0"/>
              <a:t>, </a:t>
            </a:r>
            <a:r>
              <a:rPr lang="en-US" sz="2400" dirty="0" err="1"/>
              <a:t>Gazi</a:t>
            </a:r>
            <a:r>
              <a:rPr lang="en-US" sz="2400" dirty="0"/>
              <a:t> </a:t>
            </a:r>
            <a:r>
              <a:rPr lang="en-US" sz="2400" dirty="0" err="1"/>
              <a:t>Üniversitesi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Selçuk</a:t>
            </a:r>
            <a:r>
              <a:rPr lang="en-US" sz="2400" dirty="0"/>
              <a:t> </a:t>
            </a:r>
            <a:r>
              <a:rPr lang="en-US" sz="2400" dirty="0" err="1"/>
              <a:t>Üniversitesinden</a:t>
            </a:r>
            <a:r>
              <a:rPr lang="en-US" sz="2400" dirty="0"/>
              <a:t> </a:t>
            </a:r>
            <a:r>
              <a:rPr lang="en-US" sz="2400" dirty="0" err="1"/>
              <a:t>akademisyenlerin</a:t>
            </a:r>
            <a:r>
              <a:rPr lang="en-US" sz="2400" dirty="0"/>
              <a:t> de </a:t>
            </a:r>
            <a:r>
              <a:rPr lang="en-US" sz="2400" dirty="0" err="1"/>
              <a:t>katılımıyla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komisyon</a:t>
            </a:r>
            <a:r>
              <a:rPr lang="en-US" sz="2400" dirty="0"/>
              <a:t> </a:t>
            </a:r>
            <a:r>
              <a:rPr lang="en-US" sz="2400" dirty="0" err="1"/>
              <a:t>oluşturulmuştur</a:t>
            </a:r>
            <a:r>
              <a:rPr lang="en-US" sz="2400" dirty="0"/>
              <a:t>. </a:t>
            </a:r>
            <a:r>
              <a:rPr lang="en-US" sz="2400" dirty="0" err="1"/>
              <a:t>Komisyon</a:t>
            </a:r>
            <a:r>
              <a:rPr lang="en-US" sz="2400" dirty="0"/>
              <a:t> </a:t>
            </a:r>
            <a:r>
              <a:rPr lang="en-US" sz="2400" dirty="0" err="1"/>
              <a:t>çalışmalarında</a:t>
            </a:r>
            <a:r>
              <a:rPr lang="en-US" sz="2400" dirty="0"/>
              <a:t>, </a:t>
            </a:r>
            <a:r>
              <a:rPr lang="en-US" sz="2400" dirty="0" err="1"/>
              <a:t>özellikle</a:t>
            </a:r>
            <a:r>
              <a:rPr lang="en-US" sz="2400" dirty="0"/>
              <a:t> ABD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Avrupa’daki</a:t>
            </a:r>
            <a:r>
              <a:rPr lang="en-US" sz="2400" dirty="0"/>
              <a:t> </a:t>
            </a:r>
            <a:r>
              <a:rPr lang="en-US" sz="2400" dirty="0" err="1"/>
              <a:t>örnekler</a:t>
            </a:r>
            <a:r>
              <a:rPr lang="en-US" sz="2400" dirty="0"/>
              <a:t> </a:t>
            </a:r>
            <a:r>
              <a:rPr lang="en-US" sz="2400" dirty="0" err="1"/>
              <a:t>incelenmiş</a:t>
            </a:r>
            <a:r>
              <a:rPr lang="en-US" sz="2400" dirty="0"/>
              <a:t>, </a:t>
            </a:r>
            <a:r>
              <a:rPr lang="en-US" sz="2400" dirty="0" err="1"/>
              <a:t>konuya</a:t>
            </a:r>
            <a:r>
              <a:rPr lang="en-US" sz="2400" dirty="0"/>
              <a:t> </a:t>
            </a:r>
            <a:r>
              <a:rPr lang="en-US" sz="2400" dirty="0" err="1"/>
              <a:t>ilişkin</a:t>
            </a:r>
            <a:r>
              <a:rPr lang="en-US" sz="2400" dirty="0"/>
              <a:t> yurt </a:t>
            </a:r>
            <a:r>
              <a:rPr lang="en-US" sz="2400" dirty="0" err="1"/>
              <a:t>içi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yurt </a:t>
            </a:r>
            <a:r>
              <a:rPr lang="en-US" sz="2400" dirty="0" err="1"/>
              <a:t>dışı</a:t>
            </a:r>
            <a:r>
              <a:rPr lang="en-US" sz="2400" dirty="0"/>
              <a:t> </a:t>
            </a:r>
            <a:r>
              <a:rPr lang="en-US" sz="2400" dirty="0" err="1"/>
              <a:t>kaynaklı</a:t>
            </a:r>
            <a:r>
              <a:rPr lang="en-US" sz="2400" dirty="0"/>
              <a:t> </a:t>
            </a:r>
            <a:r>
              <a:rPr lang="en-US" sz="2400" dirty="0" err="1"/>
              <a:t>makaleler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diğer</a:t>
            </a:r>
            <a:r>
              <a:rPr lang="en-US" sz="2400" dirty="0"/>
              <a:t> </a:t>
            </a:r>
            <a:r>
              <a:rPr lang="en-US" sz="2400" dirty="0" err="1"/>
              <a:t>çalışmalar</a:t>
            </a:r>
            <a:r>
              <a:rPr lang="en-US" sz="2400" dirty="0"/>
              <a:t> </a:t>
            </a:r>
            <a:r>
              <a:rPr lang="en-US" sz="2400" dirty="0" err="1"/>
              <a:t>detaylı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biçimde</a:t>
            </a:r>
            <a:r>
              <a:rPr lang="en-US" sz="2400" dirty="0"/>
              <a:t> </a:t>
            </a:r>
            <a:r>
              <a:rPr lang="en-US" sz="2400" dirty="0" err="1"/>
              <a:t>değerlendirilmiştir</a:t>
            </a:r>
            <a:r>
              <a:rPr lang="en-US" sz="2400" dirty="0"/>
              <a:t>.</a:t>
            </a:r>
          </a:p>
          <a:p>
            <a:pPr fontAlgn="base"/>
            <a:r>
              <a:rPr lang="en-US" sz="2400" dirty="0" err="1"/>
              <a:t>Kalkınma</a:t>
            </a:r>
            <a:r>
              <a:rPr lang="en-US" sz="2400" dirty="0"/>
              <a:t> </a:t>
            </a:r>
            <a:r>
              <a:rPr lang="en-US" sz="2400" dirty="0" err="1"/>
              <a:t>planları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Millî</a:t>
            </a:r>
            <a:r>
              <a:rPr lang="en-US" sz="2400" dirty="0"/>
              <a:t> </a:t>
            </a:r>
            <a:r>
              <a:rPr lang="en-US" sz="2400" dirty="0" err="1"/>
              <a:t>Eğitim</a:t>
            </a:r>
            <a:r>
              <a:rPr lang="en-US" sz="2400" dirty="0"/>
              <a:t> </a:t>
            </a:r>
            <a:r>
              <a:rPr lang="en-US" sz="2400" dirty="0" err="1"/>
              <a:t>Şûralarında</a:t>
            </a:r>
            <a:r>
              <a:rPr lang="en-US" sz="2400" dirty="0"/>
              <a:t> </a:t>
            </a:r>
            <a:r>
              <a:rPr lang="en-US" sz="2400" dirty="0" err="1"/>
              <a:t>sıklıkla</a:t>
            </a:r>
            <a:r>
              <a:rPr lang="en-US" sz="2400" dirty="0"/>
              <a:t> </a:t>
            </a:r>
            <a:r>
              <a:rPr lang="en-US" sz="2400" dirty="0" err="1"/>
              <a:t>öğretim</a:t>
            </a:r>
            <a:r>
              <a:rPr lang="en-US" sz="2400" dirty="0"/>
              <a:t> </a:t>
            </a:r>
            <a:r>
              <a:rPr lang="en-US" sz="2400" dirty="0" err="1"/>
              <a:t>programlarının</a:t>
            </a:r>
            <a:r>
              <a:rPr lang="en-US" sz="2400" dirty="0"/>
              <a:t>, </a:t>
            </a:r>
            <a:r>
              <a:rPr lang="en-US" sz="2400" dirty="0" err="1"/>
              <a:t>öğrencilerin</a:t>
            </a:r>
            <a:r>
              <a:rPr lang="en-US" sz="2400" dirty="0"/>
              <a:t> </a:t>
            </a:r>
            <a:r>
              <a:rPr lang="en-US" sz="2400" dirty="0" err="1"/>
              <a:t>bilgiye</a:t>
            </a:r>
            <a:r>
              <a:rPr lang="en-US" sz="2400" dirty="0"/>
              <a:t> </a:t>
            </a:r>
            <a:r>
              <a:rPr lang="en-US" sz="2400" dirty="0" err="1"/>
              <a:t>ulaşma</a:t>
            </a:r>
            <a:r>
              <a:rPr lang="en-US" sz="2400" dirty="0"/>
              <a:t> </a:t>
            </a:r>
            <a:r>
              <a:rPr lang="en-US" sz="2400" dirty="0" err="1"/>
              <a:t>yollarını</a:t>
            </a:r>
            <a:r>
              <a:rPr lang="en-US" sz="2400" dirty="0"/>
              <a:t> </a:t>
            </a:r>
            <a:r>
              <a:rPr lang="en-US" sz="2400" dirty="0" err="1"/>
              <a:t>öğrenmelerine</a:t>
            </a:r>
            <a:r>
              <a:rPr lang="en-US" sz="2400" dirty="0"/>
              <a:t>, </a:t>
            </a:r>
            <a:r>
              <a:rPr lang="en-US" sz="2400" dirty="0" err="1"/>
              <a:t>sorun</a:t>
            </a:r>
            <a:r>
              <a:rPr lang="en-US" sz="2400" dirty="0"/>
              <a:t> </a:t>
            </a:r>
            <a:r>
              <a:rPr lang="en-US" sz="2400" dirty="0" err="1"/>
              <a:t>çözme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karar</a:t>
            </a:r>
            <a:r>
              <a:rPr lang="en-US" sz="2400" dirty="0"/>
              <a:t> </a:t>
            </a:r>
            <a:r>
              <a:rPr lang="en-US" sz="2400" dirty="0" err="1"/>
              <a:t>verme</a:t>
            </a:r>
            <a:r>
              <a:rPr lang="en-US" sz="2400" dirty="0"/>
              <a:t> </a:t>
            </a:r>
            <a:r>
              <a:rPr lang="en-US" sz="2400" dirty="0" err="1"/>
              <a:t>becerilerini</a:t>
            </a:r>
            <a:r>
              <a:rPr lang="en-US" sz="2400" dirty="0"/>
              <a:t> </a:t>
            </a:r>
            <a:r>
              <a:rPr lang="en-US" sz="2400" dirty="0" err="1"/>
              <a:t>geliştirmelerine</a:t>
            </a:r>
            <a:r>
              <a:rPr lang="en-US" sz="2400" dirty="0"/>
              <a:t> </a:t>
            </a:r>
            <a:r>
              <a:rPr lang="en-US" sz="2400" dirty="0" err="1"/>
              <a:t>olanak</a:t>
            </a:r>
            <a:r>
              <a:rPr lang="en-US" sz="2400" dirty="0"/>
              <a:t> </a:t>
            </a:r>
            <a:r>
              <a:rPr lang="en-US" sz="2400" dirty="0" err="1"/>
              <a:t>sağlayacak</a:t>
            </a:r>
            <a:r>
              <a:rPr lang="en-US" sz="2400" dirty="0"/>
              <a:t> </a:t>
            </a:r>
            <a:r>
              <a:rPr lang="en-US" sz="2400" dirty="0" err="1"/>
              <a:t>şekilde</a:t>
            </a:r>
            <a:r>
              <a:rPr lang="en-US" sz="2400" dirty="0"/>
              <a:t> </a:t>
            </a:r>
            <a:r>
              <a:rPr lang="en-US" sz="2400" dirty="0" err="1"/>
              <a:t>yeniden</a:t>
            </a:r>
            <a:r>
              <a:rPr lang="en-US" sz="2400" dirty="0"/>
              <a:t> </a:t>
            </a:r>
            <a:r>
              <a:rPr lang="en-US" sz="2400" dirty="0" err="1"/>
              <a:t>düzenlenmesine</a:t>
            </a:r>
            <a:r>
              <a:rPr lang="en-US" sz="2400" dirty="0"/>
              <a:t> </a:t>
            </a:r>
            <a:r>
              <a:rPr lang="en-US" sz="2400" dirty="0" err="1"/>
              <a:t>ihtiyaç</a:t>
            </a:r>
            <a:r>
              <a:rPr lang="en-US" sz="2400" dirty="0"/>
              <a:t> </a:t>
            </a:r>
            <a:r>
              <a:rPr lang="en-US" sz="2400" dirty="0" err="1"/>
              <a:t>olduğu</a:t>
            </a:r>
            <a:r>
              <a:rPr lang="en-US" sz="2400" dirty="0"/>
              <a:t> </a:t>
            </a:r>
            <a:r>
              <a:rPr lang="en-US" sz="2400" dirty="0" err="1"/>
              <a:t>dile</a:t>
            </a:r>
            <a:r>
              <a:rPr lang="en-US" sz="2400" dirty="0"/>
              <a:t> </a:t>
            </a:r>
            <a:r>
              <a:rPr lang="en-US" sz="2400" dirty="0" err="1"/>
              <a:t>getirilmektedir</a:t>
            </a:r>
            <a:r>
              <a:rPr lang="en-US" sz="2400" dirty="0"/>
              <a:t>. </a:t>
            </a:r>
            <a:r>
              <a:rPr lang="en-US" sz="2400" dirty="0" err="1"/>
              <a:t>Tüm</a:t>
            </a:r>
            <a:r>
              <a:rPr lang="en-US" sz="2400" dirty="0"/>
              <a:t>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ihtiyaçlar</a:t>
            </a:r>
            <a:r>
              <a:rPr lang="en-US" sz="2400" dirty="0"/>
              <a:t> </a:t>
            </a:r>
            <a:r>
              <a:rPr lang="en-US" sz="2400" dirty="0" err="1"/>
              <a:t>doğrultusunda</a:t>
            </a:r>
            <a:r>
              <a:rPr lang="en-US" sz="2400" dirty="0"/>
              <a:t> </a:t>
            </a:r>
            <a:r>
              <a:rPr lang="en-US" sz="2400" dirty="0" err="1"/>
              <a:t>dünyada</a:t>
            </a:r>
            <a:r>
              <a:rPr lang="en-US" sz="2400" dirty="0"/>
              <a:t> </a:t>
            </a:r>
            <a:r>
              <a:rPr lang="en-US" sz="2400" dirty="0" err="1"/>
              <a:t>yaşanan</a:t>
            </a:r>
            <a:r>
              <a:rPr lang="en-US" sz="2400" dirty="0"/>
              <a:t> </a:t>
            </a:r>
            <a:r>
              <a:rPr lang="en-US" sz="2400" dirty="0" err="1"/>
              <a:t>gelişmelere</a:t>
            </a:r>
            <a:r>
              <a:rPr lang="en-US" sz="2400" dirty="0"/>
              <a:t> </a:t>
            </a:r>
            <a:r>
              <a:rPr lang="en-US" sz="2400" dirty="0" err="1"/>
              <a:t>paralel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öğretim</a:t>
            </a:r>
            <a:r>
              <a:rPr lang="en-US" sz="2400" dirty="0"/>
              <a:t> </a:t>
            </a:r>
            <a:r>
              <a:rPr lang="en-US" sz="2400" dirty="0" err="1"/>
              <a:t>programlarında</a:t>
            </a:r>
            <a:r>
              <a:rPr lang="en-US" sz="2400" dirty="0"/>
              <a:t> </a:t>
            </a:r>
            <a:r>
              <a:rPr lang="en-US" sz="2400" dirty="0" err="1"/>
              <a:t>yeni</a:t>
            </a:r>
            <a:r>
              <a:rPr lang="en-US" sz="2400" dirty="0"/>
              <a:t> </a:t>
            </a:r>
            <a:r>
              <a:rPr lang="en-US" sz="2400" dirty="0" err="1"/>
              <a:t>yaklaşımlar</a:t>
            </a:r>
            <a:r>
              <a:rPr lang="en-US" sz="2400" dirty="0"/>
              <a:t> </a:t>
            </a:r>
            <a:r>
              <a:rPr lang="en-US" sz="2400" dirty="0" err="1"/>
              <a:t>dikkat</a:t>
            </a:r>
            <a:r>
              <a:rPr lang="en-US" sz="2400" dirty="0"/>
              <a:t> </a:t>
            </a:r>
            <a:r>
              <a:rPr lang="en-US" sz="2400" dirty="0" err="1"/>
              <a:t>çeker</a:t>
            </a:r>
            <a:r>
              <a:rPr lang="en-US" sz="2400" dirty="0"/>
              <a:t> </a:t>
            </a:r>
            <a:r>
              <a:rPr lang="en-US" sz="2400" dirty="0" err="1"/>
              <a:t>duruma</a:t>
            </a:r>
            <a:r>
              <a:rPr lang="en-US" sz="2400" dirty="0"/>
              <a:t> </a:t>
            </a:r>
            <a:r>
              <a:rPr lang="en-US" sz="2400" dirty="0" err="1"/>
              <a:t>gelmiştir</a:t>
            </a:r>
            <a:r>
              <a:rPr lang="en-US" sz="2400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5736994"/>
            <a:ext cx="9971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Kaynak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https://www.medyaokuryazarligi.gov.tr/menu_goster.php?Guid=E56CE034-6CEB-41AE-A12C-B618EBEA461B&amp;MenuId=2</a:t>
            </a:r>
            <a:r>
              <a:rPr lang="en-US" dirty="0" smtClean="0">
                <a:solidFill>
                  <a:srgbClr val="FF0000"/>
                </a:solidFill>
              </a:rPr>
              <a:t>  (</a:t>
            </a:r>
            <a:r>
              <a:rPr lang="en-US" dirty="0" err="1" smtClean="0">
                <a:solidFill>
                  <a:srgbClr val="FF0000"/>
                </a:solidFill>
              </a:rPr>
              <a:t>bu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kaynaktan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doğrudan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aktarılmıştır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794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Kurumların oluşturduğu </a:t>
            </a:r>
            <a:br>
              <a:rPr lang="tr-TR" dirty="0" smtClean="0"/>
            </a:br>
            <a:r>
              <a:rPr lang="tr-TR" dirty="0" smtClean="0"/>
              <a:t>web sayfalarının incelenmesi</a:t>
            </a:r>
            <a:endParaRPr lang="tr-TR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1- </a:t>
            </a:r>
            <a:r>
              <a:rPr lang="tr-TR" dirty="0" smtClean="0">
                <a:hlinkClick r:id="rId2"/>
              </a:rPr>
              <a:t>https://www.medyaokuryazarligi.gov.tr/</a:t>
            </a:r>
            <a:endParaRPr lang="tr-TR" dirty="0" smtClean="0"/>
          </a:p>
          <a:p>
            <a:r>
              <a:rPr lang="tr-TR" dirty="0" smtClean="0"/>
              <a:t>2-</a:t>
            </a:r>
            <a:r>
              <a:rPr lang="tr-TR" dirty="0" smtClean="0">
                <a:hlinkClick r:id="rId3"/>
              </a:rPr>
              <a:t> https://www.thinkuknow.co.uk/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353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 smtClean="0">
                <a:hlinkClick r:id="rId2"/>
              </a:rPr>
              <a:t>https://www.medyaokuryazarligi.gov.tr</a:t>
            </a:r>
            <a:endParaRPr lang="tr-TR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38" y="1825624"/>
            <a:ext cx="5191161" cy="3573689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Türkiye’de Medya Okuryazarlığı dersi ve konusunu ele alan geniş kapsamlı bir sitedir. </a:t>
            </a:r>
          </a:p>
          <a:p>
            <a:r>
              <a:rPr lang="tr-TR" dirty="0" smtClean="0"/>
              <a:t>Farklı rollerdeki bireyler için (</a:t>
            </a:r>
            <a:r>
              <a:rPr lang="en-US" dirty="0" err="1"/>
              <a:t>Yetişkinler</a:t>
            </a:r>
            <a:r>
              <a:rPr lang="en-US" dirty="0"/>
              <a:t>, </a:t>
            </a:r>
            <a:r>
              <a:rPr lang="en-US" dirty="0" err="1"/>
              <a:t>Öğretmenler</a:t>
            </a:r>
            <a:r>
              <a:rPr lang="en-US" dirty="0"/>
              <a:t>, </a:t>
            </a:r>
            <a:r>
              <a:rPr lang="en-US" dirty="0" err="1"/>
              <a:t>Öğrenciler</a:t>
            </a:r>
            <a:r>
              <a:rPr lang="en-US" dirty="0"/>
              <a:t>, </a:t>
            </a:r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 smtClean="0"/>
              <a:t>Çalışanları</a:t>
            </a:r>
            <a:r>
              <a:rPr lang="tr-TR" dirty="0" smtClean="0"/>
              <a:t>) farklı bilgilendirmeler mevcuttur.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351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hlinkClick r:id="rId2"/>
              </a:rPr>
              <a:t>https://www.thinkuknow.co.uk/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32000"/>
            <a:ext cx="5337223" cy="2246444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İngiltere orijinli bir sitedir.</a:t>
            </a:r>
          </a:p>
          <a:p>
            <a:r>
              <a:rPr lang="tr-TR" dirty="0" smtClean="0"/>
              <a:t>Farklı yaş gruplarına yönelik olarak hazırlanan bir sitedir.</a:t>
            </a:r>
          </a:p>
          <a:p>
            <a:r>
              <a:rPr lang="tr-TR" dirty="0" smtClean="0"/>
              <a:t>Dünya üzerinden farklı uygulama örneklerine ulaşılabilir</a:t>
            </a:r>
          </a:p>
          <a:p>
            <a:r>
              <a:rPr lang="tr-TR" dirty="0" smtClean="0"/>
              <a:t>Öğretmenler, çocuklar ve veliler için ayrı bilgilendirmeler/uygulamalar mevcuttur.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6562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374</Words>
  <Application>Microsoft Macintosh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Arial</vt:lpstr>
      <vt:lpstr>Office Theme</vt:lpstr>
      <vt:lpstr>Medya Okuryazarlığı Eğitimi Dersi</vt:lpstr>
      <vt:lpstr>Türkiye’de ilgili kurumlar</vt:lpstr>
      <vt:lpstr>Türkiye’de Medya Okuryazarlığının Kurumlar İşbirliği ile Tarihi Gelişimi</vt:lpstr>
      <vt:lpstr>Türkiye’de Medya Okuryazarlığının Kurumlar İşbirliği ile Tarihi Gelişimi</vt:lpstr>
      <vt:lpstr>Türkiye’de Medya Okuryazarlığının Kurumlar İşbirliği ile Tarihi Gelişimi</vt:lpstr>
      <vt:lpstr>Türkiye’de Medya Okuryazarlığının Kurumlar İşbirliği ile Tarihi Gelişimi</vt:lpstr>
      <vt:lpstr>Kurumların oluşturduğu  web sayfalarının incelenmesi</vt:lpstr>
      <vt:lpstr> https://www.medyaokuryazarligi.gov.tr</vt:lpstr>
      <vt:lpstr>https://www.thinkuknow.co.uk/ 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Medya Okuryazarlığı Eğitimi Dersi</dc:title>
  <dc:creator>A</dc:creator>
  <cp:lastModifiedBy>A</cp:lastModifiedBy>
  <cp:revision>10</cp:revision>
  <dcterms:created xsi:type="dcterms:W3CDTF">2018-01-17T20:58:40Z</dcterms:created>
  <dcterms:modified xsi:type="dcterms:W3CDTF">2018-01-17T21:18:07Z</dcterms:modified>
</cp:coreProperties>
</file>