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44421-F774-42F2-BCC4-44B818A2E5F7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C1DF-D045-4F67-8736-25DE3CE3D35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9B615-2929-4188-8C60-C7904150AB9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F1E8F-68DC-455E-9BAF-602E23087096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2DA5-FD0B-41FE-9E24-0BE134DD06D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CC3300"/>
                </a:solidFill>
              </a:rPr>
              <a:t>HÜCRESEL HASAR-ÖLÜM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1388" y="3863975"/>
            <a:ext cx="7664450" cy="2093913"/>
          </a:xfrm>
        </p:spPr>
        <p:txBody>
          <a:bodyPr/>
          <a:lstStyle/>
          <a:p>
            <a:pPr eaLnBrk="1" hangingPunct="1"/>
            <a:r>
              <a:rPr lang="tr-TR" sz="2400" smtClean="0"/>
              <a:t>Hücre hasarı nedenleri (etyoloji)</a:t>
            </a:r>
          </a:p>
          <a:p>
            <a:pPr eaLnBrk="1" hangingPunct="1"/>
            <a:r>
              <a:rPr lang="tr-TR" sz="2400" smtClean="0"/>
              <a:t>Hücre hasarı mekanizması (patogenez)</a:t>
            </a:r>
          </a:p>
          <a:p>
            <a:pPr eaLnBrk="1" hangingPunct="1"/>
            <a:r>
              <a:rPr lang="tr-TR" sz="2400" smtClean="0"/>
              <a:t>Hücre hasarı morfolojisi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16013" y="1752600"/>
            <a:ext cx="53340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u="sng"/>
              <a:t>Hücre hasarı</a:t>
            </a:r>
            <a:endParaRPr lang="tr-TR" sz="2000"/>
          </a:p>
          <a:p>
            <a:pPr algn="ctr">
              <a:spcBef>
                <a:spcPct val="50000"/>
              </a:spcBef>
            </a:pPr>
            <a:r>
              <a:rPr lang="tr-TR" sz="2000"/>
              <a:t>İç ve dış etkenlerin sonucunda uyum sağlayamayacağı derecede strese maruz kaldığında  hücre metabolizması ve fonksiyonlarının bozulması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887788"/>
          </a:xfrm>
        </p:spPr>
        <p:txBody>
          <a:bodyPr/>
          <a:lstStyle/>
          <a:p>
            <a:r>
              <a:rPr lang="tr-TR" sz="2400" smtClean="0">
                <a:solidFill>
                  <a:srgbClr val="C00000"/>
                </a:solidFill>
              </a:rPr>
              <a:t>Sitoplazmik Ca artışı, reaktif oksijen türevleri </a:t>
            </a:r>
            <a:r>
              <a:rPr lang="tr-TR" sz="2400" smtClean="0">
                <a:solidFill>
                  <a:srgbClr val="C00000"/>
                </a:solidFill>
                <a:sym typeface="Symbol" pitchFamily="18" charset="2"/>
              </a:rPr>
              <a:t> 	        	</a:t>
            </a:r>
            <a:r>
              <a:rPr lang="tr-TR" sz="2400" smtClean="0">
                <a:solidFill>
                  <a:srgbClr val="C00000"/>
                </a:solidFill>
              </a:rPr>
              <a:t>MİTOKONDRİ ZEDELENMESİNE yol açar</a:t>
            </a:r>
          </a:p>
          <a:p>
            <a:endParaRPr lang="tr-TR" sz="2400" u="sng" smtClean="0">
              <a:solidFill>
                <a:srgbClr val="C00000"/>
              </a:solidFill>
            </a:endParaRPr>
          </a:p>
          <a:p>
            <a:r>
              <a:rPr lang="tr-TR" sz="2400" smtClean="0"/>
              <a:t>Oksidatif fosforilasyon durur.</a:t>
            </a:r>
          </a:p>
          <a:p>
            <a:endParaRPr lang="tr-TR" sz="2400" smtClean="0"/>
          </a:p>
          <a:p>
            <a:r>
              <a:rPr lang="tr-TR" sz="2400" smtClean="0"/>
              <a:t>Mitokondri membran geçirgenliği </a:t>
            </a:r>
            <a:r>
              <a:rPr lang="tr-TR" sz="2400" smtClean="0">
                <a:sym typeface="Symbol" pitchFamily="18" charset="2"/>
              </a:rPr>
              <a:t>   Sitokrom C ve diğer pro-apoptotik proteinler sitoplazmaya geçer   APOPİTOZ</a:t>
            </a:r>
            <a:endParaRPr lang="en-US" sz="2400" smtClean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b="1" smtClean="0">
                <a:solidFill>
                  <a:srgbClr val="00B050"/>
                </a:solidFill>
              </a:rPr>
              <a:t/>
            </a:r>
            <a:br>
              <a:rPr lang="tr-TR" sz="3200" b="1" smtClean="0">
                <a:solidFill>
                  <a:srgbClr val="00B050"/>
                </a:solidFill>
              </a:rPr>
            </a:br>
            <a:r>
              <a:rPr lang="tr-TR" sz="2800" b="1" smtClean="0">
                <a:solidFill>
                  <a:srgbClr val="FF0000"/>
                </a:solidFill>
              </a:rPr>
              <a:t>2. Mitokondri zedelenmesi:</a:t>
            </a:r>
            <a:r>
              <a:rPr lang="tr-TR" sz="2800" b="1" smtClean="0">
                <a:solidFill>
                  <a:srgbClr val="00B050"/>
                </a:solidFill>
              </a:rPr>
              <a:t/>
            </a:r>
            <a:br>
              <a:rPr lang="tr-TR" sz="2800" b="1" smtClean="0">
                <a:solidFill>
                  <a:srgbClr val="00B050"/>
                </a:solidFill>
              </a:rPr>
            </a:br>
            <a:endParaRPr lang="en-US" sz="3200" b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13"/>
          </a:xfrm>
        </p:spPr>
        <p:txBody>
          <a:bodyPr/>
          <a:lstStyle/>
          <a:p>
            <a:r>
              <a:rPr lang="tr-TR" sz="2000" smtClean="0"/>
              <a:t>Hücre içinde Ca mitokondri ve düz ER’da yüksek oranda bulunur.</a:t>
            </a:r>
          </a:p>
          <a:p>
            <a:r>
              <a:rPr lang="tr-TR" sz="2000" smtClean="0"/>
              <a:t>Normalde sitoplazma içinde Ca miktarı çok düşük oranda (mitokondri, düz ER ve hücre dışına göre) tutulmaya çalışılır. </a:t>
            </a:r>
          </a:p>
          <a:p>
            <a:pPr>
              <a:buFontTx/>
              <a:buNone/>
            </a:pPr>
            <a:r>
              <a:rPr lang="tr-TR" sz="2000" smtClean="0"/>
              <a:t>	 </a:t>
            </a:r>
            <a:r>
              <a:rPr lang="tr-TR" sz="2000" smtClean="0">
                <a:sym typeface="Symbol" pitchFamily="18" charset="2"/>
              </a:rPr>
              <a:t> </a:t>
            </a:r>
            <a:r>
              <a:rPr lang="tr-TR" sz="2000" smtClean="0"/>
              <a:t>ATP bağımlı Ca taşıyıcıları sağlar</a:t>
            </a:r>
          </a:p>
          <a:p>
            <a:r>
              <a:rPr lang="tr-TR" sz="2400" b="1" smtClean="0">
                <a:solidFill>
                  <a:srgbClr val="FF0000"/>
                </a:solidFill>
              </a:rPr>
              <a:t>Sitoplazmik Ca artışı:</a:t>
            </a:r>
          </a:p>
          <a:p>
            <a:pPr>
              <a:buFontTx/>
              <a:buAutoNum type="arabicPeriod"/>
            </a:pPr>
            <a:r>
              <a:rPr lang="tr-TR" sz="2000" smtClean="0"/>
              <a:t> Çeşitli yıkım enzimlerini aktifleştirir.</a:t>
            </a:r>
          </a:p>
          <a:p>
            <a:pPr lvl="1"/>
            <a:r>
              <a:rPr lang="tr-TR" sz="2000" smtClean="0"/>
              <a:t> Fosfolipazlar</a:t>
            </a:r>
          </a:p>
          <a:p>
            <a:pPr lvl="1"/>
            <a:r>
              <a:rPr lang="tr-TR" sz="2000" smtClean="0"/>
              <a:t>Proteazlar</a:t>
            </a:r>
          </a:p>
          <a:p>
            <a:pPr lvl="1">
              <a:buFontTx/>
              <a:buNone/>
            </a:pPr>
            <a:r>
              <a:rPr lang="tr-TR" sz="2000" smtClean="0"/>
              <a:t>	(Proteinlerin yıkımı )</a:t>
            </a:r>
          </a:p>
          <a:p>
            <a:pPr lvl="1"/>
            <a:r>
              <a:rPr lang="tr-TR" sz="2000" smtClean="0"/>
              <a:t>Endonukleazlar </a:t>
            </a:r>
            <a:r>
              <a:rPr lang="tr-TR" sz="2000" smtClean="0">
                <a:sym typeface="Symbol" pitchFamily="18" charset="2"/>
              </a:rPr>
              <a:t></a:t>
            </a:r>
            <a:r>
              <a:rPr lang="tr-TR" sz="2000" smtClean="0"/>
              <a:t> DNA ve kromatin parçalanması</a:t>
            </a:r>
          </a:p>
          <a:p>
            <a:pPr lvl="1"/>
            <a:r>
              <a:rPr lang="tr-TR" sz="2000" smtClean="0"/>
              <a:t>Adenozin trifosfatazlar </a:t>
            </a:r>
            <a:r>
              <a:rPr lang="tr-TR" sz="2000" smtClean="0">
                <a:sym typeface="Symbol" pitchFamily="18" charset="2"/>
              </a:rPr>
              <a:t></a:t>
            </a:r>
            <a:r>
              <a:rPr lang="tr-TR" sz="2000" smtClean="0"/>
              <a:t> ATP yıkımı</a:t>
            </a:r>
          </a:p>
          <a:p>
            <a:pPr>
              <a:buFontTx/>
              <a:buAutoNum type="arabicPeriod"/>
            </a:pPr>
            <a:r>
              <a:rPr lang="tr-TR" sz="2000" smtClean="0"/>
              <a:t>Apopitozu başlatır (Mitokondri geçirgenliğini arttırarak veya kaspaz denilen apopitozu başlatan enzimleri aktifleştirerek)</a:t>
            </a:r>
            <a:endParaRPr lang="en-US" sz="2000" smtClean="0"/>
          </a:p>
        </p:txBody>
      </p:sp>
      <p:sp>
        <p:nvSpPr>
          <p:cNvPr id="4" name="Right Brace 3"/>
          <p:cNvSpPr/>
          <p:nvPr/>
        </p:nvSpPr>
        <p:spPr>
          <a:xfrm>
            <a:off x="3635375" y="3284538"/>
            <a:ext cx="288925" cy="1008062"/>
          </a:xfrm>
          <a:prstGeom prst="rightBrac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067175" y="3573463"/>
            <a:ext cx="448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sym typeface="Symbol" pitchFamily="18" charset="2"/>
              </a:rPr>
              <a:t>Membran (lizozom, mitokondri) hasarı</a:t>
            </a:r>
            <a:endParaRPr lang="tr-TR" sz="2000"/>
          </a:p>
        </p:txBody>
      </p:sp>
      <p:sp>
        <p:nvSpPr>
          <p:cNvPr id="26629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5903913" cy="711200"/>
          </a:xfrm>
        </p:spPr>
        <p:txBody>
          <a:bodyPr/>
          <a:lstStyle/>
          <a:p>
            <a:pPr algn="l"/>
            <a:r>
              <a:rPr lang="tr-TR" sz="2800" b="1" smtClean="0">
                <a:solidFill>
                  <a:srgbClr val="FF0000"/>
                </a:solidFill>
              </a:rPr>
              <a:t>3. Sitoplazmik Ca artışı:</a:t>
            </a:r>
            <a:endParaRPr lang="en-US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8077200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b="1" smtClean="0">
                <a:solidFill>
                  <a:srgbClr val="FF0000"/>
                </a:solidFill>
              </a:rPr>
              <a:t>	</a:t>
            </a:r>
            <a:r>
              <a:rPr lang="tr-TR" sz="2000" smtClean="0"/>
              <a:t>Dış yörüngelerinde eşlenmemiş tek bir elektronu bulunan kimyasal maddeler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İnorganik ve organik kimyasallar ile reaksiyona girmek için  aşırı derecede reaktif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u="sng" smtClean="0"/>
              <a:t>Süperoksid (O2¯), hidrojen peroksid (H2O2¯), hidroksil (OH¯)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Normalde mitokondride enerji üretimi sırasında oluşur, ancak ortadan kaldırılır. Bu fonksiyon bozulduğunda birikir-  OKSİDATİF STRES.</a:t>
            </a:r>
          </a:p>
          <a:p>
            <a:pPr eaLnBrk="1" hangingPunct="1"/>
            <a:r>
              <a:rPr lang="tr-TR" sz="2000" i="1" smtClean="0">
                <a:solidFill>
                  <a:srgbClr val="FF0066"/>
                </a:solidFill>
              </a:rPr>
              <a:t>Hasar mekanizması:</a:t>
            </a:r>
            <a:endParaRPr lang="tr-TR" sz="2000" i="1" u="sng" smtClean="0">
              <a:solidFill>
                <a:srgbClr val="FF0066"/>
              </a:solidFill>
            </a:endParaRPr>
          </a:p>
          <a:p>
            <a:pPr lvl="1" eaLnBrk="1" hangingPunct="1"/>
            <a:r>
              <a:rPr lang="tr-TR" sz="2000" smtClean="0"/>
              <a:t>DNA’da mutasyonlar, kırılmalar</a:t>
            </a:r>
          </a:p>
          <a:p>
            <a:pPr lvl="1" eaLnBrk="1" hangingPunct="1"/>
            <a:r>
              <a:rPr lang="tr-TR" sz="2000" smtClean="0"/>
              <a:t>Proteinlerin oksidasyonu ve parçalanması</a:t>
            </a:r>
          </a:p>
          <a:p>
            <a:pPr lvl="1" eaLnBrk="1" hangingPunct="1"/>
            <a:r>
              <a:rPr lang="tr-TR" sz="2000" smtClean="0"/>
              <a:t>Lipid peroksidasyonu</a:t>
            </a:r>
          </a:p>
          <a:p>
            <a:pPr eaLnBrk="1" hangingPunct="1">
              <a:lnSpc>
                <a:spcPct val="80000"/>
              </a:lnSpc>
            </a:pPr>
            <a:endParaRPr lang="tr-TR" sz="20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750" y="620713"/>
            <a:ext cx="7056438" cy="711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4. Serbest oksijen radikallerinin birikimi</a:t>
            </a:r>
            <a:endParaRPr lang="en-US" sz="32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1800225"/>
          </a:xfrm>
        </p:spPr>
        <p:txBody>
          <a:bodyPr/>
          <a:lstStyle/>
          <a:p>
            <a:r>
              <a:rPr lang="tr-TR" sz="2400" smtClean="0"/>
              <a:t>Hücrede normalde DNA hasarını onarma mekanizmaları vardır. </a:t>
            </a:r>
          </a:p>
          <a:p>
            <a:r>
              <a:rPr lang="tr-TR" sz="2400" smtClean="0"/>
              <a:t>Hasar onarılamayacak kadar ağır olduğunda APOPiTOZ uyarılır.</a:t>
            </a:r>
            <a:endParaRPr lang="en-US" sz="2400" smtClean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pPr algn="l"/>
            <a:r>
              <a:rPr lang="tr-TR" sz="2800" b="1" smtClean="0">
                <a:solidFill>
                  <a:srgbClr val="FF0000"/>
                </a:solidFill>
              </a:rPr>
              <a:t>5. Genetik materyal hasarı:</a:t>
            </a:r>
            <a:endParaRPr lang="en-US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97437"/>
          </a:xfrm>
        </p:spPr>
        <p:txBody>
          <a:bodyPr/>
          <a:lstStyle/>
          <a:p>
            <a:r>
              <a:rPr lang="tr-TR" sz="2800" smtClean="0"/>
              <a:t>Hücre Zedelenmesi:</a:t>
            </a:r>
          </a:p>
          <a:p>
            <a:pPr>
              <a:buFontTx/>
              <a:buAutoNum type="arabicPeriod"/>
            </a:pPr>
            <a:r>
              <a:rPr lang="tr-TR" sz="2800" smtClean="0"/>
              <a:t>Geri Dönüşlü (Reversibl)</a:t>
            </a:r>
          </a:p>
          <a:p>
            <a:pPr>
              <a:buFontTx/>
              <a:buAutoNum type="arabicPeriod"/>
            </a:pPr>
            <a:r>
              <a:rPr lang="tr-TR" sz="2800" smtClean="0"/>
              <a:t>Geri Dönüşsüz (İrreversibl)</a:t>
            </a:r>
          </a:p>
          <a:p>
            <a:pPr>
              <a:buFontTx/>
              <a:buNone/>
            </a:pPr>
            <a:r>
              <a:rPr lang="tr-TR" sz="2800" smtClean="0"/>
              <a:t>    			Temel olay:  </a:t>
            </a:r>
            <a:r>
              <a:rPr lang="tr-TR" sz="2800" b="1" smtClean="0">
                <a:solidFill>
                  <a:srgbClr val="FF0000"/>
                </a:solidFill>
              </a:rPr>
              <a:t>Membran Hasarı</a:t>
            </a:r>
          </a:p>
          <a:p>
            <a:pPr eaLnBrk="1" hangingPunct="1">
              <a:lnSpc>
                <a:spcPct val="90000"/>
              </a:lnSpc>
            </a:pPr>
            <a:endParaRPr lang="tr-TR" sz="2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cs typeface="Times New Roman" pitchFamily="18" charset="0"/>
              </a:rPr>
              <a:t>Önce fonksiyon kaybı, sonra morfolojik değişiklikler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cs typeface="Times New Roman" pitchFamily="18" charset="0"/>
              </a:rPr>
              <a:t>    İskemi durumunda kalp kası hücreleri 1-2dk içinde kasılamaz hale gelir, 20-30 dk sonra ölüm olur.</a:t>
            </a:r>
          </a:p>
          <a:p>
            <a:pPr>
              <a:buFontTx/>
              <a:buNone/>
            </a:pPr>
            <a:endParaRPr lang="tr-TR" sz="2800" smtClean="0"/>
          </a:p>
        </p:txBody>
      </p:sp>
      <p:cxnSp>
        <p:nvCxnSpPr>
          <p:cNvPr id="5" name="Elbow Connector 4"/>
          <p:cNvCxnSpPr/>
          <p:nvPr/>
        </p:nvCxnSpPr>
        <p:spPr>
          <a:xfrm>
            <a:off x="1258888" y="3357563"/>
            <a:ext cx="1009650" cy="14287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Zedelenmede morfolojik değişiklikler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78000"/>
            <a:ext cx="4619625" cy="2443163"/>
          </a:xfrm>
        </p:spPr>
        <p:txBody>
          <a:bodyPr/>
          <a:lstStyle/>
          <a:p>
            <a:pPr eaLnBrk="1" hangingPunct="1"/>
            <a:r>
              <a:rPr lang="tr-TR" sz="2400" b="1" u="sng" smtClean="0"/>
              <a:t>Reversibl </a:t>
            </a:r>
            <a:r>
              <a:rPr lang="tr-TR" sz="2400" b="1" u="sng" smtClean="0">
                <a:solidFill>
                  <a:schemeClr val="tx2"/>
                </a:solidFill>
              </a:rPr>
              <a:t>(geri dönüşlü)</a:t>
            </a:r>
            <a:r>
              <a:rPr lang="tr-TR" sz="2000" smtClean="0"/>
              <a:t> </a:t>
            </a:r>
            <a:r>
              <a:rPr lang="tr-TR" sz="2400" b="1" u="sng" smtClean="0"/>
              <a:t>hasar</a:t>
            </a:r>
          </a:p>
          <a:p>
            <a:pPr eaLnBrk="1" hangingPunct="1">
              <a:buFontTx/>
              <a:buNone/>
            </a:pPr>
            <a:r>
              <a:rPr lang="tr-TR" sz="2400" smtClean="0"/>
              <a:t>	- </a:t>
            </a:r>
            <a:r>
              <a:rPr lang="tr-TR" sz="2000" smtClean="0"/>
              <a:t>hücresel şişme   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</a:t>
            </a:r>
            <a:r>
              <a:rPr lang="tr-TR" sz="2000" smtClean="0"/>
              <a:t>yağlanma (yağ metabolizmasında rol oynayan hücrelerde- karaciğer, kalp)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5064125" y="1600200"/>
          <a:ext cx="3468688" cy="1747838"/>
        </p:xfrm>
        <a:graphic>
          <a:graphicData uri="http://schemas.openxmlformats.org/presentationml/2006/ole">
            <p:oleObj spid="_x0000_s1026" name="Bitmap Image" r:id="rId3" imgW="1276190" imgH="619211" progId="Paint.Picture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600200" y="4581525"/>
          <a:ext cx="4876800" cy="1685925"/>
        </p:xfrm>
        <a:graphic>
          <a:graphicData uri="http://schemas.openxmlformats.org/presentationml/2006/ole">
            <p:oleObj spid="_x0000_s1027" name="Bitmap Image" r:id="rId4" imgW="2190476" imgH="628571" progId="Paint.Picture">
              <p:embed/>
            </p:oleObj>
          </a:graphicData>
        </a:graphic>
      </p:graphicFrame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675063" y="2852738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195513" y="41322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0" y="63563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mikroveziküler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419600" y="635635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makroveziküler</a:t>
            </a:r>
          </a:p>
        </p:txBody>
      </p:sp>
      <p:sp>
        <p:nvSpPr>
          <p:cNvPr id="1034" name="5 Metin kutusu"/>
          <p:cNvSpPr txBox="1">
            <a:spLocks noChangeArrowheads="1"/>
          </p:cNvSpPr>
          <p:nvPr/>
        </p:nvSpPr>
        <p:spPr bwMode="auto">
          <a:xfrm>
            <a:off x="5003800" y="3789363"/>
            <a:ext cx="3960813" cy="2762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2278063"/>
            <a:ext cx="4033838" cy="3382962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tr-TR" sz="2000" smtClean="0"/>
              <a:t>Oksidatif fosforilasyonda azalma (mitokondride ATP sentezinin bozulması)</a:t>
            </a:r>
          </a:p>
          <a:p>
            <a:pPr eaLnBrk="1" hangingPunct="1"/>
            <a:r>
              <a:rPr lang="tr-TR" sz="2000" smtClean="0"/>
              <a:t>Anaerobik glikolizde artma</a:t>
            </a:r>
          </a:p>
          <a:p>
            <a:pPr eaLnBrk="1" hangingPunct="1"/>
            <a:r>
              <a:rPr lang="tr-TR" sz="2000" smtClean="0"/>
              <a:t>Laktik asit artışı</a:t>
            </a:r>
          </a:p>
          <a:p>
            <a:pPr eaLnBrk="1" hangingPunct="1"/>
            <a:r>
              <a:rPr lang="tr-TR" sz="2000" smtClean="0"/>
              <a:t>pH düşmesi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276475"/>
            <a:ext cx="4032250" cy="338455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/>
              <a:t>Hücre şişmesi:Plazma membranındaki ATP bağımlı iyon pompası bozulur.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Mitokondri ve ER başta olmak üzere organeller şişer.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Ribozomlar granüllü ER’dan ayrılır- protein sentezi bozulur.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Plazma memb.da kabarcıklar ortaya çıkar. 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Çekirdek kromatininde topaklaşma</a:t>
            </a:r>
            <a:endParaRPr lang="tr-TR" sz="2000" smtClean="0">
              <a:solidFill>
                <a:schemeClr val="hlink"/>
              </a:solidFill>
            </a:endParaRP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827088" y="908050"/>
            <a:ext cx="669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u="sng">
                <a:solidFill>
                  <a:schemeClr val="tx2"/>
                </a:solidFill>
              </a:rPr>
              <a:t>Reversibl (geri dönüşlü) hasar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ara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4450"/>
            <a:ext cx="7848600" cy="6511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1747" name="5 Metin kutusu"/>
          <p:cNvSpPr txBox="1">
            <a:spLocks noChangeArrowheads="1"/>
          </p:cNvSpPr>
          <p:nvPr/>
        </p:nvSpPr>
        <p:spPr bwMode="auto">
          <a:xfrm>
            <a:off x="2627313" y="65246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tr-TR" sz="3200" b="1" smtClean="0"/>
              <a:t>İskemik ve hipoksik hücre hasarı:</a:t>
            </a:r>
            <a:br>
              <a:rPr lang="tr-TR" sz="3200" b="1" smtClean="0"/>
            </a:br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3200" b="1" u="sng" smtClean="0"/>
              <a:t>İrreversibl (geri dönüşsüz) hasar: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60575"/>
            <a:ext cx="8280400" cy="2016125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(Geçiş noktası 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solidFill>
                  <a:srgbClr val="FF0000"/>
                </a:solidFill>
              </a:rPr>
              <a:t>Kritik olay: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1. Geri dönüşümsüz mitokondri hasar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2. Plazma ve organel membranlarında bozulma</a:t>
            </a:r>
          </a:p>
        </p:txBody>
      </p:sp>
      <p:sp>
        <p:nvSpPr>
          <p:cNvPr id="32772" name="3 Metin kutusu"/>
          <p:cNvSpPr txBox="1">
            <a:spLocks noChangeArrowheads="1"/>
          </p:cNvSpPr>
          <p:nvPr/>
        </p:nvSpPr>
        <p:spPr bwMode="auto">
          <a:xfrm>
            <a:off x="468313" y="4400550"/>
            <a:ext cx="8280400" cy="11160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0066"/>
                </a:solidFill>
              </a:rPr>
              <a:t>Lizozom parçalanması: </a:t>
            </a:r>
            <a:r>
              <a:rPr lang="tr-TR"/>
              <a:t>Sindirim enzimleri açığa çıkar- organeller parçalanır.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0066"/>
                </a:solidFill>
              </a:rPr>
              <a:t>Nükleer büzüşme, parçalanma,erime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0066"/>
                </a:solidFill>
              </a:rPr>
              <a:t>Myelin figürler: </a:t>
            </a:r>
            <a:r>
              <a:rPr lang="tr-TR"/>
              <a:t>Hücre membranından oluşan büyük fosfolipid kitleleri</a:t>
            </a:r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tara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7788"/>
            <a:ext cx="7848600" cy="6511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3795" name="5 Metin kutusu"/>
          <p:cNvSpPr txBox="1">
            <a:spLocks noChangeArrowheads="1"/>
          </p:cNvSpPr>
          <p:nvPr/>
        </p:nvSpPr>
        <p:spPr bwMode="auto">
          <a:xfrm>
            <a:off x="2484438" y="6524625"/>
            <a:ext cx="3959225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38113"/>
            <a:ext cx="7704138" cy="914400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tr-TR" sz="2800" b="1" smtClean="0">
                <a:solidFill>
                  <a:srgbClr val="FF0000"/>
                </a:solidFill>
              </a:rPr>
              <a:t>Hücre hasarı nedenleri (etyolojisi):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8353425" cy="504031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tr-TR" sz="2800" b="1" smtClean="0"/>
              <a:t>Hipoksi (Oksijen eksikliği):</a:t>
            </a:r>
            <a:endParaRPr lang="tr-TR" smtClean="0"/>
          </a:p>
          <a:p>
            <a:pPr lvl="1" eaLnBrk="1" hangingPunct="1">
              <a:lnSpc>
                <a:spcPct val="90000"/>
              </a:lnSpc>
            </a:pPr>
            <a:r>
              <a:rPr lang="tr-TR" smtClean="0"/>
              <a:t>İskemi (En sık hipoksi sebebidir. Arteriyel kan akımının kesintiye uğraması veya venöz dönüşün engellenmesi</a:t>
            </a:r>
          </a:p>
          <a:p>
            <a:pPr lvl="1" eaLnBrk="1" hangingPunct="1">
              <a:lnSpc>
                <a:spcPct val="90000"/>
              </a:lnSpc>
            </a:pPr>
            <a:r>
              <a:rPr lang="tr-TR" smtClean="0"/>
              <a:t>Kanın yetersiz oksijenlenmesi (pnömoni)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mtClean="0"/>
              <a:t>Kanın oksijen taşıma kapasitesinde azalma (CO zehirlenmesi, kan kaybı)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mtClean="0"/>
              <a:t>Kalp yetmezliği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tr-TR" sz="2800" b="1" smtClean="0"/>
              <a:t>Fiziksel ajanlar:  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	Mekanik travma, ısı değişiklikleri, radyasyon, elektrik şoku, atmosferik basınç değişiklikleri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404813"/>
            <a:ext cx="4402137" cy="7778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CC3300"/>
                </a:solidFill>
              </a:rPr>
              <a:t>Hücre Ölümü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7848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chemeClr val="hlink"/>
                </a:solidFill>
              </a:rPr>
              <a:t>NEKROZ:</a:t>
            </a:r>
          </a:p>
          <a:p>
            <a:r>
              <a:rPr lang="tr-TR" sz="2000"/>
              <a:t>Her zaman </a:t>
            </a:r>
            <a:r>
              <a:rPr lang="tr-TR" sz="2000" b="1">
                <a:solidFill>
                  <a:srgbClr val="00B050"/>
                </a:solidFill>
              </a:rPr>
              <a:t>patolojik</a:t>
            </a:r>
          </a:p>
          <a:p>
            <a:r>
              <a:rPr lang="tr-TR" sz="2000"/>
              <a:t>Membran zedelenmesi şiddetli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/>
              <a:t>Lizozom membran bütünlüğü bozulur ve enzimler sitoplazmaya geçer. Organeller sindirilir. 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/>
              <a:t>Plazma membran bütünlüğü bozulur. Hücre içeriği dışarı çıkar ve çevrede inflamasyon yanıtı oluşur.</a:t>
            </a:r>
          </a:p>
          <a:p>
            <a:r>
              <a:rPr lang="tr-TR" sz="2000"/>
              <a:t>Ana hücre ölüm yolu</a:t>
            </a:r>
          </a:p>
          <a:p>
            <a:endParaRPr lang="tr-TR" sz="2000"/>
          </a:p>
          <a:p>
            <a:r>
              <a:rPr lang="tr-TR" sz="2000" b="1">
                <a:solidFill>
                  <a:schemeClr val="hlink"/>
                </a:solidFill>
              </a:rPr>
              <a:t>APOPTOZ:</a:t>
            </a:r>
          </a:p>
          <a:p>
            <a:r>
              <a:rPr lang="tr-TR" sz="2000"/>
              <a:t>Çoğunlukla </a:t>
            </a:r>
            <a:r>
              <a:rPr lang="tr-TR" sz="2000" b="1">
                <a:solidFill>
                  <a:srgbClr val="00B050"/>
                </a:solidFill>
              </a:rPr>
              <a:t>fizyolojik</a:t>
            </a:r>
            <a:r>
              <a:rPr lang="tr-TR" sz="2000"/>
              <a:t> (görevini tamamlamış veya zararlı olabilecek  hücrelerin ortadan kaldırılması, dokudaki hücre sayısının sabit tutulmaya çalışılması) nadiren </a:t>
            </a:r>
            <a:r>
              <a:rPr lang="tr-TR" sz="2000" b="1">
                <a:solidFill>
                  <a:srgbClr val="00B050"/>
                </a:solidFill>
              </a:rPr>
              <a:t>patolojik</a:t>
            </a:r>
            <a:r>
              <a:rPr lang="tr-TR" sz="2000"/>
              <a:t> (DNA zedelenmesi)</a:t>
            </a:r>
          </a:p>
          <a:p>
            <a:r>
              <a:rPr lang="tr-TR" sz="2000"/>
              <a:t>Programlı hücre ölümü</a:t>
            </a:r>
            <a:r>
              <a:rPr lang="en-US" sz="2000"/>
              <a:t> </a:t>
            </a:r>
            <a:r>
              <a:rPr lang="tr-TR" sz="2000"/>
              <a:t>(sıkı kontrol, aktif enerji)</a:t>
            </a:r>
          </a:p>
          <a:p>
            <a:r>
              <a:rPr lang="tr-TR" sz="2000"/>
              <a:t>Membran bütünlüğü tam olarak bozulmaz. İnflamatuar reaksiyon gelişmez.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tara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400675" cy="58324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43" name="5 Metin kutusu"/>
          <p:cNvSpPr txBox="1">
            <a:spLocks noChangeArrowheads="1"/>
          </p:cNvSpPr>
          <p:nvPr/>
        </p:nvSpPr>
        <p:spPr bwMode="auto">
          <a:xfrm>
            <a:off x="2627313" y="6392863"/>
            <a:ext cx="3960812" cy="2762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49275"/>
            <a:ext cx="8229600" cy="56165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sz="2400" b="1" u="sng" smtClean="0">
                <a:solidFill>
                  <a:srgbClr val="FF0000"/>
                </a:solidFill>
              </a:rPr>
              <a:t>Nekroz tipleri:</a:t>
            </a:r>
            <a:endParaRPr lang="tr-TR" sz="2400" smtClean="0">
              <a:solidFill>
                <a:srgbClr val="FF0000"/>
              </a:solidFill>
            </a:endParaRPr>
          </a:p>
          <a:p>
            <a:pPr marL="609600" indent="-609600" eaLnBrk="1" hangingPunct="1"/>
            <a:r>
              <a:rPr lang="tr-TR" sz="2400" smtClean="0">
                <a:solidFill>
                  <a:srgbClr val="FF0000"/>
                </a:solidFill>
              </a:rPr>
              <a:t>Koagülasyon nekrozu</a:t>
            </a:r>
          </a:p>
          <a:p>
            <a:pPr marL="609600" indent="-609600" eaLnBrk="1" hangingPunct="1">
              <a:buFontTx/>
              <a:buNone/>
            </a:pPr>
            <a:r>
              <a:rPr lang="tr-TR" sz="2400" smtClean="0"/>
              <a:t>	(Beyin dışı dokularda, hipoksiye bağlı hücre ölümünün karakteristik görüntüsüdür.)</a:t>
            </a:r>
          </a:p>
          <a:p>
            <a:pPr marL="609600" indent="-609600" eaLnBrk="1" hangingPunct="1">
              <a:buFontTx/>
              <a:buNone/>
            </a:pPr>
            <a:r>
              <a:rPr lang="tr-TR" sz="2400" smtClean="0"/>
              <a:t>       Doku çatısı bir süre de olsa korunur.</a:t>
            </a:r>
            <a:endParaRPr lang="en-US" sz="2400" smtClean="0"/>
          </a:p>
          <a:p>
            <a:pPr marL="609600" indent="-609600" eaLnBrk="1" hangingPunct="1"/>
            <a:r>
              <a:rPr lang="tr-TR" sz="2400" smtClean="0">
                <a:solidFill>
                  <a:srgbClr val="FF0000"/>
                </a:solidFill>
              </a:rPr>
              <a:t>Likefaksiyon nekrozu</a:t>
            </a:r>
          </a:p>
          <a:p>
            <a:pPr marL="609600" indent="-609600" eaLnBrk="1" hangingPunct="1">
              <a:buFontTx/>
              <a:buNone/>
            </a:pPr>
            <a:r>
              <a:rPr lang="tr-TR" sz="2400" smtClean="0"/>
              <a:t>	(Beyinde hipoksiye bağlı hücre ölümünün karakteristik görüntüsüdür + Enfeksiyöz durumlarda)</a:t>
            </a:r>
          </a:p>
          <a:p>
            <a:pPr marL="609600" indent="-609600" eaLnBrk="1" hangingPunct="1"/>
            <a:r>
              <a:rPr lang="tr-TR" sz="2400" smtClean="0">
                <a:solidFill>
                  <a:srgbClr val="FF0000"/>
                </a:solidFill>
              </a:rPr>
              <a:t>Kazeifikasyon nekrozu</a:t>
            </a:r>
          </a:p>
          <a:p>
            <a:pPr marL="609600" indent="-609600" eaLnBrk="1" hangingPunct="1">
              <a:buFontTx/>
              <a:buNone/>
            </a:pPr>
            <a:r>
              <a:rPr lang="tr-TR" sz="2400" smtClean="0"/>
              <a:t>	(Ör: tüberküloz)</a:t>
            </a:r>
          </a:p>
          <a:p>
            <a:pPr marL="609600" indent="-609600" eaLnBrk="1" hangingPunct="1"/>
            <a:r>
              <a:rPr lang="tr-TR" sz="2400" smtClean="0">
                <a:solidFill>
                  <a:srgbClr val="FF0000"/>
                </a:solidFill>
              </a:rPr>
              <a:t>Yağ nekrozu</a:t>
            </a:r>
          </a:p>
          <a:p>
            <a:pPr marL="609600" indent="-609600" eaLnBrk="1" hangingPunct="1">
              <a:buFontTx/>
              <a:buNone/>
            </a:pPr>
            <a:r>
              <a:rPr lang="tr-TR" sz="2400" smtClean="0"/>
              <a:t>	(yağ dokusunu oluşturan hücrelerin ölümündeki görüntüdür.)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9"/>
          <p:cNvSpPr txBox="1">
            <a:spLocks noChangeArrowheads="1"/>
          </p:cNvSpPr>
          <p:nvPr/>
        </p:nvSpPr>
        <p:spPr bwMode="auto">
          <a:xfrm>
            <a:off x="4932363" y="844550"/>
            <a:ext cx="317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Koagulasyon Nekrozu</a:t>
            </a:r>
          </a:p>
        </p:txBody>
      </p:sp>
      <p:pic>
        <p:nvPicPr>
          <p:cNvPr id="37891" name="Picture 1030" descr="tara0007"/>
          <p:cNvPicPr>
            <a:picLocks noChangeAspect="1" noChangeArrowheads="1"/>
          </p:cNvPicPr>
          <p:nvPr/>
        </p:nvPicPr>
        <p:blipFill>
          <a:blip r:embed="rId2" cstate="print"/>
          <a:srcRect t="16826" r="52046" b="22983"/>
          <a:stretch>
            <a:fillRect/>
          </a:stretch>
        </p:blipFill>
        <p:spPr bwMode="auto">
          <a:xfrm>
            <a:off x="250825" y="125413"/>
            <a:ext cx="3959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28" descr="tara0007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2051050" y="1997075"/>
            <a:ext cx="6049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5 Metin kutusu"/>
          <p:cNvSpPr txBox="1">
            <a:spLocks noChangeArrowheads="1"/>
          </p:cNvSpPr>
          <p:nvPr/>
        </p:nvSpPr>
        <p:spPr bwMode="auto">
          <a:xfrm>
            <a:off x="2555875" y="6453188"/>
            <a:ext cx="3960813" cy="27781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tara0008"/>
          <p:cNvPicPr>
            <a:picLocks noChangeAspect="1" noChangeArrowheads="1"/>
          </p:cNvPicPr>
          <p:nvPr/>
        </p:nvPicPr>
        <p:blipFill>
          <a:blip r:embed="rId2" cstate="print"/>
          <a:srcRect t="75018" r="51512"/>
          <a:stretch>
            <a:fillRect/>
          </a:stretch>
        </p:blipFill>
        <p:spPr bwMode="auto">
          <a:xfrm>
            <a:off x="2771775" y="3500438"/>
            <a:ext cx="352901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tara0008"/>
          <p:cNvPicPr>
            <a:picLocks noChangeAspect="1" noChangeArrowheads="1"/>
          </p:cNvPicPr>
          <p:nvPr/>
        </p:nvPicPr>
        <p:blipFill>
          <a:blip r:embed="rId2" cstate="print"/>
          <a:srcRect b="71083"/>
          <a:stretch>
            <a:fillRect/>
          </a:stretch>
        </p:blipFill>
        <p:spPr bwMode="auto">
          <a:xfrm>
            <a:off x="1403350" y="188913"/>
            <a:ext cx="64817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763713" y="2708275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Likefaksiyon Nekrozu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859338" y="27813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Kazeifikasyon Nekrozu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3635375" y="6021388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Yağ Nekrozu</a:t>
            </a:r>
          </a:p>
        </p:txBody>
      </p:sp>
      <p:sp>
        <p:nvSpPr>
          <p:cNvPr id="38919" name="5 Metin kutusu"/>
          <p:cNvSpPr txBox="1">
            <a:spLocks noChangeArrowheads="1"/>
          </p:cNvSpPr>
          <p:nvPr/>
        </p:nvSpPr>
        <p:spPr bwMode="auto">
          <a:xfrm>
            <a:off x="2555875" y="6464300"/>
            <a:ext cx="3960813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83247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 startAt="3"/>
            </a:pPr>
            <a:r>
              <a:rPr lang="tr-TR" sz="2800" b="1" smtClean="0"/>
              <a:t>Kimyasal ajan-ilaçlar:</a:t>
            </a:r>
            <a:r>
              <a:rPr lang="tr-TR" sz="2800" smtClean="0"/>
              <a:t> </a:t>
            </a:r>
          </a:p>
          <a:p>
            <a:pPr marL="514350" indent="-514350" eaLnBrk="1" hangingPunct="1">
              <a:lnSpc>
                <a:spcPct val="60000"/>
              </a:lnSpc>
              <a:buFontTx/>
              <a:buNone/>
            </a:pPr>
            <a:r>
              <a:rPr lang="tr-TR" sz="2800" smtClean="0"/>
              <a:t>	Zehirler, ilaçlar (uygunsuz kullanım, aşırı</a:t>
            </a:r>
          </a:p>
          <a:p>
            <a:pPr marL="514350" indent="-514350" eaLnBrk="1" hangingPunct="1">
              <a:lnSpc>
                <a:spcPct val="60000"/>
              </a:lnSpc>
              <a:buFontTx/>
              <a:buNone/>
            </a:pPr>
            <a:r>
              <a:rPr lang="tr-TR" sz="2800" smtClean="0"/>
              <a:t>     duyarlılık), çevre kirliliği, tuz-şeker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4"/>
            </a:pPr>
            <a:r>
              <a:rPr lang="tr-TR" sz="2800" b="1" smtClean="0"/>
              <a:t>Enfeksiyon ajanları:</a:t>
            </a:r>
            <a:r>
              <a:rPr lang="tr-TR" sz="2800" smtClean="0"/>
              <a:t> </a:t>
            </a:r>
          </a:p>
          <a:p>
            <a:pPr marL="514350" indent="-514350" eaLnBrk="1" hangingPunct="1">
              <a:lnSpc>
                <a:spcPct val="60000"/>
              </a:lnSpc>
              <a:buFontTx/>
              <a:buNone/>
            </a:pPr>
            <a:r>
              <a:rPr lang="tr-TR" sz="2800" smtClean="0"/>
              <a:t>	  Virüs, bakteri, parazit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5"/>
            </a:pPr>
            <a:r>
              <a:rPr lang="tr-TR" sz="2800" b="1" smtClean="0"/>
              <a:t>İmmünolojik reaksiyonlar:</a:t>
            </a:r>
          </a:p>
          <a:p>
            <a:pPr marL="514350" indent="-514350" eaLnBrk="1" hangingPunct="1">
              <a:lnSpc>
                <a:spcPct val="50000"/>
              </a:lnSpc>
              <a:buFontTx/>
              <a:buNone/>
            </a:pPr>
            <a:r>
              <a:rPr lang="tr-TR" sz="2800" smtClean="0"/>
              <a:t>	  Allerjik reaksiyonlar, otoimmün hastalıklar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6"/>
            </a:pPr>
            <a:r>
              <a:rPr lang="tr-TR" sz="2800" b="1" smtClean="0"/>
              <a:t>Genetik bozukluklar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6"/>
            </a:pPr>
            <a:r>
              <a:rPr lang="tr-TR" sz="2800" b="1" smtClean="0"/>
              <a:t>Nutrisyonel bozukluklar </a:t>
            </a:r>
            <a:endParaRPr lang="tr-TR" sz="2800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      Protein- kalori yetersizliği, hayvansal yağlardan zengin beslenme, beslenme aşırılıkları)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8"/>
            </a:pPr>
            <a:r>
              <a:rPr lang="tr-TR" sz="2800" b="1" smtClean="0"/>
              <a:t>Yaşlanma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tr-TR" sz="2800" b="1" smtClean="0"/>
              <a:t>      </a:t>
            </a:r>
            <a:r>
              <a:rPr lang="tr-TR" sz="2800" smtClean="0"/>
              <a:t>Hücreler ve dokuların kendini onarma yetenekleri </a:t>
            </a:r>
            <a:r>
              <a:rPr lang="tr-TR" sz="2800" smtClean="0">
                <a:sym typeface="Symbol" pitchFamily="18" charset="2"/>
              </a:rPr>
              <a:t>- direnç 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Hücre hasarı mekanizması (patogenezi)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6475"/>
            <a:ext cx="8374063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/>
              <a:t>Hücrenin zedeleyici etkenlere yanıtı </a:t>
            </a:r>
            <a:r>
              <a:rPr lang="tr-TR" sz="2800" smtClean="0">
                <a:solidFill>
                  <a:srgbClr val="00B050"/>
                </a:solidFill>
              </a:rPr>
              <a:t>zedeleyici etkenin tipi, süresi ve şiddetine bağlı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	(İskemi süresi, toksin maruziyetinin dozu, süresi)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	</a:t>
            </a:r>
            <a:r>
              <a:rPr lang="tr-TR" sz="2800" b="1" smtClean="0"/>
              <a:t>Geri dönüşlü (reversibl)</a:t>
            </a:r>
            <a:r>
              <a:rPr lang="tr-TR" sz="2800" smtClean="0"/>
              <a:t> </a:t>
            </a:r>
            <a:r>
              <a:rPr lang="tr-TR" sz="2800" smtClean="0">
                <a:cs typeface="Times New Roman" pitchFamily="18" charset="0"/>
              </a:rPr>
              <a:t>→ </a:t>
            </a:r>
            <a:r>
              <a:rPr lang="tr-TR" sz="2800" b="1" smtClean="0">
                <a:cs typeface="Times New Roman" pitchFamily="18" charset="0"/>
              </a:rPr>
              <a:t>Geri dönüşsüz (irreversibl)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cs typeface="Times New Roman" pitchFamily="18" charset="0"/>
              </a:rPr>
              <a:t>Zedelenme sonuçları </a:t>
            </a:r>
            <a:r>
              <a:rPr lang="tr-TR" sz="2800" smtClean="0">
                <a:solidFill>
                  <a:srgbClr val="00B050"/>
                </a:solidFill>
                <a:cs typeface="Times New Roman" pitchFamily="18" charset="0"/>
              </a:rPr>
              <a:t>hücre tipi, durumu ve uyum yeteneğine bağlı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cs typeface="Times New Roman" pitchFamily="18" charset="0"/>
              </a:rPr>
              <a:t>	Hücre ölümü bacaktaki çizgili kasta- 2-3 saat, kalp kasında 20-30 dk sonra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2116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>
                <a:cs typeface="Times New Roman" pitchFamily="18" charset="0"/>
              </a:rPr>
              <a:t>Hücre hasarı; etkene bağlı olarak, hücre bileşenlerinden biri veya daha fazlasının, biyokimyasal ve fonksiyonel düzeyde bozulmasıyla oluşur.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Hücre hasarı mekanizması (patogenezi)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3700462"/>
          </a:xfrm>
        </p:spPr>
        <p:txBody>
          <a:bodyPr/>
          <a:lstStyle/>
          <a:p>
            <a:pPr marL="609600" indent="-609600" eaLnBrk="1" hangingPunct="1"/>
            <a:r>
              <a:rPr lang="tr-TR" sz="2800" b="1" u="sng" smtClean="0"/>
              <a:t>Hedefler: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	1. ATP sentezi yapan mitokondriler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	2. Membran bütünlüğünün bozulması (hücre membranı, organel membranı)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      3. Enzim ve yapısal proteinlerin sentezinin engellenmesi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	4. Genetik materyal hasarı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Hücre hasarı mekanizması (patogenezi)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752600"/>
            <a:ext cx="7086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b="1" u="sng" smtClean="0"/>
              <a:t>Yol</a:t>
            </a:r>
            <a:r>
              <a:rPr lang="tr-TR" sz="28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ATP’ nin azalması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Mitokondri zedelenmesi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Kalsiyum dengesinin bozulması, intrasitoplazmik Ca birikimi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Serbest oksijen radikalleri birikimi (lipid peroksidasyonu)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Genetik materyal hasarı</a:t>
            </a:r>
            <a:endParaRPr lang="tr-TR" sz="2800" smtClean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Membranlarda geçirgenlik artışı (mitokondri, lizozom, hücre membranı)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447516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smtClean="0"/>
              <a:t/>
            </a:r>
            <a:br>
              <a:rPr lang="tr-TR" sz="3200" b="1" smtClean="0"/>
            </a:br>
            <a:r>
              <a:rPr lang="tr-TR" sz="2800" b="1" smtClean="0">
                <a:solidFill>
                  <a:srgbClr val="FF0000"/>
                </a:solidFill>
              </a:rPr>
              <a:t>1. ATP azalması:</a:t>
            </a:r>
            <a:br>
              <a:rPr lang="tr-TR" sz="2800" b="1" smtClean="0">
                <a:solidFill>
                  <a:srgbClr val="FF0000"/>
                </a:solidFill>
              </a:rPr>
            </a:b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752975"/>
          </a:xfrm>
        </p:spPr>
        <p:txBody>
          <a:bodyPr/>
          <a:lstStyle/>
          <a:p>
            <a:r>
              <a:rPr lang="tr-TR" sz="2400" smtClean="0"/>
              <a:t>ATP, 2 yolla yapılır.</a:t>
            </a:r>
          </a:p>
          <a:p>
            <a:pPr lvl="1"/>
            <a:r>
              <a:rPr lang="tr-TR" sz="2400" smtClean="0"/>
              <a:t>Mitokondrilerde </a:t>
            </a:r>
            <a:r>
              <a:rPr lang="tr-TR" sz="2400" smtClean="0">
                <a:solidFill>
                  <a:srgbClr val="92D050"/>
                </a:solidFill>
              </a:rPr>
              <a:t>oksidatif fosforilasyon </a:t>
            </a:r>
            <a:r>
              <a:rPr lang="tr-TR" sz="2400" smtClean="0"/>
              <a:t>ile üretilir</a:t>
            </a:r>
          </a:p>
          <a:p>
            <a:pPr lvl="1"/>
            <a:r>
              <a:rPr lang="tr-TR" sz="2400" smtClean="0">
                <a:solidFill>
                  <a:srgbClr val="92D050"/>
                </a:solidFill>
              </a:rPr>
              <a:t>Anaerobik glikojenoliz </a:t>
            </a:r>
            <a:r>
              <a:rPr lang="tr-TR" sz="2400" smtClean="0"/>
              <a:t>(hücre içi glikojen / dolaşımdaki glikojen)</a:t>
            </a:r>
          </a:p>
          <a:p>
            <a:pPr lvl="1">
              <a:buFontTx/>
              <a:buNone/>
            </a:pPr>
            <a:r>
              <a:rPr lang="tr-TR" sz="2400" smtClean="0"/>
              <a:t>   Karaciğer gibi glikojen deposundan zengin hücreler beyin gibi glikoliz kapasitesi düşük organlara göre hipoksiye(oksijen eksikliği) daha dayanıklıdır.</a:t>
            </a:r>
          </a:p>
          <a:p>
            <a:r>
              <a:rPr lang="tr-TR" sz="2400" smtClean="0"/>
              <a:t>ATP kaybı nedenleri:</a:t>
            </a:r>
          </a:p>
          <a:p>
            <a:pPr lvl="1"/>
            <a:r>
              <a:rPr lang="tr-TR" sz="2400" smtClean="0"/>
              <a:t>Oksijen ve besin alımının azalması</a:t>
            </a:r>
          </a:p>
          <a:p>
            <a:pPr lvl="1"/>
            <a:r>
              <a:rPr lang="tr-TR" sz="2400" smtClean="0"/>
              <a:t>Mitokondri zedelenmesi</a:t>
            </a:r>
          </a:p>
          <a:p>
            <a:pPr lvl="1"/>
            <a:r>
              <a:rPr lang="tr-TR" sz="2400" smtClean="0"/>
              <a:t>Bazı toksinler (siyanid gibi)</a:t>
            </a:r>
          </a:p>
          <a:p>
            <a:pPr lvl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119813"/>
          </a:xfrm>
        </p:spPr>
        <p:txBody>
          <a:bodyPr/>
          <a:lstStyle/>
          <a:p>
            <a:r>
              <a:rPr lang="tr-TR" sz="2000" smtClean="0"/>
              <a:t>ATP hücre içinde tüm yapım ve yıkım işlemlerinde gereklidir. </a:t>
            </a:r>
          </a:p>
          <a:p>
            <a:pPr>
              <a:buFontTx/>
              <a:buNone/>
            </a:pPr>
            <a:r>
              <a:rPr lang="tr-TR" sz="2000" smtClean="0"/>
              <a:t>    (membran transportu, protein sentezi, lipid yapımı, fosfolipid yıkımı gibi)</a:t>
            </a:r>
          </a:p>
          <a:p>
            <a:r>
              <a:rPr lang="tr-TR" sz="2000" smtClean="0"/>
              <a:t>ATP düzeyinin %5-10’un altına inmesi pek çok kritik hücresel olayı başlatır.</a:t>
            </a:r>
          </a:p>
          <a:p>
            <a:pPr>
              <a:buClr>
                <a:srgbClr val="FF0000"/>
              </a:buClr>
              <a:buFontTx/>
              <a:buAutoNum type="arabicPeriod"/>
            </a:pPr>
            <a:r>
              <a:rPr lang="tr-TR" sz="2000" u="sng" smtClean="0"/>
              <a:t>Sitoplazma membranındaki enerji bağımlı Na pompası aktivitesi bozulur </a:t>
            </a:r>
            <a:r>
              <a:rPr lang="tr-TR" sz="2000" smtClean="0">
                <a:sym typeface="Symbol" pitchFamily="18" charset="2"/>
              </a:rPr>
              <a:t> Hücre içinde Na birikimi ve dışarı potasyum çıkışına neden olur. </a:t>
            </a:r>
          </a:p>
          <a:p>
            <a:pPr>
              <a:buClr>
                <a:srgbClr val="FF0000"/>
              </a:buClr>
              <a:buFontTx/>
              <a:buAutoNum type="arabicPeriod"/>
            </a:pPr>
            <a:r>
              <a:rPr lang="tr-TR" sz="2000" u="sng" smtClean="0">
                <a:sym typeface="Symbol" pitchFamily="18" charset="2"/>
              </a:rPr>
              <a:t>Anaerobik glikoliz </a:t>
            </a:r>
          </a:p>
          <a:p>
            <a:pPr>
              <a:buFontTx/>
              <a:buNone/>
            </a:pPr>
            <a:r>
              <a:rPr lang="tr-TR" sz="2000" smtClean="0">
                <a:sym typeface="Symbol" pitchFamily="18" charset="2"/>
              </a:rPr>
              <a:t> 	Glikojen depoları hızla boşalır, laktik asit  birikir ve </a:t>
            </a:r>
            <a:r>
              <a:rPr lang="tr-TR" sz="2000" u="sng" smtClean="0">
                <a:sym typeface="Symbol" pitchFamily="18" charset="2"/>
              </a:rPr>
              <a:t>ph</a:t>
            </a:r>
            <a:r>
              <a:rPr lang="tr-TR" sz="2000" smtClean="0">
                <a:sym typeface="Symbol" pitchFamily="18" charset="2"/>
              </a:rPr>
              <a:t> (pekçok hücresel enzimin etkinliği azalır)</a:t>
            </a:r>
          </a:p>
          <a:p>
            <a:pPr>
              <a:buClr>
                <a:srgbClr val="FF0000"/>
              </a:buClr>
              <a:buFontTx/>
              <a:buAutoNum type="arabicPeriod" startAt="3"/>
            </a:pPr>
            <a:r>
              <a:rPr lang="tr-TR" sz="2000" u="sng" smtClean="0">
                <a:sym typeface="Symbol" pitchFamily="18" charset="2"/>
              </a:rPr>
              <a:t>Ca pompası bozulur:</a:t>
            </a:r>
          </a:p>
          <a:p>
            <a:pPr>
              <a:buFontTx/>
              <a:buNone/>
            </a:pPr>
            <a:r>
              <a:rPr lang="tr-TR" sz="2000" smtClean="0">
                <a:sym typeface="Symbol" pitchFamily="18" charset="2"/>
              </a:rPr>
              <a:t>     Hücre içine Ca dolar-  Organeller zarar görür.</a:t>
            </a:r>
          </a:p>
          <a:p>
            <a:pPr>
              <a:buClr>
                <a:srgbClr val="FF0000"/>
              </a:buClr>
              <a:buFontTx/>
              <a:buAutoNum type="arabicPeriod" startAt="4"/>
            </a:pPr>
            <a:r>
              <a:rPr lang="tr-TR" sz="2000" u="sng" smtClean="0">
                <a:sym typeface="Symbol" pitchFamily="18" charset="2"/>
              </a:rPr>
              <a:t>Ribozomlar düz ER’dan ayrılır  </a:t>
            </a:r>
          </a:p>
          <a:p>
            <a:pPr>
              <a:buFontTx/>
              <a:buNone/>
            </a:pPr>
            <a:r>
              <a:rPr lang="tr-TR" sz="2000" smtClean="0">
                <a:sym typeface="Symbol" pitchFamily="18" charset="2"/>
              </a:rPr>
              <a:t> 			  Protein sentezi bozulur.</a:t>
            </a:r>
          </a:p>
          <a:p>
            <a:pPr algn="just">
              <a:buFontTx/>
              <a:buNone/>
            </a:pPr>
            <a:r>
              <a:rPr lang="tr-TR" sz="2000" smtClean="0">
                <a:sym typeface="Symbol" pitchFamily="18" charset="2"/>
              </a:rPr>
              <a:t>		                      </a:t>
            </a:r>
            <a:r>
              <a:rPr lang="tr-TR" sz="2000" b="1" smtClean="0">
                <a:sym typeface="Symbol" pitchFamily="18" charset="2"/>
              </a:rPr>
              <a:t> Mitokondri ve lizozom membranlarında </a:t>
            </a:r>
          </a:p>
          <a:p>
            <a:pPr algn="just">
              <a:buFontTx/>
              <a:buNone/>
            </a:pPr>
            <a:r>
              <a:rPr lang="tr-TR" sz="2000" b="1" smtClean="0">
                <a:sym typeface="Symbol" pitchFamily="18" charset="2"/>
              </a:rPr>
              <a:t>				geri dönüşsüz zedelenme meydana gelir.</a:t>
            </a:r>
          </a:p>
          <a:p>
            <a:pPr>
              <a:buFontTx/>
              <a:buAutoNum type="arabicPeriod" startAt="4"/>
            </a:pPr>
            <a:endParaRPr lang="tr-TR" sz="20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661</Words>
  <Application>Microsoft Office PowerPoint</Application>
  <PresentationFormat>Ekran Gösterisi (4:3)</PresentationFormat>
  <Paragraphs>164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Bitmap Image</vt:lpstr>
      <vt:lpstr>HÜCRESEL HASAR-ÖLÜM</vt:lpstr>
      <vt:lpstr>Hücre hasarı nedenleri (etyolojisi):</vt:lpstr>
      <vt:lpstr>Slayt 3</vt:lpstr>
      <vt:lpstr>Hücre hasarı mekanizması (patogenezi)</vt:lpstr>
      <vt:lpstr>Slayt 5</vt:lpstr>
      <vt:lpstr>Hücre hasarı mekanizması (patogenezi)</vt:lpstr>
      <vt:lpstr>Hücre hasarı mekanizması (patogenezi)</vt:lpstr>
      <vt:lpstr> 1. ATP azalması: </vt:lpstr>
      <vt:lpstr>Slayt 9</vt:lpstr>
      <vt:lpstr> 2. Mitokondri zedelenmesi: </vt:lpstr>
      <vt:lpstr>3. Sitoplazmik Ca artışı:</vt:lpstr>
      <vt:lpstr>Slayt 12</vt:lpstr>
      <vt:lpstr>5. Genetik materyal hasarı:</vt:lpstr>
      <vt:lpstr>Slayt 14</vt:lpstr>
      <vt:lpstr>Zedelenmede morfolojik değişiklikler</vt:lpstr>
      <vt:lpstr>Slayt 16</vt:lpstr>
      <vt:lpstr>Slayt 17</vt:lpstr>
      <vt:lpstr>İskemik ve hipoksik hücre hasarı:  İrreversibl (geri dönüşsüz) hasar:</vt:lpstr>
      <vt:lpstr>Slayt 19</vt:lpstr>
      <vt:lpstr>Hücre Ölümü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HÜCRESEL HASAR-ÖLÜM</dc:title>
  <dc:creator>user</dc:creator>
  <cp:lastModifiedBy>user</cp:lastModifiedBy>
  <cp:revision>1</cp:revision>
  <dcterms:created xsi:type="dcterms:W3CDTF">2018-03-09T07:31:12Z</dcterms:created>
  <dcterms:modified xsi:type="dcterms:W3CDTF">2018-03-09T07:32:13Z</dcterms:modified>
</cp:coreProperties>
</file>