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3E4F1E4-4F96-45F5-AFF3-0FC24FF99AC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3163077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E4F1E4-4F96-45F5-AFF3-0FC24FF99AC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3225132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E4F1E4-4F96-45F5-AFF3-0FC24FF99AC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4233989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E4F1E4-4F96-45F5-AFF3-0FC24FF99AC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2423155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3E4F1E4-4F96-45F5-AFF3-0FC24FF99AC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3996466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3E4F1E4-4F96-45F5-AFF3-0FC24FF99AC8}" type="datetimeFigureOut">
              <a:rPr lang="tr-TR" smtClean="0"/>
              <a:t>28.06.2018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3439226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3E4F1E4-4F96-45F5-AFF3-0FC24FF99AC8}" type="datetimeFigureOut">
              <a:rPr lang="tr-TR" smtClean="0"/>
              <a:t>28.06.2018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175703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3E4F1E4-4F96-45F5-AFF3-0FC24FF99AC8}" type="datetimeFigureOut">
              <a:rPr lang="tr-TR" smtClean="0"/>
              <a:t>28.06.2018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1944198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3E4F1E4-4F96-45F5-AFF3-0FC24FF99AC8}" type="datetimeFigureOut">
              <a:rPr lang="tr-TR" smtClean="0"/>
              <a:t>28.06.2018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109630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3E4F1E4-4F96-45F5-AFF3-0FC24FF99AC8}" type="datetimeFigureOut">
              <a:rPr lang="tr-TR" smtClean="0"/>
              <a:t>28.06.2018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2131093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3E4F1E4-4F96-45F5-AFF3-0FC24FF99AC8}" type="datetimeFigureOut">
              <a:rPr lang="tr-TR" smtClean="0"/>
              <a:t>28.06.2018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60381B-3624-4FB2-AC4C-33DD0D1B0E68}" type="slidenum">
              <a:rPr lang="tr-TR" smtClean="0"/>
              <a:t>‹#›</a:t>
            </a:fld>
            <a:endParaRPr lang="tr-TR"/>
          </a:p>
        </p:txBody>
      </p:sp>
    </p:spTree>
    <p:extLst>
      <p:ext uri="{BB962C8B-B14F-4D97-AF65-F5344CB8AC3E}">
        <p14:creationId xmlns:p14="http://schemas.microsoft.com/office/powerpoint/2010/main" val="2199664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E4F1E4-4F96-45F5-AFF3-0FC24FF99AC8}" type="datetimeFigureOut">
              <a:rPr lang="tr-TR" smtClean="0"/>
              <a:t>28.06.2018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60381B-3624-4FB2-AC4C-33DD0D1B0E68}" type="slidenum">
              <a:rPr lang="tr-TR" smtClean="0"/>
              <a:t>‹#›</a:t>
            </a:fld>
            <a:endParaRPr lang="tr-TR"/>
          </a:p>
        </p:txBody>
      </p:sp>
    </p:spTree>
    <p:extLst>
      <p:ext uri="{BB962C8B-B14F-4D97-AF65-F5344CB8AC3E}">
        <p14:creationId xmlns:p14="http://schemas.microsoft.com/office/powerpoint/2010/main" val="4044563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Büyük </a:t>
            </a:r>
            <a:r>
              <a:rPr lang="tr-TR" dirty="0" err="1" smtClean="0"/>
              <a:t>Alfred</a:t>
            </a:r>
            <a:r>
              <a:rPr lang="tr-TR" dirty="0" smtClean="0"/>
              <a:t> Dönemi Öncesi Konjonktür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82193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1026" name="Picture 2" descr="great alfred period ile ilgili gÃ¶rsel sonuc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18502" y="1825625"/>
            <a:ext cx="5754995"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0312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Alfred</a:t>
            </a:r>
            <a:r>
              <a:rPr lang="tr-TR" dirty="0" smtClean="0"/>
              <a:t>, </a:t>
            </a:r>
            <a:r>
              <a:rPr lang="tr-TR" dirty="0" err="1" smtClean="0"/>
              <a:t>Wessex'in</a:t>
            </a:r>
            <a:r>
              <a:rPr lang="tr-TR" dirty="0" smtClean="0"/>
              <a:t> Kral </a:t>
            </a:r>
            <a:r>
              <a:rPr lang="tr-TR" dirty="0" err="1" smtClean="0"/>
              <a:t>Æthelwulf'ın</a:t>
            </a:r>
            <a:r>
              <a:rPr lang="tr-TR" dirty="0" smtClean="0"/>
              <a:t> en küçük oğluydu. Babası gençken öldü ve </a:t>
            </a:r>
            <a:r>
              <a:rPr lang="tr-TR" dirty="0" err="1" smtClean="0"/>
              <a:t>Alfred'in</a:t>
            </a:r>
            <a:r>
              <a:rPr lang="tr-TR" dirty="0" smtClean="0"/>
              <a:t> üç kardeşi sırayla hüküm sürdü. </a:t>
            </a:r>
          </a:p>
          <a:p>
            <a:r>
              <a:rPr lang="tr-TR" dirty="0" smtClean="0"/>
              <a:t>Kardeşinin ölümünden sonra tahtını ele geçiren </a:t>
            </a:r>
            <a:r>
              <a:rPr lang="tr-TR" dirty="0" err="1" smtClean="0"/>
              <a:t>Alfred</a:t>
            </a:r>
            <a:r>
              <a:rPr lang="tr-TR" dirty="0" smtClean="0"/>
              <a:t>, Viking istilalarıyla uğraşmak için birkaç yıl geçirdi. </a:t>
            </a:r>
          </a:p>
          <a:p>
            <a:r>
              <a:rPr lang="tr-TR" dirty="0" smtClean="0"/>
              <a:t>878'de </a:t>
            </a:r>
            <a:r>
              <a:rPr lang="tr-TR" dirty="0" err="1" smtClean="0"/>
              <a:t>Edington</a:t>
            </a:r>
            <a:r>
              <a:rPr lang="tr-TR" dirty="0" smtClean="0"/>
              <a:t> Savaşı'ndaki kararlı bir zaferden sonra, İngiltere'nin kuzeyinde </a:t>
            </a:r>
            <a:r>
              <a:rPr lang="tr-TR" dirty="0" err="1" smtClean="0"/>
              <a:t>Danelaw</a:t>
            </a:r>
            <a:r>
              <a:rPr lang="tr-TR" dirty="0" smtClean="0"/>
              <a:t> olarak bilinen şeyi yaratarak Vikinglerle bir anlaşma yaptı. </a:t>
            </a:r>
          </a:p>
          <a:p>
            <a:r>
              <a:rPr lang="tr-TR" dirty="0" err="1" smtClean="0"/>
              <a:t>Alfred</a:t>
            </a:r>
            <a:r>
              <a:rPr lang="tr-TR" dirty="0" smtClean="0"/>
              <a:t> ayrıca Viking lideri </a:t>
            </a:r>
            <a:r>
              <a:rPr lang="tr-TR" dirty="0" err="1" smtClean="0"/>
              <a:t>Guthrum'un</a:t>
            </a:r>
            <a:r>
              <a:rPr lang="tr-TR" dirty="0" smtClean="0"/>
              <a:t> dönüşümünü denetledi.</a:t>
            </a:r>
          </a:p>
          <a:p>
            <a:endParaRPr lang="tr-TR" dirty="0"/>
          </a:p>
        </p:txBody>
      </p:sp>
    </p:spTree>
    <p:extLst>
      <p:ext uri="{BB962C8B-B14F-4D97-AF65-F5344CB8AC3E}">
        <p14:creationId xmlns:p14="http://schemas.microsoft.com/office/powerpoint/2010/main" val="1151803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smtClean="0"/>
              <a:t>Alfred</a:t>
            </a:r>
            <a:r>
              <a:rPr lang="tr-TR" dirty="0" smtClean="0"/>
              <a:t>, krallığını Viking teşebbüs teşebbüsüne karşı başarılı bir şekilde savundu ve öldüğü zaman İngiltere'deki egemen hükümdar oldu. O, "Büyük", diğeri ise İskandinavya'nın Büyük </a:t>
            </a:r>
            <a:r>
              <a:rPr lang="tr-TR" dirty="0" err="1" smtClean="0"/>
              <a:t>Sven’i</a:t>
            </a:r>
            <a:r>
              <a:rPr lang="tr-TR" dirty="0" smtClean="0"/>
              <a:t> olan iki İngiliz hükümdarından biridir. Aynı zamanda Batı </a:t>
            </a:r>
            <a:r>
              <a:rPr lang="tr-TR" dirty="0" err="1" smtClean="0"/>
              <a:t>Saksonların</a:t>
            </a:r>
            <a:r>
              <a:rPr lang="tr-TR" dirty="0" smtClean="0"/>
              <a:t> ilk kralıydı ve “</a:t>
            </a:r>
            <a:r>
              <a:rPr lang="tr-TR" dirty="0" err="1" smtClean="0"/>
              <a:t>Anglo-Saksonların</a:t>
            </a:r>
            <a:r>
              <a:rPr lang="tr-TR" dirty="0" smtClean="0"/>
              <a:t> Kralı” olarak adlandırdı. </a:t>
            </a:r>
            <a:r>
              <a:rPr lang="tr-TR" dirty="0" err="1" smtClean="0"/>
              <a:t>Alfred'in</a:t>
            </a:r>
            <a:r>
              <a:rPr lang="tr-TR" dirty="0" smtClean="0"/>
              <a:t> hayatının detayları, 9. yüzyıldaki </a:t>
            </a:r>
            <a:r>
              <a:rPr lang="tr-TR" dirty="0" err="1" smtClean="0"/>
              <a:t>Galli</a:t>
            </a:r>
            <a:r>
              <a:rPr lang="tr-TR" dirty="0" smtClean="0"/>
              <a:t> bilim adamı ve Piskopos </a:t>
            </a:r>
            <a:r>
              <a:rPr lang="tr-TR" dirty="0" err="1" smtClean="0"/>
              <a:t>Asser'in</a:t>
            </a:r>
            <a:r>
              <a:rPr lang="tr-TR" dirty="0" smtClean="0"/>
              <a:t> yaptığı bir çalışmada anlatılmaktadır.</a:t>
            </a:r>
          </a:p>
          <a:p>
            <a:endParaRPr lang="tr-TR" dirty="0" smtClean="0"/>
          </a:p>
        </p:txBody>
      </p:sp>
    </p:spTree>
    <p:extLst>
      <p:ext uri="{BB962C8B-B14F-4D97-AF65-F5344CB8AC3E}">
        <p14:creationId xmlns:p14="http://schemas.microsoft.com/office/powerpoint/2010/main" val="4140234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Alfred</a:t>
            </a:r>
            <a:r>
              <a:rPr lang="tr-TR" dirty="0" smtClean="0"/>
              <a:t>, eğitimi teşvik eden, ilk öğretimin Latince değil, İngilizce olarak yapılmasını öneren ve krallığının yasal sistemini, askeri yapısını ve halkının yaşam kalitesini geliştiren, zarif ve başa başlı bir doğanın öğrenilmiş ve merhametli bir insanı olarak ün kazandı. . 2002 yılında </a:t>
            </a:r>
            <a:r>
              <a:rPr lang="tr-TR" dirty="0" err="1" smtClean="0"/>
              <a:t>Alfred</a:t>
            </a:r>
            <a:r>
              <a:rPr lang="tr-TR" dirty="0" smtClean="0"/>
              <a:t>, BBC'nin 100 En Büyük </a:t>
            </a:r>
            <a:r>
              <a:rPr lang="tr-TR" dirty="0" err="1" smtClean="0"/>
              <a:t>Britanyasında</a:t>
            </a:r>
            <a:r>
              <a:rPr lang="tr-TR" dirty="0" smtClean="0"/>
              <a:t> yaptığı ankette 14. sırada yer aldı.</a:t>
            </a:r>
          </a:p>
          <a:p>
            <a:endParaRPr lang="tr-TR" dirty="0"/>
          </a:p>
        </p:txBody>
      </p:sp>
    </p:spTree>
    <p:extLst>
      <p:ext uri="{BB962C8B-B14F-4D97-AF65-F5344CB8AC3E}">
        <p14:creationId xmlns:p14="http://schemas.microsoft.com/office/powerpoint/2010/main" val="2549688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smtClean="0"/>
              <a:t>Alfred</a:t>
            </a:r>
            <a:r>
              <a:rPr lang="tr-TR" dirty="0" smtClean="0"/>
              <a:t> şimdi </a:t>
            </a:r>
            <a:r>
              <a:rPr lang="tr-TR" dirty="0" err="1" smtClean="0"/>
              <a:t>Wantage</a:t>
            </a:r>
            <a:r>
              <a:rPr lang="tr-TR" dirty="0" smtClean="0"/>
              <a:t> köyünde, tarihi olarak </a:t>
            </a:r>
            <a:r>
              <a:rPr lang="tr-TR" dirty="0" err="1" smtClean="0"/>
              <a:t>Berkshire'da</a:t>
            </a:r>
            <a:r>
              <a:rPr lang="tr-TR" dirty="0" smtClean="0"/>
              <a:t> günümüzdeki adıyla </a:t>
            </a:r>
            <a:r>
              <a:rPr lang="tr-TR" dirty="0" err="1" smtClean="0"/>
              <a:t>Oxfordshire'da</a:t>
            </a:r>
            <a:r>
              <a:rPr lang="tr-TR" dirty="0" smtClean="0"/>
              <a:t> doğdu. İlk eşi </a:t>
            </a:r>
            <a:r>
              <a:rPr lang="tr-TR" dirty="0" err="1" smtClean="0"/>
              <a:t>Osburh</a:t>
            </a:r>
            <a:r>
              <a:rPr lang="tr-TR" dirty="0" smtClean="0"/>
              <a:t> tarafından </a:t>
            </a:r>
            <a:r>
              <a:rPr lang="tr-TR" dirty="0" err="1" smtClean="0"/>
              <a:t>Wessex</a:t>
            </a:r>
            <a:r>
              <a:rPr lang="tr-TR" dirty="0" smtClean="0"/>
              <a:t> Kralı </a:t>
            </a:r>
            <a:r>
              <a:rPr lang="tr-TR" dirty="0" err="1" smtClean="0"/>
              <a:t>Æthelwulf'un</a:t>
            </a:r>
            <a:r>
              <a:rPr lang="tr-TR" dirty="0" smtClean="0"/>
              <a:t> en küçük oğluydu.</a:t>
            </a:r>
          </a:p>
          <a:p>
            <a:endParaRPr lang="tr-TR" dirty="0" smtClean="0"/>
          </a:p>
          <a:p>
            <a:r>
              <a:rPr lang="tr-TR" dirty="0" smtClean="0"/>
              <a:t>853'te, dört yaşındayken, </a:t>
            </a:r>
            <a:r>
              <a:rPr lang="tr-TR" dirty="0" err="1" smtClean="0"/>
              <a:t>Alfred</a:t>
            </a:r>
            <a:r>
              <a:rPr lang="tr-TR" dirty="0" smtClean="0"/>
              <a:t>, </a:t>
            </a:r>
            <a:r>
              <a:rPr lang="tr-TR" dirty="0" err="1" smtClean="0"/>
              <a:t>Anglo-Sakson</a:t>
            </a:r>
            <a:r>
              <a:rPr lang="tr-TR" dirty="0" smtClean="0"/>
              <a:t> Kroniği tarafından Roma'ya gönderildiği ve ona “kral olarak atandığı” Papa IV. </a:t>
            </a:r>
            <a:r>
              <a:rPr lang="tr-TR" dirty="0" err="1" smtClean="0"/>
              <a:t>Leo</a:t>
            </a:r>
            <a:r>
              <a:rPr lang="tr-TR" dirty="0" smtClean="0"/>
              <a:t> tarafından teyit edildiği bildirilmiştir</a:t>
            </a:r>
            <a:r>
              <a:rPr lang="tr-TR" smtClean="0"/>
              <a:t>.  </a:t>
            </a:r>
            <a:r>
              <a:rPr lang="tr-TR" dirty="0" err="1" smtClean="0"/>
              <a:t>Viktorya</a:t>
            </a:r>
            <a:r>
              <a:rPr lang="tr-TR" dirty="0" smtClean="0"/>
              <a:t> dönemine ait yazarlar daha sonra bunu </a:t>
            </a:r>
            <a:r>
              <a:rPr lang="tr-TR" dirty="0" err="1" smtClean="0"/>
              <a:t>Wessex'in</a:t>
            </a:r>
            <a:r>
              <a:rPr lang="tr-TR" dirty="0" smtClean="0"/>
              <a:t> tahtına vesile olması için hazırlık aşamasında beklenen bir taç giyme töreni olarak yorumladılar. Bu olası değil; ardı ardına, </a:t>
            </a:r>
            <a:r>
              <a:rPr lang="tr-TR" dirty="0" err="1" smtClean="0"/>
              <a:t>Alfred'in</a:t>
            </a:r>
            <a:r>
              <a:rPr lang="tr-TR" dirty="0" smtClean="0"/>
              <a:t> üç yaşayan ağabeyine sahip olduğu sırada öngörülememişti. </a:t>
            </a:r>
            <a:r>
              <a:rPr lang="tr-TR" dirty="0" err="1" smtClean="0"/>
              <a:t>Leo</a:t>
            </a:r>
            <a:r>
              <a:rPr lang="tr-TR" dirty="0" smtClean="0"/>
              <a:t> </a:t>
            </a:r>
            <a:r>
              <a:rPr lang="tr-TR" dirty="0" err="1" smtClean="0"/>
              <a:t>IV'ün</a:t>
            </a:r>
            <a:r>
              <a:rPr lang="tr-TR" dirty="0" smtClean="0"/>
              <a:t> bir mektubu, </a:t>
            </a:r>
            <a:r>
              <a:rPr lang="tr-TR" dirty="0" err="1" smtClean="0"/>
              <a:t>Alfred'in</a:t>
            </a:r>
            <a:r>
              <a:rPr lang="tr-TR" dirty="0" smtClean="0"/>
              <a:t> “konsül” yapıldığını gösterir; Bu yatırımın kasıtlı veya tesadüfi olarak yanlış anlaşılması, daha sonra karışıklığı açıklayabilir. Aynı zamanda </a:t>
            </a:r>
            <a:r>
              <a:rPr lang="tr-TR" dirty="0" err="1" smtClean="0"/>
              <a:t>Alfred'in</a:t>
            </a:r>
            <a:r>
              <a:rPr lang="tr-TR" dirty="0" smtClean="0"/>
              <a:t> daha sonra Roma'ya giden bir hacca eşlik ettiği Roma'ya da dayanabilir. Burada bir süre Charles'ın Kel kralı, </a:t>
            </a:r>
            <a:r>
              <a:rPr lang="tr-TR" dirty="0" err="1" smtClean="0"/>
              <a:t>Franks</a:t>
            </a:r>
            <a:r>
              <a:rPr lang="tr-TR" dirty="0" smtClean="0"/>
              <a:t> Kralı, 854-855 civarında.</a:t>
            </a:r>
          </a:p>
          <a:p>
            <a:endParaRPr lang="tr-TR" dirty="0" smtClean="0"/>
          </a:p>
          <a:p>
            <a:r>
              <a:rPr lang="tr-TR" dirty="0" smtClean="0"/>
              <a:t>856'da Roma'dan döndüklerinde </a:t>
            </a:r>
            <a:r>
              <a:rPr lang="tr-TR" dirty="0" err="1" smtClean="0"/>
              <a:t>Æthelwulf</a:t>
            </a:r>
            <a:r>
              <a:rPr lang="tr-TR" dirty="0" smtClean="0"/>
              <a:t> oğlu </a:t>
            </a:r>
            <a:r>
              <a:rPr lang="tr-TR" dirty="0" err="1" smtClean="0"/>
              <a:t>Æthelbald</a:t>
            </a:r>
            <a:r>
              <a:rPr lang="tr-TR" dirty="0" smtClean="0"/>
              <a:t> tarafından bırakıldı. İç savaşın </a:t>
            </a:r>
            <a:r>
              <a:rPr lang="tr-TR" dirty="0" err="1" smtClean="0"/>
              <a:t>başgösteren</a:t>
            </a:r>
            <a:r>
              <a:rPr lang="tr-TR" dirty="0" smtClean="0"/>
              <a:t> diyarı, mecliste uzlaşmaya varmak için bir araya geldi. </a:t>
            </a:r>
            <a:r>
              <a:rPr lang="tr-TR" dirty="0" err="1" smtClean="0"/>
              <a:t>Elelbald</a:t>
            </a:r>
            <a:r>
              <a:rPr lang="tr-TR" dirty="0" smtClean="0"/>
              <a:t>, batıdaki telleri (yani tarihi </a:t>
            </a:r>
            <a:r>
              <a:rPr lang="tr-TR" dirty="0" err="1" smtClean="0"/>
              <a:t>Wessex</a:t>
            </a:r>
            <a:r>
              <a:rPr lang="tr-TR" dirty="0" smtClean="0"/>
              <a:t>) koruyacaktı ve </a:t>
            </a:r>
            <a:r>
              <a:rPr lang="tr-TR" dirty="0" err="1" smtClean="0"/>
              <a:t>Æthelwulf</a:t>
            </a:r>
            <a:r>
              <a:rPr lang="tr-TR" dirty="0" smtClean="0"/>
              <a:t> doğuda yönetecekti. Kral </a:t>
            </a:r>
            <a:r>
              <a:rPr lang="tr-TR" dirty="0" err="1" smtClean="0"/>
              <a:t>Æthelwulf</a:t>
            </a:r>
            <a:r>
              <a:rPr lang="tr-TR" dirty="0" smtClean="0"/>
              <a:t> 858'de öldüğünde </a:t>
            </a:r>
            <a:r>
              <a:rPr lang="tr-TR" dirty="0" err="1" smtClean="0"/>
              <a:t>Wessex</a:t>
            </a:r>
            <a:r>
              <a:rPr lang="tr-TR" dirty="0" smtClean="0"/>
              <a:t>, </a:t>
            </a:r>
            <a:r>
              <a:rPr lang="tr-TR" dirty="0" err="1" smtClean="0"/>
              <a:t>Alfred'in</a:t>
            </a:r>
            <a:r>
              <a:rPr lang="tr-TR" dirty="0" smtClean="0"/>
              <a:t> üç kardeşi tarafından arka arkaya yönetildi: </a:t>
            </a:r>
            <a:r>
              <a:rPr lang="tr-TR" dirty="0" err="1" smtClean="0"/>
              <a:t>Æelbald</a:t>
            </a:r>
            <a:r>
              <a:rPr lang="tr-TR" dirty="0" smtClean="0"/>
              <a:t>, </a:t>
            </a:r>
            <a:r>
              <a:rPr lang="tr-TR" dirty="0" err="1" smtClean="0"/>
              <a:t>Æthelberht</a:t>
            </a:r>
            <a:r>
              <a:rPr lang="tr-TR" dirty="0" smtClean="0"/>
              <a:t> ve </a:t>
            </a:r>
            <a:r>
              <a:rPr lang="tr-TR" dirty="0" err="1" smtClean="0"/>
              <a:t>elthelred</a:t>
            </a:r>
            <a:r>
              <a:rPr lang="tr-TR" dirty="0" smtClean="0"/>
              <a:t>. </a:t>
            </a:r>
            <a:endParaRPr lang="tr-TR" dirty="0"/>
          </a:p>
        </p:txBody>
      </p:sp>
    </p:spTree>
    <p:extLst>
      <p:ext uri="{BB962C8B-B14F-4D97-AF65-F5344CB8AC3E}">
        <p14:creationId xmlns:p14="http://schemas.microsoft.com/office/powerpoint/2010/main" val="3598302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3134963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398</Words>
  <Application>Microsoft Office PowerPoint</Application>
  <PresentationFormat>Geniş ekran</PresentationFormat>
  <Paragraphs>12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Büyük Alfred Dönemi Öncesi Konjonktür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Büyük Alfred Dönemi Öncesi Konjonktür</dc:title>
  <dc:creator>Mert</dc:creator>
  <cp:lastModifiedBy>Mert</cp:lastModifiedBy>
  <cp:revision>2</cp:revision>
  <dcterms:created xsi:type="dcterms:W3CDTF">2018-06-28T12:06:06Z</dcterms:created>
  <dcterms:modified xsi:type="dcterms:W3CDTF">2018-06-28T13:23:17Z</dcterms:modified>
</cp:coreProperties>
</file>