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6" r:id="rId1"/>
    <p:sldMasterId id="2147483662" r:id="rId2"/>
  </p:sldMasterIdLst>
  <p:notesMasterIdLst>
    <p:notesMasterId r:id="rId17"/>
  </p:notesMasterIdLst>
  <p:sldIdLst>
    <p:sldId id="394" r:id="rId3"/>
    <p:sldId id="387" r:id="rId4"/>
    <p:sldId id="388" r:id="rId5"/>
    <p:sldId id="359" r:id="rId6"/>
    <p:sldId id="360" r:id="rId7"/>
    <p:sldId id="363" r:id="rId8"/>
    <p:sldId id="392" r:id="rId9"/>
    <p:sldId id="364" r:id="rId10"/>
    <p:sldId id="373" r:id="rId11"/>
    <p:sldId id="374" r:id="rId12"/>
    <p:sldId id="375" r:id="rId13"/>
    <p:sldId id="380" r:id="rId14"/>
    <p:sldId id="382" r:id="rId15"/>
    <p:sldId id="384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8E29"/>
    <a:srgbClr val="A8122A"/>
    <a:srgbClr val="DDBB73"/>
    <a:srgbClr val="FFFFFE"/>
    <a:srgbClr val="E4DFBB"/>
    <a:srgbClr val="E3DEB9"/>
    <a:srgbClr val="887F71"/>
    <a:srgbClr val="C8BA8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105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44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62339B8D-A5E5-4ECB-95E0-A66848C5159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19666" y="274638"/>
            <a:ext cx="7704667" cy="69056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727605" y="1083204"/>
            <a:ext cx="7696728" cy="5402262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spcBef>
                <a:spcPts val="0"/>
              </a:spcBef>
              <a:defRPr sz="24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400">
                <a:solidFill>
                  <a:srgbClr val="FFFFFF"/>
                </a:solidFill>
              </a:defRPr>
            </a:lvl3pPr>
            <a:lvl4pPr>
              <a:defRPr sz="2400">
                <a:solidFill>
                  <a:srgbClr val="FFFFFF"/>
                </a:solidFill>
              </a:defRPr>
            </a:lvl4pPr>
            <a:lvl5pPr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C61CA0-9EF2-4459-A3B4-7124AE65F0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D243BE-A461-4533-95BC-2A75AFA199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6404BB-59D1-46A5-A69A-E6D1B8D72A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E33F48-B18C-4CC4-B5B0-04CB3D8945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EE3DF4-6492-42EC-A904-01CD1F5D3F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9CE0B-9646-441C-8A78-A267678EF6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371AF1-D698-416E-AB01-2F28A44DE2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09CD2B-A3C2-4A4F-85D5-526D6874C0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74738"/>
            <a:ext cx="8229600" cy="505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723900" y="990600"/>
            <a:ext cx="7696200" cy="0"/>
          </a:xfrm>
          <a:prstGeom prst="line">
            <a:avLst/>
          </a:prstGeom>
          <a:noFill/>
          <a:ln w="28575">
            <a:solidFill>
              <a:srgbClr val="E3DEB9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Verdana"/>
              <a:ea typeface="+mn-ea"/>
              <a:cs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E4DFBB"/>
          </a:solidFill>
          <a:latin typeface="Verdana"/>
          <a:ea typeface="ＭＳ Ｐゴシック" charset="-128"/>
          <a:cs typeface="Verdana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4DFBB"/>
          </a:solidFill>
          <a:latin typeface="Verdana" charset="0"/>
          <a:ea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4DFBB"/>
          </a:solidFill>
          <a:latin typeface="Verdana" charset="0"/>
          <a:ea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4DFBB"/>
          </a:solidFill>
          <a:latin typeface="Verdana" charset="0"/>
          <a:ea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4DFBB"/>
          </a:solidFill>
          <a:latin typeface="Verdana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Verdana"/>
          <a:ea typeface="ＭＳ Ｐゴシック" charset="-128"/>
          <a:cs typeface="Verdan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3FEC5E8F-B80D-4645-A10F-760F0C09CAE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Fundamentals of </a:t>
            </a:r>
            <a:r>
              <a:rPr lang="tr-TR" dirty="0" err="1" smtClean="0"/>
              <a:t>Biological</a:t>
            </a:r>
            <a:r>
              <a:rPr lang="tr-TR" dirty="0" smtClean="0"/>
              <a:t> </a:t>
            </a:r>
            <a:r>
              <a:rPr lang="tr-TR" dirty="0" err="1" smtClean="0"/>
              <a:t>Sciences</a:t>
            </a:r>
            <a:endParaRPr lang="tr-TR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Lecture3</a:t>
            </a:r>
          </a:p>
          <a:p>
            <a:endParaRPr lang="tr-TR" dirty="0" smtClean="0"/>
          </a:p>
          <a:p>
            <a:r>
              <a:rPr lang="tr-TR" dirty="0" smtClean="0"/>
              <a:t>Dr. Açelya </a:t>
            </a:r>
            <a:r>
              <a:rPr lang="tr-TR" dirty="0" err="1" smtClean="0"/>
              <a:t>Yılmazer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ACTIN FILAMENTS</a:t>
            </a:r>
          </a:p>
        </p:txBody>
      </p:sp>
      <p:sp>
        <p:nvSpPr>
          <p:cNvPr id="80899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 err="1" smtClean="0">
                <a:latin typeface="Verdana" charset="0"/>
              </a:rPr>
              <a:t>Actin</a:t>
            </a:r>
            <a:r>
              <a:rPr lang="en-US" dirty="0" smtClean="0">
                <a:latin typeface="Verdana" charset="0"/>
              </a:rPr>
              <a:t> Filaments Are Thin and Flexible</a:t>
            </a:r>
          </a:p>
          <a:p>
            <a:pPr>
              <a:spcBef>
                <a:spcPct val="0"/>
              </a:spcBef>
            </a:pPr>
            <a:r>
              <a:rPr lang="en-US" dirty="0" err="1" smtClean="0">
                <a:latin typeface="Verdana" charset="0"/>
              </a:rPr>
              <a:t>Actin</a:t>
            </a:r>
            <a:r>
              <a:rPr lang="en-US" dirty="0" smtClean="0">
                <a:latin typeface="Verdana" charset="0"/>
              </a:rPr>
              <a:t> and </a:t>
            </a:r>
            <a:r>
              <a:rPr lang="en-US" dirty="0" err="1" smtClean="0">
                <a:latin typeface="Verdana" charset="0"/>
              </a:rPr>
              <a:t>Tubulin</a:t>
            </a:r>
            <a:r>
              <a:rPr lang="en-US" dirty="0" smtClean="0">
                <a:latin typeface="Verdana" charset="0"/>
              </a:rPr>
              <a:t> Polymerize by Similar Mechanisms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ACTIN FILAMENTS</a:t>
            </a:r>
          </a:p>
        </p:txBody>
      </p:sp>
      <p:sp>
        <p:nvSpPr>
          <p:cNvPr id="86019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49382" y="1082675"/>
            <a:ext cx="8716487" cy="54022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A Cortex Rich in </a:t>
            </a:r>
            <a:r>
              <a:rPr lang="en-US" dirty="0" err="1" smtClean="0">
                <a:latin typeface="Verdana" charset="0"/>
              </a:rPr>
              <a:t>Actin</a:t>
            </a:r>
            <a:r>
              <a:rPr lang="en-US" dirty="0" smtClean="0">
                <a:latin typeface="Verdana" charset="0"/>
              </a:rPr>
              <a:t> Filaments Underlies the Plasma Membrane of Most Eukaryotic Cells</a:t>
            </a:r>
          </a:p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Cell Crawling Depends on Cortical </a:t>
            </a:r>
            <a:r>
              <a:rPr lang="en-US" dirty="0" err="1" smtClean="0">
                <a:latin typeface="Verdana" charset="0"/>
              </a:rPr>
              <a:t>Actin</a:t>
            </a: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ACTIN FILAMENTS</a:t>
            </a:r>
          </a:p>
        </p:txBody>
      </p:sp>
      <p:sp>
        <p:nvSpPr>
          <p:cNvPr id="10752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 err="1" smtClean="0">
                <a:latin typeface="Verdana" charset="0"/>
              </a:rPr>
              <a:t>Actin</a:t>
            </a:r>
            <a:r>
              <a:rPr lang="en-US" dirty="0" smtClean="0">
                <a:latin typeface="Verdana" charset="0"/>
              </a:rPr>
              <a:t> Associates with Myosin to Form Contractile Structures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MUSCLE CONTRACTION</a:t>
            </a:r>
          </a:p>
        </p:txBody>
      </p:sp>
      <p:sp>
        <p:nvSpPr>
          <p:cNvPr id="11469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Muscle Contraction Depends on Interacting Filaments of </a:t>
            </a:r>
            <a:r>
              <a:rPr lang="en-US" dirty="0" err="1" smtClean="0">
                <a:latin typeface="Verdana" charset="0"/>
              </a:rPr>
              <a:t>Actin</a:t>
            </a:r>
            <a:r>
              <a:rPr lang="en-US" dirty="0" smtClean="0">
                <a:latin typeface="Verdana" charset="0"/>
              </a:rPr>
              <a:t> and Myosin</a:t>
            </a:r>
          </a:p>
          <a:p>
            <a:pPr>
              <a:spcBef>
                <a:spcPct val="0"/>
              </a:spcBef>
            </a:pPr>
            <a:r>
              <a:rPr lang="en-US" dirty="0" err="1" smtClean="0">
                <a:latin typeface="Verdana" charset="0"/>
              </a:rPr>
              <a:t>Actin</a:t>
            </a:r>
            <a:r>
              <a:rPr lang="en-US" dirty="0" smtClean="0">
                <a:latin typeface="Verdana" charset="0"/>
              </a:rPr>
              <a:t> Filaments Slide Against Myosin Filaments During Muscle Contraction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MUSCLE CONTRACTION</a:t>
            </a:r>
          </a:p>
        </p:txBody>
      </p:sp>
      <p:sp>
        <p:nvSpPr>
          <p:cNvPr id="129027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Muscle Contraction Depends on Interacting Filaments of </a:t>
            </a:r>
            <a:r>
              <a:rPr lang="en-US" dirty="0" err="1" smtClean="0">
                <a:latin typeface="Verdana" charset="0"/>
              </a:rPr>
              <a:t>Actin</a:t>
            </a:r>
            <a:r>
              <a:rPr lang="en-US" dirty="0" smtClean="0">
                <a:latin typeface="Verdana" charset="0"/>
              </a:rPr>
              <a:t> and Myosin</a:t>
            </a:r>
          </a:p>
          <a:p>
            <a:pPr>
              <a:spcBef>
                <a:spcPct val="0"/>
              </a:spcBef>
            </a:pPr>
            <a:r>
              <a:rPr lang="en-US" dirty="0" err="1" smtClean="0">
                <a:latin typeface="Verdana" charset="0"/>
              </a:rPr>
              <a:t>Actin</a:t>
            </a:r>
            <a:r>
              <a:rPr lang="en-US" dirty="0" smtClean="0">
                <a:latin typeface="Verdana" charset="0"/>
              </a:rPr>
              <a:t> Filaments Slide Against Myosin Filaments During Muscle Contraction</a:t>
            </a:r>
          </a:p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Muscle Contraction Is Triggered by a Sudden Rise in </a:t>
            </a:r>
            <a:r>
              <a:rPr lang="en-US" dirty="0" err="1" smtClean="0">
                <a:latin typeface="Verdana" charset="0"/>
              </a:rPr>
              <a:t>Cytosolic</a:t>
            </a:r>
            <a:r>
              <a:rPr lang="en-US" dirty="0" smtClean="0">
                <a:latin typeface="Verdana" charset="0"/>
              </a:rPr>
              <a:t> Ca</a:t>
            </a:r>
            <a:r>
              <a:rPr lang="en-US" baseline="30000" dirty="0" smtClean="0">
                <a:latin typeface="Verdana" charset="0"/>
              </a:rPr>
              <a:t>2+</a:t>
            </a:r>
          </a:p>
        </p:txBody>
      </p:sp>
      <p:sp>
        <p:nvSpPr>
          <p:cNvPr id="4" name="Rectangle 3"/>
          <p:cNvSpPr/>
          <p:nvPr/>
        </p:nvSpPr>
        <p:spPr>
          <a:xfrm>
            <a:off x="700644" y="2924175"/>
            <a:ext cx="7681356" cy="864054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Cells are always in motion</a:t>
            </a:r>
            <a:br>
              <a:rPr lang="en-US" dirty="0" smtClean="0"/>
            </a:b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1"/>
            <a:r>
              <a:rPr lang="en-US" dirty="0" smtClean="0"/>
              <a:t>Most of this motion occurs in the cell interior, analogous to blood flow in a human body; some cells can also “crawl” from one location to another</a:t>
            </a:r>
          </a:p>
          <a:p>
            <a:pPr lvl="1"/>
            <a:r>
              <a:rPr lang="en-US" dirty="0" smtClean="0"/>
              <a:t>Even cells that remain “stationary” in the body must remain in motion to stay alive; even a human body “at rest” must breathe and pump blood</a:t>
            </a:r>
          </a:p>
          <a:p>
            <a:pPr lvl="1"/>
            <a:r>
              <a:rPr lang="en-US" dirty="0" smtClean="0"/>
              <a:t>Most of the motion and structural stability in cells is provided by three groups of proteins, collectively called the </a:t>
            </a:r>
            <a:r>
              <a:rPr lang="en-US" b="1" dirty="0" smtClean="0"/>
              <a:t>cytoskeleton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Cytoskeleton Is Represented by Three Functional Classes of Proteins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1" eaLnBrk="1" hangingPunct="1"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The cytoskeleton is a complex mixture of three different types of proteins that are responsible for providing mechanical strength to cells and supporting movement of cellular contents</a:t>
            </a:r>
          </a:p>
          <a:p>
            <a:pPr lvl="1" eaLnBrk="1" hangingPunct="1"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The most visible form of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cytoskeletal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proteins are long filaments found in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cytosol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but these proteins also form smaller shapes that are equally important for cellular function</a:t>
            </a:r>
          </a:p>
          <a:p>
            <a:pPr lvl="1" eaLnBrk="1" hangingPunct="1"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The structural differences between the three protein types underscores their four different functions in cells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INTERMEDIATE FILAMENTS</a:t>
            </a:r>
          </a:p>
        </p:txBody>
      </p:sp>
      <p:sp>
        <p:nvSpPr>
          <p:cNvPr id="1331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Intermediate Filaments Are Strong and Ropelike</a:t>
            </a:r>
          </a:p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Intermediate Filaments Strengthen Cells Against Mechanical Stress</a:t>
            </a:r>
          </a:p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The Nuclear Envelope Is Supported by a Meshwork of Intermediate Filaments</a:t>
            </a:r>
            <a:r>
              <a:rPr lang="tr-TR" dirty="0" smtClean="0">
                <a:latin typeface="Verdana" charset="0"/>
              </a:rPr>
              <a:t> (</a:t>
            </a:r>
            <a:r>
              <a:rPr lang="tr-TR" dirty="0" err="1" smtClean="0">
                <a:latin typeface="Verdana" charset="0"/>
              </a:rPr>
              <a:t>nuclear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lamina</a:t>
            </a:r>
            <a:r>
              <a:rPr lang="tr-TR" dirty="0" smtClean="0">
                <a:latin typeface="Verdana" charset="0"/>
              </a:rPr>
              <a:t>)</a:t>
            </a: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INTERMEDIATE FILAMENTS</a:t>
            </a:r>
          </a:p>
        </p:txBody>
      </p:sp>
      <p:sp>
        <p:nvSpPr>
          <p:cNvPr id="1741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Intermediate Filaments Are Strong and Ropelike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Intermediate Filaments Strengthen Cells Against Mechanical Stress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The Nuclear Envelope Is Supported by a Meshwork of Intermediate Filaments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143000"/>
            <a:ext cx="7696200" cy="914400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MICROTUBULES</a:t>
            </a:r>
          </a:p>
        </p:txBody>
      </p:sp>
      <p:sp>
        <p:nvSpPr>
          <p:cNvPr id="31747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Microtubules Are Hollow Tubes with Structurally Distinct Ends</a:t>
            </a:r>
          </a:p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The </a:t>
            </a:r>
            <a:r>
              <a:rPr lang="en-US" dirty="0" err="1" smtClean="0">
                <a:latin typeface="Verdana" charset="0"/>
              </a:rPr>
              <a:t>Centrosome</a:t>
            </a:r>
            <a:r>
              <a:rPr lang="en-US" dirty="0" smtClean="0">
                <a:latin typeface="Verdana" charset="0"/>
              </a:rPr>
              <a:t> Is the Major Microtubule-organizing Center in Animal Cells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MICROTUBULES</a:t>
            </a:r>
          </a:p>
        </p:txBody>
      </p:sp>
      <p:sp>
        <p:nvSpPr>
          <p:cNvPr id="31747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Growing Microtubules Display Dynamic Instability</a:t>
            </a:r>
          </a:p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Dynamic Instability is Driven by GTP Hydrolysis</a:t>
            </a:r>
          </a:p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Microtubule Dynamics Can be Modified by Drugs</a:t>
            </a:r>
            <a:r>
              <a:rPr lang="tr-TR" dirty="0" smtClean="0">
                <a:latin typeface="Verdana" charset="0"/>
              </a:rPr>
              <a:t> (</a:t>
            </a:r>
            <a:r>
              <a:rPr lang="tr-TR" dirty="0" err="1" smtClean="0">
                <a:latin typeface="Verdana" charset="0"/>
              </a:rPr>
              <a:t>ex</a:t>
            </a:r>
            <a:r>
              <a:rPr lang="tr-TR" dirty="0" smtClean="0">
                <a:latin typeface="Verdana" charset="0"/>
              </a:rPr>
              <a:t>: </a:t>
            </a:r>
            <a:r>
              <a:rPr lang="tr-TR" dirty="0" err="1" smtClean="0">
                <a:latin typeface="Verdana" charset="0"/>
              </a:rPr>
              <a:t>colchicine</a:t>
            </a:r>
            <a:r>
              <a:rPr lang="tr-TR" dirty="0" smtClean="0">
                <a:latin typeface="Verdana" charset="0"/>
              </a:rPr>
              <a:t>- </a:t>
            </a:r>
            <a:r>
              <a:rPr lang="tr-TR" dirty="0" err="1" smtClean="0">
                <a:latin typeface="Verdana" charset="0"/>
              </a:rPr>
              <a:t>cells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stall</a:t>
            </a:r>
            <a:r>
              <a:rPr lang="tr-TR" dirty="0" smtClean="0">
                <a:latin typeface="Verdana" charset="0"/>
              </a:rPr>
              <a:t> in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middle</a:t>
            </a:r>
            <a:r>
              <a:rPr lang="tr-TR" dirty="0" smtClean="0">
                <a:latin typeface="Verdana" charset="0"/>
              </a:rPr>
              <a:t> of </a:t>
            </a:r>
            <a:r>
              <a:rPr lang="tr-TR" dirty="0" err="1" smtClean="0">
                <a:latin typeface="Verdana" charset="0"/>
              </a:rPr>
              <a:t>mitosis</a:t>
            </a:r>
            <a:r>
              <a:rPr lang="tr-TR" dirty="0" smtClean="0">
                <a:latin typeface="Verdana" charset="0"/>
              </a:rPr>
              <a:t>)</a:t>
            </a: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MICROTUBULES</a:t>
            </a:r>
          </a:p>
        </p:txBody>
      </p:sp>
      <p:sp>
        <p:nvSpPr>
          <p:cNvPr id="3277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Microtubules Organize the Cell Interior</a:t>
            </a:r>
          </a:p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Motor Proteins Drive Intracellular Transport</a:t>
            </a:r>
          </a:p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Microtubules and Motor Proteins Position Organelles in the Cytoplasm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MICROTUBULES</a:t>
            </a:r>
          </a:p>
        </p:txBody>
      </p:sp>
      <p:sp>
        <p:nvSpPr>
          <p:cNvPr id="7168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Microtubules Organize the Cell Interior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Motor Proteins Drive Intracellular Transport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Microtubules and Motor Proteins Position Organelles in the Cytoplasm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Cilia and Flagella Contain Stable Microtubules Moved by Dynein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2933700"/>
            <a:ext cx="7696200" cy="914400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435</Words>
  <Application>Microsoft Office PowerPoint</Application>
  <PresentationFormat>Ekran Gösterisi (4:3)</PresentationFormat>
  <Paragraphs>51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14</vt:i4>
      </vt:variant>
    </vt:vector>
  </HeadingPairs>
  <TitlesOfParts>
    <vt:vector size="16" baseType="lpstr">
      <vt:lpstr>Office Theme</vt:lpstr>
      <vt:lpstr>1_Blank Presentation</vt:lpstr>
      <vt:lpstr>Fundamentals of Biological Sciences</vt:lpstr>
      <vt:lpstr>Cells are always in motion </vt:lpstr>
      <vt:lpstr>The Cytoskeleton Is Represented by Three Functional Classes of Proteins</vt:lpstr>
      <vt:lpstr>INTERMEDIATE FILAMENTS</vt:lpstr>
      <vt:lpstr>INTERMEDIATE FILAMENTS</vt:lpstr>
      <vt:lpstr>MICROTUBULES</vt:lpstr>
      <vt:lpstr>MICROTUBULES</vt:lpstr>
      <vt:lpstr>MICROTUBULES</vt:lpstr>
      <vt:lpstr>MICROTUBULES</vt:lpstr>
      <vt:lpstr>ACTIN FILAMENTS</vt:lpstr>
      <vt:lpstr>ACTIN FILAMENTS</vt:lpstr>
      <vt:lpstr>ACTIN FILAMENTS</vt:lpstr>
      <vt:lpstr>MUSCLE CONTRACTION</vt:lpstr>
      <vt:lpstr>MUSCLE CONTRACTION</vt:lpstr>
    </vt:vector>
  </TitlesOfParts>
  <Manager>Sumanas, Inc.</Manager>
  <Company>© Garland Science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Cell Biology</dc:title>
  <dc:creator>Alberts et al.</dc:creator>
  <cp:lastModifiedBy>ASUSPC</cp:lastModifiedBy>
  <cp:revision>99</cp:revision>
  <dcterms:created xsi:type="dcterms:W3CDTF">2002-12-24T01:08:46Z</dcterms:created>
  <dcterms:modified xsi:type="dcterms:W3CDTF">2018-02-12T15:01:35Z</dcterms:modified>
</cp:coreProperties>
</file>