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49975CF9-5352-4519-B0C4-5F5ACC97BECB}"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B98169E-BE6F-4F2B-A716-91C95B82F1FE}" type="slidenum">
              <a:rPr lang="tr-TR" smtClean="0"/>
              <a:t>‹#›</a:t>
            </a:fld>
            <a:endParaRPr lang="tr-TR"/>
          </a:p>
        </p:txBody>
      </p:sp>
    </p:spTree>
    <p:extLst>
      <p:ext uri="{BB962C8B-B14F-4D97-AF65-F5344CB8AC3E}">
        <p14:creationId xmlns:p14="http://schemas.microsoft.com/office/powerpoint/2010/main" val="40095455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9975CF9-5352-4519-B0C4-5F5ACC97BECB}"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B98169E-BE6F-4F2B-A716-91C95B82F1FE}" type="slidenum">
              <a:rPr lang="tr-TR" smtClean="0"/>
              <a:t>‹#›</a:t>
            </a:fld>
            <a:endParaRPr lang="tr-TR"/>
          </a:p>
        </p:txBody>
      </p:sp>
    </p:spTree>
    <p:extLst>
      <p:ext uri="{BB962C8B-B14F-4D97-AF65-F5344CB8AC3E}">
        <p14:creationId xmlns:p14="http://schemas.microsoft.com/office/powerpoint/2010/main" val="8519589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9975CF9-5352-4519-B0C4-5F5ACC97BECB}"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B98169E-BE6F-4F2B-A716-91C95B82F1FE}" type="slidenum">
              <a:rPr lang="tr-TR" smtClean="0"/>
              <a:t>‹#›</a:t>
            </a:fld>
            <a:endParaRPr lang="tr-TR"/>
          </a:p>
        </p:txBody>
      </p:sp>
    </p:spTree>
    <p:extLst>
      <p:ext uri="{BB962C8B-B14F-4D97-AF65-F5344CB8AC3E}">
        <p14:creationId xmlns:p14="http://schemas.microsoft.com/office/powerpoint/2010/main" val="21859383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9975CF9-5352-4519-B0C4-5F5ACC97BECB}"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B98169E-BE6F-4F2B-A716-91C95B82F1FE}" type="slidenum">
              <a:rPr lang="tr-TR" smtClean="0"/>
              <a:t>‹#›</a:t>
            </a:fld>
            <a:endParaRPr lang="tr-TR"/>
          </a:p>
        </p:txBody>
      </p:sp>
    </p:spTree>
    <p:extLst>
      <p:ext uri="{BB962C8B-B14F-4D97-AF65-F5344CB8AC3E}">
        <p14:creationId xmlns:p14="http://schemas.microsoft.com/office/powerpoint/2010/main" val="3085603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49975CF9-5352-4519-B0C4-5F5ACC97BECB}"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B98169E-BE6F-4F2B-A716-91C95B82F1FE}" type="slidenum">
              <a:rPr lang="tr-TR" smtClean="0"/>
              <a:t>‹#›</a:t>
            </a:fld>
            <a:endParaRPr lang="tr-TR"/>
          </a:p>
        </p:txBody>
      </p:sp>
    </p:spTree>
    <p:extLst>
      <p:ext uri="{BB962C8B-B14F-4D97-AF65-F5344CB8AC3E}">
        <p14:creationId xmlns:p14="http://schemas.microsoft.com/office/powerpoint/2010/main" val="2443287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9975CF9-5352-4519-B0C4-5F5ACC97BECB}" type="datetimeFigureOut">
              <a:rPr lang="tr-TR" smtClean="0"/>
              <a:t>7.12.2020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B98169E-BE6F-4F2B-A716-91C95B82F1FE}" type="slidenum">
              <a:rPr lang="tr-TR" smtClean="0"/>
              <a:t>‹#›</a:t>
            </a:fld>
            <a:endParaRPr lang="tr-TR"/>
          </a:p>
        </p:txBody>
      </p:sp>
    </p:spTree>
    <p:extLst>
      <p:ext uri="{BB962C8B-B14F-4D97-AF65-F5344CB8AC3E}">
        <p14:creationId xmlns:p14="http://schemas.microsoft.com/office/powerpoint/2010/main" val="37804966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9975CF9-5352-4519-B0C4-5F5ACC97BECB}" type="datetimeFigureOut">
              <a:rPr lang="tr-TR" smtClean="0"/>
              <a:t>7.12.2020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B98169E-BE6F-4F2B-A716-91C95B82F1FE}" type="slidenum">
              <a:rPr lang="tr-TR" smtClean="0"/>
              <a:t>‹#›</a:t>
            </a:fld>
            <a:endParaRPr lang="tr-TR"/>
          </a:p>
        </p:txBody>
      </p:sp>
    </p:spTree>
    <p:extLst>
      <p:ext uri="{BB962C8B-B14F-4D97-AF65-F5344CB8AC3E}">
        <p14:creationId xmlns:p14="http://schemas.microsoft.com/office/powerpoint/2010/main" val="39711739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9975CF9-5352-4519-B0C4-5F5ACC97BECB}" type="datetimeFigureOut">
              <a:rPr lang="tr-TR" smtClean="0"/>
              <a:t>7.12.2020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B98169E-BE6F-4F2B-A716-91C95B82F1FE}" type="slidenum">
              <a:rPr lang="tr-TR" smtClean="0"/>
              <a:t>‹#›</a:t>
            </a:fld>
            <a:endParaRPr lang="tr-TR"/>
          </a:p>
        </p:txBody>
      </p:sp>
    </p:spTree>
    <p:extLst>
      <p:ext uri="{BB962C8B-B14F-4D97-AF65-F5344CB8AC3E}">
        <p14:creationId xmlns:p14="http://schemas.microsoft.com/office/powerpoint/2010/main" val="26673097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9975CF9-5352-4519-B0C4-5F5ACC97BECB}" type="datetimeFigureOut">
              <a:rPr lang="tr-TR" smtClean="0"/>
              <a:t>7.12.2020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B98169E-BE6F-4F2B-A716-91C95B82F1FE}" type="slidenum">
              <a:rPr lang="tr-TR" smtClean="0"/>
              <a:t>‹#›</a:t>
            </a:fld>
            <a:endParaRPr lang="tr-TR"/>
          </a:p>
        </p:txBody>
      </p:sp>
    </p:spTree>
    <p:extLst>
      <p:ext uri="{BB962C8B-B14F-4D97-AF65-F5344CB8AC3E}">
        <p14:creationId xmlns:p14="http://schemas.microsoft.com/office/powerpoint/2010/main" val="171468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9975CF9-5352-4519-B0C4-5F5ACC97BECB}" type="datetimeFigureOut">
              <a:rPr lang="tr-TR" smtClean="0"/>
              <a:t>7.12.2020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B98169E-BE6F-4F2B-A716-91C95B82F1FE}" type="slidenum">
              <a:rPr lang="tr-TR" smtClean="0"/>
              <a:t>‹#›</a:t>
            </a:fld>
            <a:endParaRPr lang="tr-TR"/>
          </a:p>
        </p:txBody>
      </p:sp>
    </p:spTree>
    <p:extLst>
      <p:ext uri="{BB962C8B-B14F-4D97-AF65-F5344CB8AC3E}">
        <p14:creationId xmlns:p14="http://schemas.microsoft.com/office/powerpoint/2010/main" val="23722048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9975CF9-5352-4519-B0C4-5F5ACC97BECB}" type="datetimeFigureOut">
              <a:rPr lang="tr-TR" smtClean="0"/>
              <a:t>7.12.2020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B98169E-BE6F-4F2B-A716-91C95B82F1FE}" type="slidenum">
              <a:rPr lang="tr-TR" smtClean="0"/>
              <a:t>‹#›</a:t>
            </a:fld>
            <a:endParaRPr lang="tr-TR"/>
          </a:p>
        </p:txBody>
      </p:sp>
    </p:spTree>
    <p:extLst>
      <p:ext uri="{BB962C8B-B14F-4D97-AF65-F5344CB8AC3E}">
        <p14:creationId xmlns:p14="http://schemas.microsoft.com/office/powerpoint/2010/main" val="36946244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75CF9-5352-4519-B0C4-5F5ACC97BECB}" type="datetimeFigureOut">
              <a:rPr lang="tr-TR" smtClean="0"/>
              <a:t>7.12.2020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98169E-BE6F-4F2B-A716-91C95B82F1FE}" type="slidenum">
              <a:rPr lang="tr-TR" smtClean="0"/>
              <a:t>‹#›</a:t>
            </a:fld>
            <a:endParaRPr lang="tr-TR"/>
          </a:p>
        </p:txBody>
      </p:sp>
    </p:spTree>
    <p:extLst>
      <p:ext uri="{BB962C8B-B14F-4D97-AF65-F5344CB8AC3E}">
        <p14:creationId xmlns:p14="http://schemas.microsoft.com/office/powerpoint/2010/main" val="21656964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088512" y="3244334"/>
            <a:ext cx="2014975" cy="369332"/>
          </a:xfrm>
          <a:prstGeom prst="rect">
            <a:avLst/>
          </a:prstGeom>
        </p:spPr>
        <p:txBody>
          <a:bodyPr wrap="none">
            <a:spAutoFit/>
          </a:bodyPr>
          <a:lstStyle/>
          <a:p>
            <a:r>
              <a:rPr lang="tr-TR" dirty="0" err="1" smtClean="0"/>
              <a:t>Endocrine</a:t>
            </a:r>
            <a:r>
              <a:rPr lang="tr-TR" dirty="0" smtClean="0"/>
              <a:t> </a:t>
            </a:r>
            <a:r>
              <a:rPr lang="tr-TR" dirty="0" err="1" smtClean="0"/>
              <a:t>causes</a:t>
            </a:r>
            <a:r>
              <a:rPr lang="tr-TR" dirty="0" smtClean="0"/>
              <a:t>—</a:t>
            </a:r>
            <a:endParaRPr lang="tr-TR" dirty="0"/>
          </a:p>
        </p:txBody>
      </p:sp>
    </p:spTree>
    <p:extLst>
      <p:ext uri="{BB962C8B-B14F-4D97-AF65-F5344CB8AC3E}">
        <p14:creationId xmlns:p14="http://schemas.microsoft.com/office/powerpoint/2010/main" val="42843499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2551837"/>
            <a:ext cx="6096000" cy="1754326"/>
          </a:xfrm>
          <a:prstGeom prst="rect">
            <a:avLst/>
          </a:prstGeom>
        </p:spPr>
        <p:txBody>
          <a:bodyPr>
            <a:spAutoFit/>
          </a:bodyPr>
          <a:lstStyle/>
          <a:p>
            <a:r>
              <a:rPr lang="en-US" dirty="0" smtClean="0"/>
              <a:t>Androgens are considered the major hormonal regulator of penile development and physiology48,49; however, the role of testosterone replacement therapy in erectile dysfunction is controversial because of discrepancies in the findings from clinical trials, and the fact that both hypogonadism and erectile dysfunction are common in ageing. </a:t>
            </a:r>
            <a:endParaRPr lang="tr-TR" dirty="0"/>
          </a:p>
        </p:txBody>
      </p:sp>
    </p:spTree>
    <p:extLst>
      <p:ext uri="{BB962C8B-B14F-4D97-AF65-F5344CB8AC3E}">
        <p14:creationId xmlns:p14="http://schemas.microsoft.com/office/powerpoint/2010/main" val="37955096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2551837"/>
            <a:ext cx="6096000" cy="1754326"/>
          </a:xfrm>
          <a:prstGeom prst="rect">
            <a:avLst/>
          </a:prstGeom>
        </p:spPr>
        <p:txBody>
          <a:bodyPr>
            <a:spAutoFit/>
          </a:bodyPr>
          <a:lstStyle/>
          <a:p>
            <a:r>
              <a:rPr lang="en-US" dirty="0" smtClean="0"/>
              <a:t>The increasing association of erectile dysfunction and the progressive decline of androgen levels with ageing does not necessarily imply a causal link. Most early studies aiming to understand the role of reduced testosterone on erectile function focused on androgen ablation — a model that cannot be easily translated to erectile dysfunction in humans50,51. </a:t>
            </a:r>
            <a:endParaRPr lang="tr-TR" dirty="0"/>
          </a:p>
        </p:txBody>
      </p:sp>
    </p:spTree>
    <p:extLst>
      <p:ext uri="{BB962C8B-B14F-4D97-AF65-F5344CB8AC3E}">
        <p14:creationId xmlns:p14="http://schemas.microsoft.com/office/powerpoint/2010/main" val="42099019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14153" y="2136339"/>
            <a:ext cx="8129847" cy="2031325"/>
          </a:xfrm>
          <a:prstGeom prst="rect">
            <a:avLst/>
          </a:prstGeom>
        </p:spPr>
        <p:txBody>
          <a:bodyPr wrap="square">
            <a:spAutoFit/>
          </a:bodyPr>
          <a:lstStyle/>
          <a:p>
            <a:r>
              <a:rPr lang="en-US" dirty="0" smtClean="0"/>
              <a:t>From these studies and metabolic models, three sites of action for androgens have been described: the nuclei in the CNS52, the spinal neurons and pelvic ganglia, and the genital tissues53 (FIG. 5). Part of the erectile response to testosterone is mediated through sexual desire (the male sex drive depends on testosterone), but mechanistic studies have documented a direct role of testosterone on cavernous smooth muscle cells, involving NO, RHO-associated protein kinase (ROCK), PDE5 and the adrenergic response</a:t>
            </a:r>
            <a:endParaRPr lang="tr-TR" dirty="0"/>
          </a:p>
        </p:txBody>
      </p:sp>
    </p:spTree>
    <p:extLst>
      <p:ext uri="{BB962C8B-B14F-4D97-AF65-F5344CB8AC3E}">
        <p14:creationId xmlns:p14="http://schemas.microsoft.com/office/powerpoint/2010/main" val="32955975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469208" y="3244334"/>
            <a:ext cx="3253583" cy="369332"/>
          </a:xfrm>
          <a:prstGeom prst="rect">
            <a:avLst/>
          </a:prstGeom>
        </p:spPr>
        <p:txBody>
          <a:bodyPr wrap="none">
            <a:spAutoFit/>
          </a:bodyPr>
          <a:lstStyle/>
          <a:p>
            <a:r>
              <a:rPr lang="en-US" dirty="0" smtClean="0"/>
              <a:t>Effects on smooth muscle cells—</a:t>
            </a:r>
            <a:endParaRPr lang="tr-TR" dirty="0"/>
          </a:p>
        </p:txBody>
      </p:sp>
    </p:spTree>
    <p:extLst>
      <p:ext uri="{BB962C8B-B14F-4D97-AF65-F5344CB8AC3E}">
        <p14:creationId xmlns:p14="http://schemas.microsoft.com/office/powerpoint/2010/main" val="3468210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1997839"/>
            <a:ext cx="6096000" cy="2862322"/>
          </a:xfrm>
          <a:prstGeom prst="rect">
            <a:avLst/>
          </a:prstGeom>
        </p:spPr>
        <p:txBody>
          <a:bodyPr>
            <a:spAutoFit/>
          </a:bodyPr>
          <a:lstStyle/>
          <a:p>
            <a:r>
              <a:rPr lang="en-US" dirty="0" smtClean="0"/>
              <a:t>All animal studies support the idea that castration (reduction in testosterone levels) causes a rapid drop in </a:t>
            </a:r>
            <a:r>
              <a:rPr lang="en-US" dirty="0" err="1" smtClean="0"/>
              <a:t>intracavernous</a:t>
            </a:r>
            <a:r>
              <a:rPr lang="en-US" dirty="0" smtClean="0"/>
              <a:t> pressure, owing to both reduced arterial inflow and altered </a:t>
            </a:r>
            <a:r>
              <a:rPr lang="en-US" dirty="0" err="1" smtClean="0"/>
              <a:t>veno</a:t>
            </a:r>
            <a:r>
              <a:rPr lang="en-US" dirty="0" smtClean="0"/>
              <a:t>-occlusion during stimulated erections54 — castration is associated with a rapid reduction in neuronal nitric oxide synthase (</a:t>
            </a:r>
            <a:r>
              <a:rPr lang="en-US" dirty="0" err="1" smtClean="0"/>
              <a:t>nNOS</a:t>
            </a:r>
            <a:r>
              <a:rPr lang="en-US" dirty="0" smtClean="0"/>
              <a:t>)55 and pelvic ganglion activity56. However, in models of hypogonadism or in castration, the effects of testosterone replacement on </a:t>
            </a:r>
            <a:r>
              <a:rPr lang="en-US" dirty="0" err="1" smtClean="0"/>
              <a:t>nNOS</a:t>
            </a:r>
            <a:r>
              <a:rPr lang="en-US" dirty="0" smtClean="0"/>
              <a:t> have been variable, with some studies revealing increased expression but unaltered activity, and other studies showing no effect55,57. </a:t>
            </a:r>
            <a:endParaRPr lang="tr-TR" dirty="0"/>
          </a:p>
        </p:txBody>
      </p:sp>
    </p:spTree>
    <p:extLst>
      <p:ext uri="{BB962C8B-B14F-4D97-AF65-F5344CB8AC3E}">
        <p14:creationId xmlns:p14="http://schemas.microsoft.com/office/powerpoint/2010/main" val="2490291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07324" y="2274838"/>
            <a:ext cx="8736676" cy="1477328"/>
          </a:xfrm>
          <a:prstGeom prst="rect">
            <a:avLst/>
          </a:prstGeom>
        </p:spPr>
        <p:txBody>
          <a:bodyPr wrap="square">
            <a:spAutoFit/>
          </a:bodyPr>
          <a:lstStyle/>
          <a:p>
            <a:r>
              <a:rPr lang="en-US" dirty="0" smtClean="0"/>
              <a:t>Studies carried out in animals treated with l-NG-</a:t>
            </a:r>
            <a:r>
              <a:rPr lang="en-US" dirty="0" err="1" smtClean="0"/>
              <a:t>nitroargininemethyl</a:t>
            </a:r>
            <a:r>
              <a:rPr lang="en-US" dirty="0" smtClean="0"/>
              <a:t> ester (l-NAME, a NOS inhibitor) revealed that androgens trigger additional, NO-independent mechanisms that still require intact cGMP generation to control veno-occlusion58. That is, androgens require cGMP to produce an erection, which suggests that androgens modulate the erectile response through redundant mechanisms that involve cGMP generation. </a:t>
            </a:r>
            <a:endParaRPr lang="tr-TR" dirty="0"/>
          </a:p>
        </p:txBody>
      </p:sp>
    </p:spTree>
    <p:extLst>
      <p:ext uri="{BB962C8B-B14F-4D97-AF65-F5344CB8AC3E}">
        <p14:creationId xmlns:p14="http://schemas.microsoft.com/office/powerpoint/2010/main" val="285287539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357</Words>
  <Application>Microsoft Office PowerPoint</Application>
  <PresentationFormat>Geniş ekran</PresentationFormat>
  <Paragraphs>7</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Serap GÜR</dc:creator>
  <cp:lastModifiedBy>Serap GÜR</cp:lastModifiedBy>
  <cp:revision>1</cp:revision>
  <dcterms:created xsi:type="dcterms:W3CDTF">2020-12-07T08:15:16Z</dcterms:created>
  <dcterms:modified xsi:type="dcterms:W3CDTF">2020-12-07T08:15:23Z</dcterms:modified>
</cp:coreProperties>
</file>