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1" r:id="rId2"/>
    <p:sldId id="257" r:id="rId3"/>
    <p:sldId id="259" r:id="rId4"/>
    <p:sldId id="26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4A43A-4BA7-4315-A4CC-1C5DF583B743}" type="datetimeFigureOut">
              <a:rPr lang="tr-TR" smtClean="0"/>
              <a:t>2.10.2020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DCA33-818E-4E5A-B1DE-E20CCBE3DA7B}" type="slidenum">
              <a:rPr lang="tr-TR" smtClean="0"/>
              <a:t>‹#›</a:t>
            </a:fld>
            <a:endParaRPr lang="tr-TR"/>
          </a:p>
        </p:txBody>
      </p:sp>
    </p:spTree>
    <p:extLst>
      <p:ext uri="{BB962C8B-B14F-4D97-AF65-F5344CB8AC3E}">
        <p14:creationId xmlns:p14="http://schemas.microsoft.com/office/powerpoint/2010/main" val="41881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4DCA33-818E-4E5A-B1DE-E20CCBE3DA7B}" type="slidenum">
              <a:rPr lang="tr-TR" smtClean="0"/>
              <a:t>4</a:t>
            </a:fld>
            <a:endParaRPr lang="tr-TR"/>
          </a:p>
        </p:txBody>
      </p:sp>
    </p:spTree>
    <p:extLst>
      <p:ext uri="{BB962C8B-B14F-4D97-AF65-F5344CB8AC3E}">
        <p14:creationId xmlns:p14="http://schemas.microsoft.com/office/powerpoint/2010/main" val="1642505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F2180BD-B94A-40B9-BBF6-A7A139081DE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48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F4ED630-C8BF-4148-BF64-A317D4CA478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2180BD-B94A-40B9-BBF6-A7A139081DE3}" type="slidenum">
              <a:rPr lang="tr-TR" smtClean="0"/>
              <a:t>‹#›</a:t>
            </a:fld>
            <a:endParaRPr lang="tr-TR"/>
          </a:p>
        </p:txBody>
      </p:sp>
    </p:spTree>
    <p:extLst>
      <p:ext uri="{BB962C8B-B14F-4D97-AF65-F5344CB8AC3E}">
        <p14:creationId xmlns:p14="http://schemas.microsoft.com/office/powerpoint/2010/main" val="18837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88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39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spTree>
    <p:extLst>
      <p:ext uri="{BB962C8B-B14F-4D97-AF65-F5344CB8AC3E}">
        <p14:creationId xmlns:p14="http://schemas.microsoft.com/office/powerpoint/2010/main" val="350616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33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078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54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08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spTree>
    <p:extLst>
      <p:ext uri="{BB962C8B-B14F-4D97-AF65-F5344CB8AC3E}">
        <p14:creationId xmlns:p14="http://schemas.microsoft.com/office/powerpoint/2010/main" val="267144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4ED630-C8BF-4148-BF64-A317D4CA478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2180BD-B94A-40B9-BBF6-A7A139081DE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06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F4ED630-C8BF-4148-BF64-A317D4CA478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2180BD-B94A-40B9-BBF6-A7A139081DE3}" type="slidenum">
              <a:rPr lang="tr-TR" smtClean="0"/>
              <a:t>‹#›</a:t>
            </a:fld>
            <a:endParaRPr lang="tr-TR"/>
          </a:p>
        </p:txBody>
      </p:sp>
    </p:spTree>
    <p:extLst>
      <p:ext uri="{BB962C8B-B14F-4D97-AF65-F5344CB8AC3E}">
        <p14:creationId xmlns:p14="http://schemas.microsoft.com/office/powerpoint/2010/main" val="60539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F4ED630-C8BF-4148-BF64-A317D4CA4783}" type="datetimeFigureOut">
              <a:rPr lang="tr-TR" smtClean="0"/>
              <a:t>2.10.2020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2180BD-B94A-40B9-BBF6-A7A139081DE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50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F4ED630-C8BF-4148-BF64-A317D4CA4783}" type="datetimeFigureOut">
              <a:rPr lang="tr-TR" smtClean="0"/>
              <a:t>2.10.2020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F2180BD-B94A-40B9-BBF6-A7A139081DE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86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ED630-C8BF-4148-BF64-A317D4CA4783}" type="datetimeFigureOut">
              <a:rPr lang="tr-TR" smtClean="0"/>
              <a:t>2.10.2020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F2180BD-B94A-40B9-BBF6-A7A139081DE3}" type="slidenum">
              <a:rPr lang="tr-TR" smtClean="0"/>
              <a:t>‹#›</a:t>
            </a:fld>
            <a:endParaRPr lang="tr-TR"/>
          </a:p>
        </p:txBody>
      </p:sp>
    </p:spTree>
    <p:extLst>
      <p:ext uri="{BB962C8B-B14F-4D97-AF65-F5344CB8AC3E}">
        <p14:creationId xmlns:p14="http://schemas.microsoft.com/office/powerpoint/2010/main" val="78256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F4ED630-C8BF-4148-BF64-A317D4CA478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2180BD-B94A-40B9-BBF6-A7A139081DE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10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F4ED630-C8BF-4148-BF64-A317D4CA478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2180BD-B94A-40B9-BBF6-A7A139081DE3}" type="slidenum">
              <a:rPr lang="tr-TR" smtClean="0"/>
              <a:t>‹#›</a:t>
            </a:fld>
            <a:endParaRPr lang="tr-TR"/>
          </a:p>
        </p:txBody>
      </p:sp>
    </p:spTree>
    <p:extLst>
      <p:ext uri="{BB962C8B-B14F-4D97-AF65-F5344CB8AC3E}">
        <p14:creationId xmlns:p14="http://schemas.microsoft.com/office/powerpoint/2010/main" val="246335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4ED630-C8BF-4148-BF64-A317D4CA4783}" type="datetimeFigureOut">
              <a:rPr lang="tr-TR" smtClean="0"/>
              <a:t>2.10.2020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2180BD-B94A-40B9-BBF6-A7A139081DE3}" type="slidenum">
              <a:rPr lang="tr-TR" smtClean="0"/>
              <a:t>‹#›</a:t>
            </a:fld>
            <a:endParaRPr lang="tr-TR"/>
          </a:p>
        </p:txBody>
      </p:sp>
    </p:spTree>
    <p:extLst>
      <p:ext uri="{BB962C8B-B14F-4D97-AF65-F5344CB8AC3E}">
        <p14:creationId xmlns:p14="http://schemas.microsoft.com/office/powerpoint/2010/main" val="2775649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SEUE1003 WATER </a:t>
            </a:r>
            <a:r>
              <a:rPr lang="tr-TR" dirty="0" smtClean="0"/>
              <a:t>LITERACY</a:t>
            </a:r>
            <a:endParaRPr lang="tr-TR" dirty="0"/>
          </a:p>
        </p:txBody>
      </p:sp>
      <p:sp>
        <p:nvSpPr>
          <p:cNvPr id="3" name="Alt Başlık 2"/>
          <p:cNvSpPr>
            <a:spLocks noGrp="1"/>
          </p:cNvSpPr>
          <p:nvPr>
            <p:ph type="subTitle" idx="1"/>
          </p:nvPr>
        </p:nvSpPr>
        <p:spPr/>
        <p:txBody>
          <a:bodyPr/>
          <a:lstStyle/>
          <a:p>
            <a:r>
              <a:rPr lang="tr-TR" dirty="0" err="1" smtClean="0"/>
              <a:t>Assist</a:t>
            </a:r>
            <a:r>
              <a:rPr lang="tr-TR" dirty="0" smtClean="0"/>
              <a:t>. Prof. Şeyda Fikirdeşici Ergen </a:t>
            </a:r>
            <a:endParaRPr lang="tr-TR" dirty="0"/>
          </a:p>
        </p:txBody>
      </p:sp>
    </p:spTree>
    <p:extLst>
      <p:ext uri="{BB962C8B-B14F-4D97-AF65-F5344CB8AC3E}">
        <p14:creationId xmlns:p14="http://schemas.microsoft.com/office/powerpoint/2010/main" val="380954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err="1"/>
              <a:t>Microplastics</a:t>
            </a:r>
            <a:r>
              <a:rPr lang="en-US" dirty="0"/>
              <a:t>  and its </a:t>
            </a:r>
            <a:r>
              <a:rPr lang="tr-TR" dirty="0" smtClean="0"/>
              <a:t>i</a:t>
            </a:r>
            <a:r>
              <a:rPr lang="en-US" dirty="0" err="1" smtClean="0"/>
              <a:t>mplications</a:t>
            </a:r>
            <a:r>
              <a:rPr lang="en-US" dirty="0" smtClean="0"/>
              <a:t> </a:t>
            </a:r>
            <a:r>
              <a:rPr lang="en-US" dirty="0"/>
              <a:t>on wetland</a:t>
            </a:r>
            <a:endParaRPr lang="tr-TR" dirty="0"/>
          </a:p>
        </p:txBody>
      </p:sp>
      <p:sp>
        <p:nvSpPr>
          <p:cNvPr id="3" name="İçerik Yer Tutucusu 2"/>
          <p:cNvSpPr>
            <a:spLocks noGrp="1"/>
          </p:cNvSpPr>
          <p:nvPr>
            <p:ph idx="1"/>
          </p:nvPr>
        </p:nvSpPr>
        <p:spPr>
          <a:xfrm>
            <a:off x="1295402" y="2475046"/>
            <a:ext cx="3767917" cy="3318936"/>
          </a:xfrm>
        </p:spPr>
        <p:txBody>
          <a:bodyPr>
            <a:normAutofit/>
          </a:bodyPr>
          <a:lstStyle/>
          <a:p>
            <a:pPr marL="0" indent="0" algn="just">
              <a:buNone/>
            </a:pPr>
            <a:r>
              <a:rPr lang="en-US" sz="2000" dirty="0"/>
              <a:t/>
            </a:r>
            <a:br>
              <a:rPr lang="en-US" sz="2000" dirty="0"/>
            </a:br>
            <a:r>
              <a:rPr lang="en-US" sz="2000" dirty="0"/>
              <a:t>Plastics exceeding 311 million tons annually are predicted to increase by 4% each year (1). Therefore, the stress and problems this increase will cause on the environment will also increase (2). Wetlands are one of the important environments that will be affected by plastic litter accumulation.</a:t>
            </a:r>
            <a:endParaRPr lang="tr-TR" sz="2000" dirty="0"/>
          </a:p>
        </p:txBody>
      </p:sp>
      <p:pic>
        <p:nvPicPr>
          <p:cNvPr id="5" name="Resim 4"/>
          <p:cNvPicPr>
            <a:picLocks noChangeAspect="1"/>
          </p:cNvPicPr>
          <p:nvPr/>
        </p:nvPicPr>
        <p:blipFill rotWithShape="1">
          <a:blip r:embed="rId2"/>
          <a:srcRect l="26306" t="29642" r="28134" b="33524"/>
          <a:stretch/>
        </p:blipFill>
        <p:spPr>
          <a:xfrm>
            <a:off x="5341959" y="2872096"/>
            <a:ext cx="5554639" cy="2524836"/>
          </a:xfrm>
          <a:prstGeom prst="rect">
            <a:avLst/>
          </a:prstGeom>
        </p:spPr>
      </p:pic>
      <p:sp>
        <p:nvSpPr>
          <p:cNvPr id="6" name="Metin kutusu 5"/>
          <p:cNvSpPr txBox="1"/>
          <p:nvPr/>
        </p:nvSpPr>
        <p:spPr>
          <a:xfrm>
            <a:off x="6564573" y="5424650"/>
            <a:ext cx="1839734" cy="369332"/>
          </a:xfrm>
          <a:prstGeom prst="rect">
            <a:avLst/>
          </a:prstGeom>
          <a:noFill/>
        </p:spPr>
        <p:txBody>
          <a:bodyPr wrap="none" rtlCol="0">
            <a:spAutoFit/>
          </a:bodyPr>
          <a:lstStyle/>
          <a:p>
            <a:r>
              <a:rPr lang="tr-TR" dirty="0" smtClean="0"/>
              <a:t>F.E. Kayhan, 2019</a:t>
            </a:r>
            <a:endParaRPr lang="tr-TR" dirty="0"/>
          </a:p>
        </p:txBody>
      </p:sp>
    </p:spTree>
    <p:extLst>
      <p:ext uri="{BB962C8B-B14F-4D97-AF65-F5344CB8AC3E}">
        <p14:creationId xmlns:p14="http://schemas.microsoft.com/office/powerpoint/2010/main" val="11939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9809" y="2625171"/>
            <a:ext cx="5240740" cy="3318936"/>
          </a:xfrm>
        </p:spPr>
        <p:txBody>
          <a:bodyPr>
            <a:normAutofit lnSpcReduction="10000"/>
          </a:bodyPr>
          <a:lstStyle/>
          <a:p>
            <a:pPr marL="0" indent="0" algn="just">
              <a:buNone/>
            </a:pPr>
            <a:r>
              <a:rPr lang="en-US" dirty="0"/>
              <a:t/>
            </a:r>
            <a:br>
              <a:rPr lang="en-US" dirty="0"/>
            </a:br>
            <a:r>
              <a:rPr lang="en-US" dirty="0"/>
              <a:t>In </a:t>
            </a:r>
            <a:r>
              <a:rPr lang="en-US" dirty="0" smtClean="0"/>
              <a:t>recent</a:t>
            </a:r>
            <a:r>
              <a:rPr lang="tr-TR" dirty="0" smtClean="0"/>
              <a:t> </a:t>
            </a:r>
            <a:r>
              <a:rPr lang="en-US" dirty="0" smtClean="0"/>
              <a:t>years</a:t>
            </a:r>
            <a:r>
              <a:rPr lang="en-US" dirty="0"/>
              <a:t>, awareness of micro-scale plastic-induced pollution in wetlands has increased and many studies have been conducted. These studies; They point out that fish, crustaceans, echinoderm, amphipods and zooplankton absorb </a:t>
            </a:r>
            <a:r>
              <a:rPr lang="en-US" dirty="0" err="1"/>
              <a:t>microplastics</a:t>
            </a:r>
            <a:r>
              <a:rPr lang="en-US" dirty="0"/>
              <a:t> (3-4) and accumulate in other living things (5).</a:t>
            </a:r>
            <a:endParaRPr lang="tr-TR" dirty="0"/>
          </a:p>
        </p:txBody>
      </p:sp>
      <p:pic>
        <p:nvPicPr>
          <p:cNvPr id="4" name="Resim 3"/>
          <p:cNvPicPr>
            <a:picLocks noChangeAspect="1"/>
          </p:cNvPicPr>
          <p:nvPr/>
        </p:nvPicPr>
        <p:blipFill rotWithShape="1">
          <a:blip r:embed="rId2"/>
          <a:srcRect l="27537" t="37804" r="31157" b="19190"/>
          <a:stretch/>
        </p:blipFill>
        <p:spPr>
          <a:xfrm>
            <a:off x="6100549" y="1305003"/>
            <a:ext cx="5445456" cy="4185062"/>
          </a:xfrm>
          <a:prstGeom prst="rect">
            <a:avLst/>
          </a:prstGeom>
        </p:spPr>
      </p:pic>
      <p:sp>
        <p:nvSpPr>
          <p:cNvPr id="5" name="Metin kutusu 4"/>
          <p:cNvSpPr txBox="1"/>
          <p:nvPr/>
        </p:nvSpPr>
        <p:spPr>
          <a:xfrm>
            <a:off x="6564573" y="5424650"/>
            <a:ext cx="1839734" cy="369332"/>
          </a:xfrm>
          <a:prstGeom prst="rect">
            <a:avLst/>
          </a:prstGeom>
          <a:noFill/>
        </p:spPr>
        <p:txBody>
          <a:bodyPr wrap="none" rtlCol="0">
            <a:spAutoFit/>
          </a:bodyPr>
          <a:lstStyle/>
          <a:p>
            <a:r>
              <a:rPr lang="tr-TR" dirty="0" smtClean="0"/>
              <a:t>F.E. Kayhan, 2019</a:t>
            </a:r>
            <a:endParaRPr lang="tr-TR" dirty="0"/>
          </a:p>
        </p:txBody>
      </p:sp>
    </p:spTree>
    <p:extLst>
      <p:ext uri="{BB962C8B-B14F-4D97-AF65-F5344CB8AC3E}">
        <p14:creationId xmlns:p14="http://schemas.microsoft.com/office/powerpoint/2010/main" val="9789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6912" y="671228"/>
            <a:ext cx="9601196" cy="1303867"/>
          </a:xfrm>
        </p:spPr>
        <p:txBody>
          <a:bodyPr/>
          <a:lstStyle/>
          <a:p>
            <a:r>
              <a:rPr lang="tr-TR" smtClean="0"/>
              <a:t>REFERENCES</a:t>
            </a:r>
            <a:endParaRPr lang="tr-TR" dirty="0"/>
          </a:p>
        </p:txBody>
      </p:sp>
      <p:sp>
        <p:nvSpPr>
          <p:cNvPr id="3" name="İçerik Yer Tutucusu 2"/>
          <p:cNvSpPr>
            <a:spLocks noGrp="1"/>
          </p:cNvSpPr>
          <p:nvPr>
            <p:ph idx="1"/>
          </p:nvPr>
        </p:nvSpPr>
        <p:spPr/>
        <p:txBody>
          <a:bodyPr/>
          <a:lstStyle/>
          <a:p>
            <a:endParaRPr lang="tr-TR" dirty="0"/>
          </a:p>
          <a:p>
            <a:endParaRPr lang="tr-TR" dirty="0" smtClean="0"/>
          </a:p>
          <a:p>
            <a:endParaRPr lang="tr-TR" dirty="0"/>
          </a:p>
        </p:txBody>
      </p:sp>
      <p:sp>
        <p:nvSpPr>
          <p:cNvPr id="5" name="Dikdörtgen 4"/>
          <p:cNvSpPr/>
          <p:nvPr/>
        </p:nvSpPr>
        <p:spPr>
          <a:xfrm>
            <a:off x="696036" y="1975095"/>
            <a:ext cx="10890913" cy="4401205"/>
          </a:xfrm>
          <a:prstGeom prst="rect">
            <a:avLst/>
          </a:prstGeom>
        </p:spPr>
        <p:txBody>
          <a:bodyPr wrap="square">
            <a:spAutoFit/>
          </a:bodyPr>
          <a:lstStyle/>
          <a:p>
            <a:pPr marL="228600" indent="-228600">
              <a:buAutoNum type="arabicPeriod"/>
            </a:pPr>
            <a:r>
              <a:rPr lang="tr-TR" sz="1000" dirty="0" err="1" smtClean="0"/>
              <a:t>Anonymous</a:t>
            </a:r>
            <a:r>
              <a:rPr lang="tr-TR" sz="1000" dirty="0" smtClean="0"/>
              <a:t>. </a:t>
            </a:r>
            <a:r>
              <a:rPr lang="tr-TR" sz="1000" dirty="0" err="1" smtClean="0"/>
              <a:t>Plastic</a:t>
            </a:r>
            <a:r>
              <a:rPr lang="tr-TR" sz="1000" dirty="0" smtClean="0"/>
              <a:t> Europe. An </a:t>
            </a:r>
            <a:r>
              <a:rPr lang="tr-TR" sz="1000" dirty="0" err="1" smtClean="0"/>
              <a:t>analysis</a:t>
            </a:r>
            <a:r>
              <a:rPr lang="tr-TR" sz="1000" dirty="0" smtClean="0"/>
              <a:t> of </a:t>
            </a:r>
            <a:r>
              <a:rPr lang="tr-TR" sz="1000" dirty="0" err="1" smtClean="0"/>
              <a:t>European</a:t>
            </a:r>
            <a:r>
              <a:rPr lang="tr-TR" sz="1000" dirty="0" smtClean="0"/>
              <a:t> </a:t>
            </a:r>
            <a:r>
              <a:rPr lang="tr-TR" sz="1000" dirty="0" err="1" smtClean="0"/>
              <a:t>plastics</a:t>
            </a:r>
            <a:r>
              <a:rPr lang="tr-TR" sz="1000" dirty="0" smtClean="0"/>
              <a:t> </a:t>
            </a:r>
            <a:r>
              <a:rPr lang="tr-TR" sz="1000" dirty="0" err="1" smtClean="0"/>
              <a:t>production</a:t>
            </a:r>
            <a:r>
              <a:rPr lang="tr-TR" sz="1000" dirty="0" smtClean="0"/>
              <a:t>, </a:t>
            </a:r>
            <a:r>
              <a:rPr lang="tr-TR" sz="1000" dirty="0" err="1" smtClean="0"/>
              <a:t>demand</a:t>
            </a:r>
            <a:r>
              <a:rPr lang="tr-TR" sz="1000" dirty="0" smtClean="0"/>
              <a:t> </a:t>
            </a:r>
            <a:r>
              <a:rPr lang="tr-TR" sz="1000" dirty="0" err="1" smtClean="0"/>
              <a:t>and</a:t>
            </a:r>
            <a:r>
              <a:rPr lang="tr-TR" sz="1000" dirty="0" smtClean="0"/>
              <a:t> </a:t>
            </a:r>
            <a:r>
              <a:rPr lang="tr-TR" sz="1000" dirty="0" err="1" smtClean="0"/>
              <a:t>waste</a:t>
            </a:r>
            <a:r>
              <a:rPr lang="tr-TR" sz="1000" dirty="0" smtClean="0"/>
              <a:t> data. http://www.plasticseurope.org/ </a:t>
            </a:r>
            <a:r>
              <a:rPr lang="tr-TR" sz="1000" dirty="0" err="1" smtClean="0"/>
              <a:t>Document</a:t>
            </a:r>
            <a:r>
              <a:rPr lang="tr-TR" sz="1000" dirty="0" smtClean="0"/>
              <a:t>/</a:t>
            </a:r>
            <a:r>
              <a:rPr lang="tr-TR" sz="1000" dirty="0" err="1" smtClean="0"/>
              <a:t>plastics</a:t>
            </a:r>
            <a:r>
              <a:rPr lang="tr-TR" sz="1000" dirty="0" smtClean="0"/>
              <a:t>---the-facts-2015.aspx, Erişim Tarihi: 12 Nisan 2016. </a:t>
            </a:r>
          </a:p>
          <a:p>
            <a:pPr marL="228600" indent="-228600">
              <a:buAutoNum type="arabicPeriod"/>
            </a:pPr>
            <a:r>
              <a:rPr lang="tr-TR" sz="1000" dirty="0" smtClean="0"/>
              <a:t> </a:t>
            </a:r>
            <a:r>
              <a:rPr lang="tr-TR" sz="1000" dirty="0" err="1" smtClean="0"/>
              <a:t>Andrady</a:t>
            </a:r>
            <a:r>
              <a:rPr lang="tr-TR" sz="1000" dirty="0" smtClean="0"/>
              <a:t> AL. </a:t>
            </a:r>
            <a:r>
              <a:rPr lang="tr-TR" sz="1000" dirty="0" err="1" smtClean="0"/>
              <a:t>Microplastics</a:t>
            </a:r>
            <a:r>
              <a:rPr lang="tr-TR" sz="1000" dirty="0" smtClean="0"/>
              <a:t> in </a:t>
            </a:r>
            <a:r>
              <a:rPr lang="tr-TR" sz="1000" dirty="0" err="1" smtClean="0"/>
              <a:t>the</a:t>
            </a:r>
            <a:r>
              <a:rPr lang="tr-TR" sz="1000" dirty="0" smtClean="0"/>
              <a:t> </a:t>
            </a:r>
            <a:r>
              <a:rPr lang="tr-TR" sz="1000" dirty="0" err="1" smtClean="0"/>
              <a:t>marine</a:t>
            </a:r>
            <a:r>
              <a:rPr lang="tr-TR" sz="1000" dirty="0" smtClean="0"/>
              <a:t> </a:t>
            </a:r>
            <a:r>
              <a:rPr lang="tr-TR" sz="1000" dirty="0" err="1" smtClean="0"/>
              <a:t>environment</a:t>
            </a:r>
            <a:r>
              <a:rPr lang="tr-TR" sz="1000" dirty="0" smtClean="0"/>
              <a:t>. Mar </a:t>
            </a:r>
            <a:r>
              <a:rPr lang="tr-TR" sz="1000" dirty="0" err="1" smtClean="0"/>
              <a:t>Pollut</a:t>
            </a:r>
            <a:r>
              <a:rPr lang="tr-TR" sz="1000" dirty="0" smtClean="0"/>
              <a:t> </a:t>
            </a:r>
            <a:r>
              <a:rPr lang="tr-TR" sz="1000" dirty="0" err="1" smtClean="0"/>
              <a:t>Bull</a:t>
            </a:r>
            <a:r>
              <a:rPr lang="tr-TR" sz="1000" dirty="0" smtClean="0"/>
              <a:t>, 2011; 62: 1596– 605.</a:t>
            </a:r>
          </a:p>
          <a:p>
            <a:pPr marL="228600" indent="-228600">
              <a:buAutoNum type="arabicPeriod"/>
            </a:pPr>
            <a:r>
              <a:rPr lang="tr-TR" sz="1000" dirty="0" err="1" smtClean="0"/>
              <a:t>Browne</a:t>
            </a:r>
            <a:r>
              <a:rPr lang="tr-TR" sz="1000" dirty="0" smtClean="0"/>
              <a:t> MA, </a:t>
            </a:r>
            <a:r>
              <a:rPr lang="tr-TR" sz="1000" dirty="0" err="1" smtClean="0"/>
              <a:t>Crump</a:t>
            </a:r>
            <a:r>
              <a:rPr lang="tr-TR" sz="1000" dirty="0" smtClean="0"/>
              <a:t> P, </a:t>
            </a:r>
            <a:r>
              <a:rPr lang="tr-TR" sz="1000" dirty="0" err="1" smtClean="0"/>
              <a:t>Niven</a:t>
            </a:r>
            <a:r>
              <a:rPr lang="tr-TR" sz="1000" dirty="0" smtClean="0"/>
              <a:t> SJ, </a:t>
            </a:r>
            <a:r>
              <a:rPr lang="tr-TR" sz="1000" dirty="0" err="1" smtClean="0"/>
              <a:t>Teuten</a:t>
            </a:r>
            <a:r>
              <a:rPr lang="tr-TR" sz="1000" dirty="0" smtClean="0"/>
              <a:t> EL, </a:t>
            </a:r>
            <a:r>
              <a:rPr lang="tr-TR" sz="1000" dirty="0" err="1" smtClean="0"/>
              <a:t>Tonkin</a:t>
            </a:r>
            <a:r>
              <a:rPr lang="tr-TR" sz="1000" dirty="0" smtClean="0"/>
              <a:t> A, </a:t>
            </a:r>
            <a:r>
              <a:rPr lang="tr-TR" sz="1000" dirty="0" err="1" smtClean="0"/>
              <a:t>Galloway</a:t>
            </a:r>
            <a:r>
              <a:rPr lang="tr-TR" sz="1000" dirty="0" smtClean="0"/>
              <a:t> T, et </a:t>
            </a:r>
            <a:r>
              <a:rPr lang="tr-TR" sz="1000" dirty="0" err="1" smtClean="0"/>
              <a:t>all</a:t>
            </a:r>
            <a:r>
              <a:rPr lang="tr-TR" sz="1000" dirty="0" smtClean="0"/>
              <a:t>. </a:t>
            </a:r>
            <a:r>
              <a:rPr lang="tr-TR" sz="1000" dirty="0" err="1" smtClean="0"/>
              <a:t>Accumulations</a:t>
            </a:r>
            <a:r>
              <a:rPr lang="tr-TR" sz="1000" dirty="0" smtClean="0"/>
              <a:t> of </a:t>
            </a:r>
            <a:r>
              <a:rPr lang="tr-TR" sz="1000" dirty="0" err="1" smtClean="0"/>
              <a:t>microplastic</a:t>
            </a:r>
            <a:r>
              <a:rPr lang="tr-TR" sz="1000" dirty="0" smtClean="0"/>
              <a:t> on </a:t>
            </a:r>
            <a:r>
              <a:rPr lang="tr-TR" sz="1000" dirty="0" err="1" smtClean="0"/>
              <a:t>shorelines</a:t>
            </a:r>
            <a:r>
              <a:rPr lang="tr-TR" sz="1000" dirty="0" smtClean="0"/>
              <a:t> </a:t>
            </a:r>
            <a:r>
              <a:rPr lang="tr-TR" sz="1000" dirty="0" err="1" smtClean="0"/>
              <a:t>worldwide</a:t>
            </a:r>
            <a:r>
              <a:rPr lang="tr-TR" sz="1000" dirty="0" smtClean="0"/>
              <a:t>: </a:t>
            </a:r>
            <a:r>
              <a:rPr lang="tr-TR" sz="1000" dirty="0" err="1" smtClean="0"/>
              <a:t>sources</a:t>
            </a:r>
            <a:r>
              <a:rPr lang="tr-TR" sz="1000" dirty="0" smtClean="0"/>
              <a:t> </a:t>
            </a:r>
            <a:r>
              <a:rPr lang="tr-TR" sz="1000" dirty="0" err="1" smtClean="0"/>
              <a:t>and</a:t>
            </a:r>
            <a:r>
              <a:rPr lang="tr-TR" sz="1000" dirty="0" smtClean="0"/>
              <a:t> </a:t>
            </a:r>
            <a:r>
              <a:rPr lang="tr-TR" sz="1000" dirty="0" err="1" smtClean="0"/>
              <a:t>Ssinks</a:t>
            </a:r>
            <a:r>
              <a:rPr lang="tr-TR" sz="1000" dirty="0" smtClean="0"/>
              <a:t>, Environ Sci </a:t>
            </a:r>
            <a:r>
              <a:rPr lang="tr-TR" sz="1000" dirty="0" err="1" smtClean="0"/>
              <a:t>Technol</a:t>
            </a:r>
            <a:r>
              <a:rPr lang="tr-TR" sz="1000" dirty="0" smtClean="0"/>
              <a:t>, 2011; 45:9175−79.</a:t>
            </a:r>
            <a:endParaRPr lang="tr-TR" sz="1000" dirty="0"/>
          </a:p>
          <a:p>
            <a:pPr marL="228600" indent="-228600">
              <a:buAutoNum type="arabicPeriod"/>
            </a:pPr>
            <a:r>
              <a:rPr lang="tr-TR" sz="1000" dirty="0" err="1" smtClean="0"/>
              <a:t>Cole</a:t>
            </a:r>
            <a:r>
              <a:rPr lang="tr-TR" sz="1000" dirty="0" smtClean="0"/>
              <a:t> M, </a:t>
            </a:r>
            <a:r>
              <a:rPr lang="tr-TR" sz="1000" dirty="0" err="1" smtClean="0"/>
              <a:t>Lindeque</a:t>
            </a:r>
            <a:r>
              <a:rPr lang="tr-TR" sz="1000" dirty="0" smtClean="0"/>
              <a:t> P, </a:t>
            </a:r>
            <a:r>
              <a:rPr lang="tr-TR" sz="1000" dirty="0" err="1" smtClean="0"/>
              <a:t>Fileman</a:t>
            </a:r>
            <a:r>
              <a:rPr lang="tr-TR" sz="1000" dirty="0" smtClean="0"/>
              <a:t> E, </a:t>
            </a:r>
            <a:r>
              <a:rPr lang="tr-TR" sz="1000" dirty="0" err="1" smtClean="0"/>
              <a:t>Halsband</a:t>
            </a:r>
            <a:r>
              <a:rPr lang="tr-TR" sz="1000" dirty="0" smtClean="0"/>
              <a:t> C, </a:t>
            </a:r>
            <a:r>
              <a:rPr lang="tr-TR" sz="1000" dirty="0" err="1" smtClean="0"/>
              <a:t>Goodhead</a:t>
            </a:r>
            <a:r>
              <a:rPr lang="tr-TR" sz="1000" dirty="0" smtClean="0"/>
              <a:t> R, </a:t>
            </a:r>
            <a:r>
              <a:rPr lang="tr-TR" sz="1000" dirty="0" err="1" smtClean="0"/>
              <a:t>Moger</a:t>
            </a:r>
            <a:r>
              <a:rPr lang="tr-TR" sz="1000" dirty="0" smtClean="0"/>
              <a:t> J, et </a:t>
            </a:r>
            <a:r>
              <a:rPr lang="tr-TR" sz="1000" dirty="0" err="1" smtClean="0"/>
              <a:t>all</a:t>
            </a:r>
            <a:r>
              <a:rPr lang="tr-TR" sz="1000" dirty="0" smtClean="0"/>
              <a:t>. </a:t>
            </a:r>
            <a:r>
              <a:rPr lang="tr-TR" sz="1000" dirty="0" err="1" smtClean="0"/>
              <a:t>Microplastic</a:t>
            </a:r>
            <a:r>
              <a:rPr lang="tr-TR" sz="1000" dirty="0" smtClean="0"/>
              <a:t> </a:t>
            </a:r>
            <a:r>
              <a:rPr lang="tr-TR" sz="1000" dirty="0" err="1" smtClean="0"/>
              <a:t>ingestion</a:t>
            </a:r>
            <a:r>
              <a:rPr lang="tr-TR" sz="1000" dirty="0" smtClean="0"/>
              <a:t> </a:t>
            </a:r>
            <a:r>
              <a:rPr lang="tr-TR" sz="1000" dirty="0" err="1" smtClean="0"/>
              <a:t>by</a:t>
            </a:r>
            <a:r>
              <a:rPr lang="tr-TR" sz="1000" dirty="0" smtClean="0"/>
              <a:t> </a:t>
            </a:r>
            <a:r>
              <a:rPr lang="tr-TR" sz="1000" dirty="0" err="1" smtClean="0"/>
              <a:t>zooplankton</a:t>
            </a:r>
            <a:r>
              <a:rPr lang="tr-TR" sz="1000" dirty="0" smtClean="0"/>
              <a:t>. Environ Sci </a:t>
            </a:r>
            <a:r>
              <a:rPr lang="tr-TR" sz="1000" dirty="0" err="1" smtClean="0"/>
              <a:t>Technol</a:t>
            </a:r>
            <a:r>
              <a:rPr lang="tr-TR" sz="1000" dirty="0" smtClean="0"/>
              <a:t>, 2013;47:12, 6646-55.</a:t>
            </a:r>
          </a:p>
          <a:p>
            <a:pPr marL="228600" indent="-228600">
              <a:buAutoNum type="arabicPeriod"/>
            </a:pPr>
            <a:r>
              <a:rPr lang="en-US" sz="1000" dirty="0" err="1" smtClean="0"/>
              <a:t>Setälä</a:t>
            </a:r>
            <a:r>
              <a:rPr lang="en-US" sz="1000" dirty="0" smtClean="0"/>
              <a:t> O, Fleming V, </a:t>
            </a:r>
            <a:r>
              <a:rPr lang="en-US" sz="1000" dirty="0" err="1" smtClean="0"/>
              <a:t>Lehtiniemi</a:t>
            </a:r>
            <a:r>
              <a:rPr lang="en-US" sz="1000" dirty="0" smtClean="0"/>
              <a:t> M. Ingestion and transfer of </a:t>
            </a:r>
            <a:r>
              <a:rPr lang="en-US" sz="1000" dirty="0" err="1" smtClean="0"/>
              <a:t>microplastics</a:t>
            </a:r>
            <a:r>
              <a:rPr lang="en-US" sz="1000" dirty="0" smtClean="0"/>
              <a:t> in the planktonic food web. Environ </a:t>
            </a:r>
            <a:r>
              <a:rPr lang="en-US" sz="1000" dirty="0" err="1" smtClean="0"/>
              <a:t>Pollut</a:t>
            </a:r>
            <a:r>
              <a:rPr lang="en-US" sz="1000" dirty="0" smtClean="0"/>
              <a:t>, 2013; 185:77-83.</a:t>
            </a:r>
            <a:endParaRPr lang="tr-TR" sz="1000" dirty="0" smtClean="0"/>
          </a:p>
          <a:p>
            <a:r>
              <a:rPr lang="tr-TR" sz="1000" dirty="0" smtClean="0"/>
              <a:t>Tanyolaç, J. 2000. Limnoloji. Hatiboğlu Yayınevi, Ankara.</a:t>
            </a:r>
          </a:p>
          <a:p>
            <a:r>
              <a:rPr lang="tr-TR" sz="1000" dirty="0" smtClean="0"/>
              <a:t>6. Akarsu et. al Evsel atık su arıtma tesislerinin sucul ekosisteme </a:t>
            </a:r>
            <a:r>
              <a:rPr lang="tr-TR" sz="1000" dirty="0" err="1" smtClean="0"/>
              <a:t>mikroplastik</a:t>
            </a:r>
            <a:r>
              <a:rPr lang="tr-TR" sz="1000" dirty="0" smtClean="0"/>
              <a:t> </a:t>
            </a:r>
            <a:r>
              <a:rPr lang="tr-TR" sz="1000" dirty="0" err="1" smtClean="0"/>
              <a:t>tehditi</a:t>
            </a:r>
            <a:r>
              <a:rPr lang="tr-TR" sz="1000" dirty="0" smtClean="0"/>
              <a:t>. </a:t>
            </a:r>
            <a:r>
              <a:rPr lang="es-ES" sz="1000" dirty="0" smtClean="0"/>
              <a:t>2. ULUSLARARASI SU VE SAĞLIK KONGRESİ – 2017</a:t>
            </a:r>
            <a:endParaRPr lang="tr-TR" sz="1000" dirty="0" smtClean="0"/>
          </a:p>
          <a:p>
            <a:r>
              <a:rPr lang="tr-TR" sz="1000" dirty="0" smtClean="0"/>
              <a:t>7. Kayhan </a:t>
            </a:r>
            <a:r>
              <a:rPr lang="tr-TR" sz="1000" dirty="0" err="1" smtClean="0"/>
              <a:t>Mikroplastiklerin</a:t>
            </a:r>
            <a:r>
              <a:rPr lang="tr-TR" sz="1000" dirty="0" smtClean="0"/>
              <a:t> (MP) Sucul Organizmalar Üzerindeki Risk Profillerinin </a:t>
            </a:r>
            <a:r>
              <a:rPr lang="tr-TR" sz="1000" dirty="0" err="1" smtClean="0"/>
              <a:t>DeğerlendirilmesiS.Ü</a:t>
            </a:r>
            <a:r>
              <a:rPr lang="tr-TR" sz="1000" dirty="0" smtClean="0"/>
              <a:t>. FEN FAKÜLTESİ FEN </a:t>
            </a:r>
            <a:r>
              <a:rPr lang="tr-TR" sz="1000" dirty="0" err="1" smtClean="0"/>
              <a:t>DERGİSİEkim</a:t>
            </a:r>
            <a:r>
              <a:rPr lang="tr-TR" sz="1000" dirty="0" smtClean="0"/>
              <a:t>(2019) 45(2), 126-135 DOI:10.35238sufefd.568959</a:t>
            </a:r>
          </a:p>
          <a:p>
            <a:r>
              <a:rPr lang="tr-TR" sz="1000" dirty="0" err="1" smtClean="0"/>
              <a:t>Wetzel</a:t>
            </a:r>
            <a:r>
              <a:rPr lang="tr-TR" sz="1000" dirty="0" smtClean="0"/>
              <a:t>, G.R. 2017. </a:t>
            </a:r>
            <a:r>
              <a:rPr lang="tr-TR" sz="1000" dirty="0" err="1" smtClean="0"/>
              <a:t>editor</a:t>
            </a:r>
            <a:r>
              <a:rPr lang="tr-TR" sz="1000" dirty="0" smtClean="0"/>
              <a:t> </a:t>
            </a:r>
            <a:r>
              <a:rPr lang="tr-TR" sz="1000" dirty="0" err="1" smtClean="0"/>
              <a:t>Ergönül</a:t>
            </a:r>
            <a:r>
              <a:rPr lang="tr-TR" sz="1000" dirty="0" smtClean="0"/>
              <a:t>, M.B. Limnoloji, Göl ve Nehir Ekosistemleri. 3. baskıdan çeviri. Nobel Yayıncılık, Ankara.</a:t>
            </a:r>
          </a:p>
          <a:p>
            <a:r>
              <a:rPr lang="tr-TR" sz="1000" dirty="0" smtClean="0"/>
              <a:t>"Nürnberg, G.K., 2017. </a:t>
            </a:r>
            <a:r>
              <a:rPr lang="tr-TR" sz="1000" dirty="0" err="1" smtClean="0"/>
              <a:t>Attempted</a:t>
            </a:r>
            <a:r>
              <a:rPr lang="tr-TR" sz="1000" dirty="0" smtClean="0"/>
              <a:t> </a:t>
            </a:r>
            <a:r>
              <a:rPr lang="tr-TR" sz="1000" dirty="0" err="1" smtClean="0"/>
              <a:t>management</a:t>
            </a:r>
            <a:r>
              <a:rPr lang="tr-TR" sz="1000" dirty="0" smtClean="0"/>
              <a:t> of </a:t>
            </a:r>
            <a:r>
              <a:rPr lang="tr-TR" sz="1000" dirty="0" err="1" smtClean="0"/>
              <a:t>cyanobacteria</a:t>
            </a:r>
            <a:r>
              <a:rPr lang="tr-TR" sz="1000" dirty="0" smtClean="0"/>
              <a:t> </a:t>
            </a:r>
            <a:r>
              <a:rPr lang="tr-TR" sz="1000" dirty="0" err="1" smtClean="0"/>
              <a:t>by</a:t>
            </a:r>
            <a:r>
              <a:rPr lang="tr-TR" sz="1000" dirty="0" smtClean="0"/>
              <a:t> </a:t>
            </a:r>
            <a:r>
              <a:rPr lang="tr-TR" sz="1000" dirty="0" err="1" smtClean="0"/>
              <a:t>Phoslock</a:t>
            </a:r>
            <a:r>
              <a:rPr lang="tr-TR" sz="1000" dirty="0" smtClean="0"/>
              <a:t> (</a:t>
            </a:r>
            <a:r>
              <a:rPr lang="tr-TR" sz="1000" dirty="0" err="1" smtClean="0"/>
              <a:t>lanthanum-modified</a:t>
            </a:r>
            <a:r>
              <a:rPr lang="tr-TR" sz="1000" dirty="0" smtClean="0"/>
              <a:t> </a:t>
            </a:r>
            <a:r>
              <a:rPr lang="tr-TR" sz="1000" dirty="0" err="1" smtClean="0"/>
              <a:t>clay</a:t>
            </a:r>
            <a:r>
              <a:rPr lang="tr-TR" sz="1000" dirty="0" smtClean="0"/>
              <a:t>) in </a:t>
            </a:r>
            <a:r>
              <a:rPr lang="tr-TR" sz="1000" dirty="0" err="1" smtClean="0"/>
              <a:t>Canadian</a:t>
            </a:r>
            <a:r>
              <a:rPr lang="tr-TR" sz="1000" dirty="0" smtClean="0"/>
              <a:t> </a:t>
            </a:r>
            <a:r>
              <a:rPr lang="tr-TR" sz="1000" dirty="0" err="1" smtClean="0"/>
              <a:t>lakes</a:t>
            </a:r>
            <a:r>
              <a:rPr lang="tr-TR" sz="1000" dirty="0" smtClean="0"/>
              <a:t>: </a:t>
            </a:r>
            <a:r>
              <a:rPr lang="tr-TR" sz="1000" dirty="0" err="1" smtClean="0"/>
              <a:t>water</a:t>
            </a:r>
            <a:r>
              <a:rPr lang="tr-TR" sz="1000" dirty="0" smtClean="0"/>
              <a:t> </a:t>
            </a:r>
            <a:r>
              <a:rPr lang="tr-TR" sz="1000" dirty="0" err="1" smtClean="0"/>
              <a:t>quality</a:t>
            </a:r>
            <a:r>
              <a:rPr lang="tr-TR" sz="1000" dirty="0" smtClean="0"/>
              <a:t> </a:t>
            </a:r>
            <a:r>
              <a:rPr lang="tr-TR" sz="1000" dirty="0" err="1" smtClean="0"/>
              <a:t>results</a:t>
            </a:r>
            <a:r>
              <a:rPr lang="tr-TR" sz="1000" dirty="0" smtClean="0"/>
              <a:t> </a:t>
            </a:r>
            <a:r>
              <a:rPr lang="tr-TR" sz="1000" dirty="0" err="1" smtClean="0"/>
              <a:t>and</a:t>
            </a:r>
            <a:r>
              <a:rPr lang="tr-TR" sz="1000" dirty="0" smtClean="0"/>
              <a:t> </a:t>
            </a:r>
            <a:r>
              <a:rPr lang="tr-TR" sz="1000" dirty="0" err="1" smtClean="0"/>
              <a:t>predictions</a:t>
            </a:r>
            <a:r>
              <a:rPr lang="tr-TR" sz="1000" dirty="0" smtClean="0"/>
              <a:t>. Lake </a:t>
            </a:r>
            <a:r>
              <a:rPr lang="tr-TR" sz="1000" dirty="0" err="1" smtClean="0"/>
              <a:t>Reserv</a:t>
            </a:r>
            <a:r>
              <a:rPr lang="tr-TR" sz="1000" dirty="0" smtClean="0"/>
              <a:t>. </a:t>
            </a:r>
            <a:r>
              <a:rPr lang="tr-TR" sz="1000" dirty="0" err="1" smtClean="0"/>
              <a:t>Manag</a:t>
            </a:r>
            <a:r>
              <a:rPr lang="tr-TR" sz="1000" dirty="0" smtClean="0"/>
              <a:t>. 33, 163–170. doi:10.1080/10402381.2016.1265618"</a:t>
            </a:r>
          </a:p>
          <a:p>
            <a:r>
              <a:rPr lang="tr-TR" sz="1000" dirty="0" smtClean="0"/>
              <a:t>"</a:t>
            </a:r>
            <a:r>
              <a:rPr lang="tr-TR" sz="1000" dirty="0" err="1" smtClean="0"/>
              <a:t>Pérez-Sirvent</a:t>
            </a:r>
            <a:r>
              <a:rPr lang="tr-TR" sz="1000" dirty="0" smtClean="0"/>
              <a:t>, C., </a:t>
            </a:r>
            <a:r>
              <a:rPr lang="tr-TR" sz="1000" dirty="0" err="1" smtClean="0"/>
              <a:t>Hernández-Pérez</a:t>
            </a:r>
            <a:r>
              <a:rPr lang="tr-TR" sz="1000" dirty="0" smtClean="0"/>
              <a:t>, C., </a:t>
            </a:r>
            <a:r>
              <a:rPr lang="tr-TR" sz="1000" dirty="0" err="1" smtClean="0"/>
              <a:t>Martínez-Sánchez</a:t>
            </a:r>
            <a:r>
              <a:rPr lang="tr-TR" sz="1000" dirty="0" smtClean="0"/>
              <a:t>, M.J., </a:t>
            </a:r>
            <a:r>
              <a:rPr lang="tr-TR" sz="1000" dirty="0" err="1" smtClean="0"/>
              <a:t>García-Lorenzo</a:t>
            </a:r>
            <a:r>
              <a:rPr lang="tr-TR" sz="1000" dirty="0" smtClean="0"/>
              <a:t>, M.L. </a:t>
            </a:r>
            <a:r>
              <a:rPr lang="tr-TR" sz="1000" dirty="0" err="1" smtClean="0"/>
              <a:t>and</a:t>
            </a:r>
            <a:r>
              <a:rPr lang="tr-TR" sz="1000" dirty="0" smtClean="0"/>
              <a:t> </a:t>
            </a:r>
            <a:r>
              <a:rPr lang="tr-TR" sz="1000" dirty="0" err="1" smtClean="0"/>
              <a:t>Bech</a:t>
            </a:r>
            <a:r>
              <a:rPr lang="tr-TR" sz="1000" dirty="0" smtClean="0"/>
              <a:t>, J. 2017. Metal </a:t>
            </a:r>
            <a:r>
              <a:rPr lang="tr-TR" sz="1000" dirty="0" err="1" smtClean="0"/>
              <a:t>uptake</a:t>
            </a:r>
            <a:r>
              <a:rPr lang="tr-TR" sz="1000" dirty="0" smtClean="0"/>
              <a:t> </a:t>
            </a:r>
            <a:r>
              <a:rPr lang="tr-TR" sz="1000" dirty="0" err="1" smtClean="0"/>
              <a:t>by</a:t>
            </a:r>
            <a:r>
              <a:rPr lang="tr-TR" sz="1000" dirty="0" smtClean="0"/>
              <a:t> </a:t>
            </a:r>
            <a:r>
              <a:rPr lang="tr-TR" sz="1000" dirty="0" err="1" smtClean="0"/>
              <a:t>wetland</a:t>
            </a:r>
            <a:r>
              <a:rPr lang="tr-TR" sz="1000" dirty="0" smtClean="0"/>
              <a:t> </a:t>
            </a:r>
            <a:r>
              <a:rPr lang="tr-TR" sz="1000" dirty="0" err="1" smtClean="0"/>
              <a:t>plants</a:t>
            </a:r>
            <a:r>
              <a:rPr lang="tr-TR" sz="1000" dirty="0" smtClean="0"/>
              <a:t>: </a:t>
            </a:r>
            <a:r>
              <a:rPr lang="tr-TR" sz="1000" dirty="0" err="1" smtClean="0"/>
              <a:t>implicationsfor</a:t>
            </a:r>
            <a:r>
              <a:rPr lang="tr-TR" sz="1000" dirty="0" smtClean="0"/>
              <a:t> </a:t>
            </a:r>
            <a:r>
              <a:rPr lang="tr-TR" sz="1000" dirty="0" err="1" smtClean="0"/>
              <a:t>phytoremediation</a:t>
            </a:r>
            <a:r>
              <a:rPr lang="tr-TR" sz="1000" dirty="0" smtClean="0"/>
              <a:t> </a:t>
            </a:r>
            <a:r>
              <a:rPr lang="tr-TR" sz="1000" dirty="0" err="1" smtClean="0"/>
              <a:t>and</a:t>
            </a:r>
            <a:r>
              <a:rPr lang="tr-TR" sz="1000" dirty="0" smtClean="0"/>
              <a:t> </a:t>
            </a:r>
            <a:r>
              <a:rPr lang="tr-TR" sz="1000" dirty="0" err="1" smtClean="0"/>
              <a:t>restoration</a:t>
            </a:r>
            <a:r>
              <a:rPr lang="tr-TR" sz="1000" dirty="0" smtClean="0"/>
              <a:t>. J </a:t>
            </a:r>
            <a:r>
              <a:rPr lang="tr-TR" sz="1000" dirty="0" err="1" smtClean="0"/>
              <a:t>Soils</a:t>
            </a:r>
            <a:r>
              <a:rPr lang="tr-TR" sz="1000" dirty="0" smtClean="0"/>
              <a:t> </a:t>
            </a:r>
            <a:r>
              <a:rPr lang="tr-TR" sz="1000" dirty="0" err="1" smtClean="0"/>
              <a:t>Sediments</a:t>
            </a:r>
            <a:r>
              <a:rPr lang="tr-TR" sz="1000" dirty="0" smtClean="0"/>
              <a:t>, 17:1384–1393"</a:t>
            </a:r>
          </a:p>
          <a:p>
            <a:r>
              <a:rPr lang="tr-TR" sz="1000" dirty="0" err="1" smtClean="0"/>
              <a:t>Kometa</a:t>
            </a:r>
            <a:r>
              <a:rPr lang="tr-TR" sz="1000" dirty="0" smtClean="0"/>
              <a:t>, S. S., </a:t>
            </a:r>
            <a:r>
              <a:rPr lang="tr-TR" sz="1000" dirty="0" err="1" smtClean="0"/>
              <a:t>Kimengsi</a:t>
            </a:r>
            <a:r>
              <a:rPr lang="tr-TR" sz="1000" dirty="0" smtClean="0"/>
              <a:t>, J. N. </a:t>
            </a:r>
            <a:r>
              <a:rPr lang="tr-TR" sz="1000" dirty="0" err="1" smtClean="0"/>
              <a:t>And</a:t>
            </a:r>
            <a:r>
              <a:rPr lang="tr-TR" sz="1000" dirty="0" smtClean="0"/>
              <a:t> </a:t>
            </a:r>
            <a:r>
              <a:rPr lang="tr-TR" sz="1000" dirty="0" err="1" smtClean="0"/>
              <a:t>Petiangma</a:t>
            </a:r>
            <a:r>
              <a:rPr lang="tr-TR" sz="1000" dirty="0" smtClean="0"/>
              <a:t>, D.M. 2018. Urban Development </a:t>
            </a:r>
            <a:r>
              <a:rPr lang="tr-TR" sz="1000" dirty="0" err="1" smtClean="0"/>
              <a:t>and</a:t>
            </a:r>
            <a:r>
              <a:rPr lang="tr-TR" sz="1000" dirty="0" smtClean="0"/>
              <a:t> </a:t>
            </a:r>
            <a:r>
              <a:rPr lang="tr-TR" sz="1000" dirty="0" err="1" smtClean="0"/>
              <a:t>its</a:t>
            </a:r>
            <a:r>
              <a:rPr lang="tr-TR" sz="1000" dirty="0" smtClean="0"/>
              <a:t> </a:t>
            </a:r>
            <a:r>
              <a:rPr lang="tr-TR" sz="1000" dirty="0" err="1" smtClean="0"/>
              <a:t>Implications</a:t>
            </a:r>
            <a:r>
              <a:rPr lang="tr-TR" sz="1000" dirty="0" smtClean="0"/>
              <a:t> on </a:t>
            </a:r>
            <a:r>
              <a:rPr lang="tr-TR" sz="1000" dirty="0" err="1" smtClean="0"/>
              <a:t>Wetland</a:t>
            </a:r>
            <a:r>
              <a:rPr lang="tr-TR" sz="1000" dirty="0" smtClean="0"/>
              <a:t> </a:t>
            </a:r>
            <a:r>
              <a:rPr lang="tr-TR" sz="1000" dirty="0" err="1" smtClean="0"/>
              <a:t>Ecosystem</a:t>
            </a:r>
            <a:r>
              <a:rPr lang="tr-TR" sz="1000" dirty="0" smtClean="0"/>
              <a:t> Services in </a:t>
            </a:r>
            <a:r>
              <a:rPr lang="tr-TR" sz="1000" dirty="0" err="1" smtClean="0"/>
              <a:t>Ndop</a:t>
            </a:r>
            <a:r>
              <a:rPr lang="tr-TR" sz="1000" dirty="0" smtClean="0"/>
              <a:t>, </a:t>
            </a:r>
            <a:r>
              <a:rPr lang="tr-TR" sz="1000" dirty="0" err="1" smtClean="0"/>
              <a:t>Cameroon</a:t>
            </a:r>
            <a:r>
              <a:rPr lang="tr-TR" sz="1000" dirty="0" smtClean="0"/>
              <a:t>, </a:t>
            </a:r>
            <a:r>
              <a:rPr lang="tr-TR" sz="1000" dirty="0" err="1" smtClean="0"/>
              <a:t>Environmental</a:t>
            </a:r>
            <a:r>
              <a:rPr lang="tr-TR" sz="1000" dirty="0" smtClean="0"/>
              <a:t> Management </a:t>
            </a:r>
            <a:r>
              <a:rPr lang="tr-TR" sz="1000" dirty="0" err="1" smtClean="0"/>
              <a:t>and</a:t>
            </a:r>
            <a:r>
              <a:rPr lang="tr-TR" sz="1000" dirty="0" smtClean="0"/>
              <a:t> </a:t>
            </a:r>
            <a:r>
              <a:rPr lang="tr-TR" sz="1000" dirty="0" err="1" smtClean="0"/>
              <a:t>Sustainable</a:t>
            </a:r>
            <a:r>
              <a:rPr lang="tr-TR" sz="1000" dirty="0" smtClean="0"/>
              <a:t> Development, </a:t>
            </a:r>
            <a:r>
              <a:rPr lang="tr-TR" sz="1000" dirty="0" err="1" smtClean="0"/>
              <a:t>Vol</a:t>
            </a:r>
            <a:r>
              <a:rPr lang="tr-TR" sz="1000" dirty="0" smtClean="0"/>
              <a:t>. 7, No. 1</a:t>
            </a:r>
          </a:p>
          <a:p>
            <a:r>
              <a:rPr lang="tr-TR" sz="1000" dirty="0" err="1" smtClean="0"/>
              <a:t>Phytoremediation</a:t>
            </a:r>
            <a:r>
              <a:rPr lang="tr-TR" sz="1000" dirty="0" smtClean="0"/>
              <a:t> - </a:t>
            </a:r>
            <a:r>
              <a:rPr lang="tr-TR" sz="1000" dirty="0" err="1" smtClean="0"/>
              <a:t>Hinchman</a:t>
            </a:r>
            <a:r>
              <a:rPr lang="tr-TR" sz="1000" dirty="0" smtClean="0"/>
              <a:t>, </a:t>
            </a:r>
            <a:r>
              <a:rPr lang="tr-TR" sz="1000" dirty="0" err="1" smtClean="0"/>
              <a:t>Negri</a:t>
            </a:r>
            <a:r>
              <a:rPr lang="tr-TR" sz="1000" dirty="0" smtClean="0"/>
              <a:t>, </a:t>
            </a:r>
            <a:r>
              <a:rPr lang="tr-TR" sz="1000" dirty="0" err="1" smtClean="0"/>
              <a:t>and</a:t>
            </a:r>
            <a:r>
              <a:rPr lang="tr-TR" sz="1000" dirty="0" smtClean="0"/>
              <a:t> </a:t>
            </a:r>
            <a:r>
              <a:rPr lang="tr-TR" sz="1000" dirty="0" err="1" smtClean="0"/>
              <a:t>Gatliff</a:t>
            </a:r>
            <a:r>
              <a:rPr lang="tr-TR" sz="1000" dirty="0" smtClean="0"/>
              <a:t>, 2017. </a:t>
            </a:r>
            <a:r>
              <a:rPr lang="tr-TR" sz="1000" dirty="0" err="1" smtClean="0"/>
              <a:t>Argonne</a:t>
            </a:r>
            <a:r>
              <a:rPr lang="tr-TR" sz="1000" dirty="0" smtClean="0"/>
              <a:t> </a:t>
            </a:r>
            <a:r>
              <a:rPr lang="tr-TR" sz="1000" dirty="0" err="1" smtClean="0"/>
              <a:t>National</a:t>
            </a:r>
            <a:r>
              <a:rPr lang="tr-TR" sz="1000" dirty="0" smtClean="0"/>
              <a:t> </a:t>
            </a:r>
            <a:r>
              <a:rPr lang="tr-TR" sz="1000" dirty="0" err="1" smtClean="0"/>
              <a:t>Laboratory</a:t>
            </a:r>
            <a:r>
              <a:rPr lang="tr-TR" sz="1000" dirty="0" smtClean="0"/>
              <a:t> </a:t>
            </a:r>
            <a:r>
              <a:rPr lang="tr-TR" sz="1000" dirty="0" err="1" smtClean="0"/>
              <a:t>and</a:t>
            </a:r>
            <a:r>
              <a:rPr lang="tr-TR" sz="1000" dirty="0" smtClean="0"/>
              <a:t> </a:t>
            </a:r>
            <a:r>
              <a:rPr lang="tr-TR" sz="1000" dirty="0" err="1" smtClean="0"/>
              <a:t>Applied</a:t>
            </a:r>
            <a:r>
              <a:rPr lang="tr-TR" sz="1000" dirty="0" smtClean="0"/>
              <a:t> Natural </a:t>
            </a:r>
            <a:r>
              <a:rPr lang="tr-TR" sz="1000" dirty="0" err="1" smtClean="0"/>
              <a:t>Sciences</a:t>
            </a:r>
            <a:r>
              <a:rPr lang="tr-TR" sz="1000" dirty="0" smtClean="0"/>
              <a:t>, </a:t>
            </a:r>
            <a:r>
              <a:rPr lang="tr-TR" sz="1000" dirty="0" err="1" smtClean="0"/>
              <a:t>Inc</a:t>
            </a:r>
            <a:r>
              <a:rPr lang="tr-TR" sz="1000" dirty="0" smtClean="0"/>
              <a:t>., </a:t>
            </a:r>
            <a:r>
              <a:rPr lang="tr-TR" sz="1000" dirty="0" err="1" smtClean="0"/>
              <a:t>Phytoremediation</a:t>
            </a:r>
            <a:r>
              <a:rPr lang="tr-TR" sz="1000" dirty="0" smtClean="0"/>
              <a:t>: Using </a:t>
            </a:r>
            <a:r>
              <a:rPr lang="tr-TR" sz="1000" dirty="0" err="1" smtClean="0"/>
              <a:t>Green</a:t>
            </a:r>
            <a:r>
              <a:rPr lang="tr-TR" sz="1000" dirty="0" smtClean="0"/>
              <a:t> </a:t>
            </a:r>
            <a:r>
              <a:rPr lang="tr-TR" sz="1000" dirty="0" err="1" smtClean="0"/>
              <a:t>Plants</a:t>
            </a:r>
            <a:r>
              <a:rPr lang="tr-TR" sz="1000" dirty="0" smtClean="0"/>
              <a:t> </a:t>
            </a:r>
            <a:r>
              <a:rPr lang="tr-TR" sz="1000" dirty="0" err="1" smtClean="0"/>
              <a:t>to</a:t>
            </a:r>
            <a:r>
              <a:rPr lang="tr-TR" sz="1000" dirty="0" smtClean="0"/>
              <a:t> </a:t>
            </a:r>
            <a:r>
              <a:rPr lang="tr-TR" sz="1000" dirty="0" err="1" smtClean="0"/>
              <a:t>Clean</a:t>
            </a:r>
            <a:r>
              <a:rPr lang="tr-TR" sz="1000" dirty="0" smtClean="0"/>
              <a:t> </a:t>
            </a:r>
            <a:r>
              <a:rPr lang="tr-TR" sz="1000" dirty="0" err="1" smtClean="0"/>
              <a:t>Up</a:t>
            </a:r>
            <a:r>
              <a:rPr lang="tr-TR" sz="1000" dirty="0" smtClean="0"/>
              <a:t> </a:t>
            </a:r>
            <a:r>
              <a:rPr lang="tr-TR" sz="1000" dirty="0" err="1" smtClean="0"/>
              <a:t>Contaminated</a:t>
            </a:r>
            <a:r>
              <a:rPr lang="tr-TR" sz="1000" dirty="0" smtClean="0"/>
              <a:t> </a:t>
            </a:r>
            <a:r>
              <a:rPr lang="tr-TR" sz="1000" dirty="0" err="1" smtClean="0"/>
              <a:t>Soil</a:t>
            </a:r>
            <a:r>
              <a:rPr lang="tr-TR" sz="1000" dirty="0" smtClean="0"/>
              <a:t>, </a:t>
            </a:r>
            <a:r>
              <a:rPr lang="tr-TR" sz="1000" dirty="0" err="1" smtClean="0"/>
              <a:t>Groundwater</a:t>
            </a:r>
            <a:r>
              <a:rPr lang="tr-TR" sz="1000" dirty="0" smtClean="0"/>
              <a:t>, </a:t>
            </a:r>
            <a:r>
              <a:rPr lang="tr-TR" sz="1000" dirty="0" err="1" smtClean="0"/>
              <a:t>and</a:t>
            </a:r>
            <a:r>
              <a:rPr lang="tr-TR" sz="1000" dirty="0" smtClean="0"/>
              <a:t> </a:t>
            </a:r>
            <a:r>
              <a:rPr lang="tr-TR" sz="1000" dirty="0" err="1" smtClean="0"/>
              <a:t>Wastewater</a:t>
            </a:r>
            <a:endParaRPr lang="tr-TR" sz="1000" dirty="0" smtClean="0"/>
          </a:p>
          <a:p>
            <a:r>
              <a:rPr lang="tr-TR" sz="1000" dirty="0" err="1" smtClean="0"/>
              <a:t>Khan</a:t>
            </a:r>
            <a:r>
              <a:rPr lang="tr-TR" sz="1000" dirty="0" smtClean="0"/>
              <a:t>, M. Nasir </a:t>
            </a:r>
            <a:r>
              <a:rPr lang="tr-TR" sz="1000" dirty="0" err="1" smtClean="0"/>
              <a:t>and</a:t>
            </a:r>
            <a:r>
              <a:rPr lang="tr-TR" sz="1000" dirty="0" smtClean="0"/>
              <a:t> </a:t>
            </a:r>
            <a:r>
              <a:rPr lang="tr-TR" sz="1000" dirty="0" err="1" smtClean="0"/>
              <a:t>Mohammad</a:t>
            </a:r>
            <a:r>
              <a:rPr lang="tr-TR" sz="1000" dirty="0" smtClean="0"/>
              <a:t>, F. (2014 ) "Eutrophication of </a:t>
            </a:r>
            <a:r>
              <a:rPr lang="tr-TR" sz="1000" dirty="0" err="1" smtClean="0"/>
              <a:t>Lakes</a:t>
            </a:r>
            <a:r>
              <a:rPr lang="tr-TR" sz="1000" dirty="0" smtClean="0"/>
              <a:t>" in A. A. Ansari, S. S. </a:t>
            </a:r>
            <a:r>
              <a:rPr lang="tr-TR" sz="1000" dirty="0" err="1" smtClean="0"/>
              <a:t>Gill</a:t>
            </a:r>
            <a:r>
              <a:rPr lang="tr-TR" sz="1000" dirty="0" smtClean="0"/>
              <a:t> (</a:t>
            </a:r>
            <a:r>
              <a:rPr lang="tr-TR" sz="1000" dirty="0" err="1" smtClean="0"/>
              <a:t>eds</a:t>
            </a:r>
            <a:r>
              <a:rPr lang="tr-TR" sz="1000" dirty="0" smtClean="0"/>
              <a:t>.), Eutrophication: </a:t>
            </a:r>
            <a:r>
              <a:rPr lang="tr-TR" sz="1000" dirty="0" err="1" smtClean="0"/>
              <a:t>Challenges</a:t>
            </a:r>
            <a:r>
              <a:rPr lang="tr-TR" sz="1000" dirty="0" smtClean="0"/>
              <a:t> </a:t>
            </a:r>
            <a:r>
              <a:rPr lang="tr-TR" sz="1000" dirty="0" err="1" smtClean="0"/>
              <a:t>and</a:t>
            </a:r>
            <a:r>
              <a:rPr lang="tr-TR" sz="1000" dirty="0" smtClean="0"/>
              <a:t> Solutions; Volume II of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Control, </a:t>
            </a:r>
            <a:r>
              <a:rPr lang="tr-TR" sz="1000" dirty="0" err="1" smtClean="0"/>
              <a:t>Springer</a:t>
            </a:r>
            <a:r>
              <a:rPr lang="tr-TR" sz="1000" dirty="0" smtClean="0"/>
              <a:t> </a:t>
            </a:r>
            <a:r>
              <a:rPr lang="tr-TR" sz="1000" dirty="0" err="1" smtClean="0"/>
              <a:t>Science+Business</a:t>
            </a:r>
            <a:r>
              <a:rPr lang="tr-TR" sz="1000" dirty="0" smtClean="0"/>
              <a:t> Media Dordrecht</a:t>
            </a:r>
          </a:p>
          <a:p>
            <a:r>
              <a:rPr lang="tr-TR" sz="1000" dirty="0" smtClean="0"/>
              <a:t>" </a:t>
            </a:r>
            <a:r>
              <a:rPr lang="tr-TR" sz="1000" dirty="0" err="1" smtClean="0"/>
              <a:t>Chislock</a:t>
            </a:r>
            <a:r>
              <a:rPr lang="tr-TR" sz="1000" dirty="0" smtClean="0"/>
              <a:t>, M.F.; </a:t>
            </a:r>
            <a:r>
              <a:rPr lang="tr-TR" sz="1000" dirty="0" err="1" smtClean="0"/>
              <a:t>Doster</a:t>
            </a:r>
            <a:r>
              <a:rPr lang="tr-TR" sz="1000" dirty="0" smtClean="0"/>
              <a:t>, E.; </a:t>
            </a:r>
            <a:r>
              <a:rPr lang="tr-TR" sz="1000" dirty="0" err="1" smtClean="0"/>
              <a:t>Zitomer</a:t>
            </a:r>
            <a:r>
              <a:rPr lang="tr-TR" sz="1000" dirty="0" smtClean="0"/>
              <a:t>, R.A.; Wilson, A.E. (2013).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a:t>
            </a:r>
            <a:r>
              <a:rPr lang="tr-TR" sz="1000" dirty="0" err="1" smtClean="0"/>
              <a:t>Controls</a:t>
            </a:r>
            <a:r>
              <a:rPr lang="tr-TR" sz="1000" dirty="0" smtClean="0"/>
              <a:t> in </a:t>
            </a:r>
            <a:r>
              <a:rPr lang="tr-TR" sz="1000" dirty="0" err="1" smtClean="0"/>
              <a:t>Aquatic</a:t>
            </a:r>
            <a:r>
              <a:rPr lang="tr-TR" sz="1000" dirty="0" smtClean="0"/>
              <a:t> </a:t>
            </a:r>
            <a:r>
              <a:rPr lang="tr-TR" sz="1000" dirty="0" err="1" smtClean="0"/>
              <a:t>Ecosystems</a:t>
            </a:r>
            <a:r>
              <a:rPr lang="tr-TR" sz="1000" dirty="0" smtClean="0"/>
              <a:t>"". Nature </a:t>
            </a:r>
            <a:r>
              <a:rPr lang="tr-TR" sz="1000" dirty="0" err="1" smtClean="0"/>
              <a:t>Education</a:t>
            </a:r>
            <a:r>
              <a:rPr lang="tr-TR" sz="1000" dirty="0" smtClean="0"/>
              <a:t> Knowledge. 4 (4): 10. </a:t>
            </a:r>
            <a:r>
              <a:rPr lang="tr-TR" sz="1000" dirty="0" err="1" smtClean="0"/>
              <a:t>Retrieved</a:t>
            </a:r>
            <a:r>
              <a:rPr lang="tr-TR" sz="1000" dirty="0" smtClean="0"/>
              <a:t> 10 </a:t>
            </a:r>
            <a:r>
              <a:rPr lang="tr-TR" sz="1000" dirty="0" err="1" smtClean="0"/>
              <a:t>March</a:t>
            </a:r>
            <a:r>
              <a:rPr lang="tr-TR" sz="1000" dirty="0" smtClean="0"/>
              <a:t> 2018."</a:t>
            </a:r>
          </a:p>
          <a:p>
            <a:r>
              <a:rPr lang="tr-TR" sz="1000" dirty="0" smtClean="0"/>
              <a:t>"</a:t>
            </a:r>
            <a:r>
              <a:rPr lang="tr-TR" sz="1000" dirty="0" err="1" smtClean="0"/>
              <a:t>Xie</a:t>
            </a:r>
            <a:r>
              <a:rPr lang="tr-TR" sz="1000" dirty="0" smtClean="0"/>
              <a:t>, </a:t>
            </a:r>
            <a:r>
              <a:rPr lang="tr-TR" sz="1000" dirty="0" err="1" smtClean="0"/>
              <a:t>Zhenglei</a:t>
            </a:r>
            <a:r>
              <a:rPr lang="tr-TR" sz="1000" dirty="0" smtClean="0"/>
              <a:t>, </a:t>
            </a:r>
            <a:r>
              <a:rPr lang="tr-TR" sz="1000" dirty="0" err="1" smtClean="0"/>
              <a:t>Zhang</a:t>
            </a:r>
            <a:r>
              <a:rPr lang="tr-TR" sz="1000" dirty="0" smtClean="0"/>
              <a:t>, </a:t>
            </a:r>
            <a:r>
              <a:rPr lang="tr-TR" sz="1000" dirty="0" err="1" smtClean="0"/>
              <a:t>Hezi</a:t>
            </a:r>
            <a:r>
              <a:rPr lang="tr-TR" sz="1000" dirty="0" smtClean="0"/>
              <a:t>, </a:t>
            </a:r>
            <a:r>
              <a:rPr lang="tr-TR" sz="1000" dirty="0" err="1" smtClean="0"/>
              <a:t>Zhao</a:t>
            </a:r>
            <a:r>
              <a:rPr lang="tr-TR" sz="1000" dirty="0" smtClean="0"/>
              <a:t>, </a:t>
            </a:r>
            <a:r>
              <a:rPr lang="tr-TR" sz="1000" dirty="0" err="1" smtClean="0"/>
              <a:t>Xiaoxiang</a:t>
            </a:r>
            <a:r>
              <a:rPr lang="tr-TR" sz="1000" dirty="0" smtClean="0"/>
              <a:t>, </a:t>
            </a:r>
            <a:r>
              <a:rPr lang="tr-TR" sz="1000" dirty="0" err="1" smtClean="0"/>
              <a:t>Du</a:t>
            </a:r>
            <a:r>
              <a:rPr lang="tr-TR" sz="1000" dirty="0" smtClean="0"/>
              <a:t>, </a:t>
            </a:r>
            <a:r>
              <a:rPr lang="tr-TR" sz="1000" dirty="0" err="1" smtClean="0"/>
              <a:t>Zebing</a:t>
            </a:r>
            <a:r>
              <a:rPr lang="tr-TR" sz="1000" dirty="0" smtClean="0"/>
              <a:t>, </a:t>
            </a:r>
            <a:r>
              <a:rPr lang="tr-TR" sz="1000" dirty="0" err="1" smtClean="0"/>
              <a:t>Xiang</a:t>
            </a:r>
            <a:r>
              <a:rPr lang="tr-TR" sz="1000" dirty="0" smtClean="0"/>
              <a:t>, </a:t>
            </a:r>
            <a:r>
              <a:rPr lang="tr-TR" sz="1000" dirty="0" err="1" smtClean="0"/>
              <a:t>Lixiong</a:t>
            </a:r>
            <a:r>
              <a:rPr lang="tr-TR" sz="1000" dirty="0" smtClean="0"/>
              <a:t>, et al. 2016. Assessment of </a:t>
            </a:r>
            <a:r>
              <a:rPr lang="tr-TR" sz="1000" dirty="0" err="1" smtClean="0"/>
              <a:t>Heavy</a:t>
            </a:r>
            <a:r>
              <a:rPr lang="tr-TR" sz="1000" dirty="0" smtClean="0"/>
              <a:t> Metal </a:t>
            </a:r>
            <a:r>
              <a:rPr lang="tr-TR" sz="1000" dirty="0" err="1" smtClean="0"/>
              <a:t>Contamination</a:t>
            </a:r>
            <a:r>
              <a:rPr lang="tr-TR" sz="1000" dirty="0" smtClean="0"/>
              <a:t> </a:t>
            </a:r>
            <a:r>
              <a:rPr lang="tr-TR" sz="1000" dirty="0" err="1" smtClean="0"/>
              <a:t>and</a:t>
            </a:r>
            <a:r>
              <a:rPr lang="tr-TR" sz="1000" dirty="0" smtClean="0"/>
              <a:t> </a:t>
            </a:r>
            <a:r>
              <a:rPr lang="tr-TR" sz="1000" dirty="0" err="1" smtClean="0"/>
              <a:t>Wetland</a:t>
            </a:r>
            <a:r>
              <a:rPr lang="tr-TR" sz="1000" dirty="0" smtClean="0"/>
              <a:t> Management in a </a:t>
            </a:r>
            <a:r>
              <a:rPr lang="tr-TR" sz="1000" dirty="0" err="1" smtClean="0"/>
              <a:t>Newly</a:t>
            </a:r>
            <a:r>
              <a:rPr lang="tr-TR" sz="1000" dirty="0" smtClean="0"/>
              <a:t> </a:t>
            </a:r>
            <a:r>
              <a:rPr lang="tr-TR" sz="1000" dirty="0" err="1" smtClean="0"/>
              <a:t>Created</a:t>
            </a:r>
            <a:r>
              <a:rPr lang="tr-TR" sz="1000" dirty="0" smtClean="0"/>
              <a:t> </a:t>
            </a:r>
            <a:r>
              <a:rPr lang="tr-TR" sz="1000" dirty="0" err="1" smtClean="0"/>
              <a:t>Coastal</a:t>
            </a:r>
            <a:r>
              <a:rPr lang="tr-TR" sz="1000" dirty="0" smtClean="0"/>
              <a:t> </a:t>
            </a:r>
            <a:r>
              <a:rPr lang="tr-TR" sz="1000" dirty="0" err="1" smtClean="0"/>
              <a:t>NaturalReserve</a:t>
            </a:r>
            <a:r>
              <a:rPr lang="tr-TR" sz="1000" dirty="0" smtClean="0"/>
              <a:t>, </a:t>
            </a:r>
            <a:r>
              <a:rPr lang="tr-TR" sz="1000" dirty="0" err="1" smtClean="0"/>
              <a:t>China</a:t>
            </a:r>
            <a:r>
              <a:rPr lang="tr-TR" sz="1000" dirty="0" smtClean="0"/>
              <a:t> Journal of </a:t>
            </a:r>
            <a:r>
              <a:rPr lang="tr-TR" sz="1000" dirty="0" err="1" smtClean="0"/>
              <a:t>Coastal</a:t>
            </a:r>
            <a:r>
              <a:rPr lang="tr-TR" sz="1000" dirty="0" smtClean="0"/>
              <a:t> </a:t>
            </a:r>
            <a:r>
              <a:rPr lang="tr-TR" sz="1000" dirty="0" err="1" smtClean="0"/>
              <a:t>Research</a:t>
            </a:r>
            <a:r>
              <a:rPr lang="tr-TR" sz="1000" dirty="0" smtClean="0"/>
              <a:t>, 32(2) : 374-386."</a:t>
            </a:r>
          </a:p>
          <a:p>
            <a:r>
              <a:rPr lang="tr-TR" sz="1000" dirty="0" smtClean="0"/>
              <a:t>G. </a:t>
            </a:r>
            <a:r>
              <a:rPr lang="tr-TR" sz="1000" dirty="0" err="1" smtClean="0"/>
              <a:t>Zhang</a:t>
            </a:r>
            <a:r>
              <a:rPr lang="tr-TR" sz="1000" dirty="0" smtClean="0"/>
              <a:t> et al.2016.  </a:t>
            </a:r>
            <a:r>
              <a:rPr lang="tr-TR" sz="1000" dirty="0" err="1" smtClean="0"/>
              <a:t>Heavy</a:t>
            </a:r>
            <a:r>
              <a:rPr lang="tr-TR" sz="1000" dirty="0" smtClean="0"/>
              <a:t> </a:t>
            </a:r>
            <a:r>
              <a:rPr lang="tr-TR" sz="1000" dirty="0" err="1" smtClean="0"/>
              <a:t>metals</a:t>
            </a:r>
            <a:r>
              <a:rPr lang="tr-TR" sz="1000" dirty="0" smtClean="0"/>
              <a:t> in </a:t>
            </a:r>
            <a:r>
              <a:rPr lang="tr-TR" sz="1000" dirty="0" err="1" smtClean="0"/>
              <a:t>wetland</a:t>
            </a:r>
            <a:r>
              <a:rPr lang="tr-TR" sz="1000" dirty="0" smtClean="0"/>
              <a:t> </a:t>
            </a:r>
            <a:r>
              <a:rPr lang="tr-TR" sz="1000" dirty="0" err="1" smtClean="0"/>
              <a:t>soils</a:t>
            </a:r>
            <a:r>
              <a:rPr lang="tr-TR" sz="1000" dirty="0" smtClean="0"/>
              <a:t> </a:t>
            </a:r>
            <a:r>
              <a:rPr lang="tr-TR" sz="1000" dirty="0" err="1" smtClean="0"/>
              <a:t>along</a:t>
            </a:r>
            <a:r>
              <a:rPr lang="tr-TR" sz="1000" dirty="0" smtClean="0"/>
              <a:t> a </a:t>
            </a:r>
            <a:r>
              <a:rPr lang="tr-TR" sz="1000" dirty="0" err="1" smtClean="0"/>
              <a:t>wetland-forming</a:t>
            </a:r>
            <a:r>
              <a:rPr lang="tr-TR" sz="1000" dirty="0" smtClean="0"/>
              <a:t> </a:t>
            </a:r>
            <a:r>
              <a:rPr lang="tr-TR" sz="1000" dirty="0" err="1" smtClean="0"/>
              <a:t>chronosequence</a:t>
            </a:r>
            <a:r>
              <a:rPr lang="tr-TR" sz="1000" dirty="0" smtClean="0"/>
              <a:t> in </a:t>
            </a:r>
            <a:r>
              <a:rPr lang="tr-TR" sz="1000" dirty="0" err="1" smtClean="0"/>
              <a:t>the</a:t>
            </a:r>
            <a:r>
              <a:rPr lang="tr-TR" sz="1000" dirty="0" smtClean="0"/>
              <a:t> </a:t>
            </a:r>
            <a:r>
              <a:rPr lang="tr-TR" sz="1000" dirty="0" err="1" smtClean="0"/>
              <a:t>Yellow</a:t>
            </a:r>
            <a:r>
              <a:rPr lang="tr-TR" sz="1000" dirty="0" smtClean="0"/>
              <a:t> </a:t>
            </a:r>
            <a:r>
              <a:rPr lang="tr-TR" sz="1000" dirty="0" err="1" smtClean="0"/>
              <a:t>River</a:t>
            </a:r>
            <a:r>
              <a:rPr lang="tr-TR" sz="1000" dirty="0" smtClean="0"/>
              <a:t> Delta of </a:t>
            </a:r>
            <a:r>
              <a:rPr lang="tr-TR" sz="1000" dirty="0" err="1" smtClean="0"/>
              <a:t>China</a:t>
            </a:r>
            <a:r>
              <a:rPr lang="tr-TR" sz="1000" dirty="0" smtClean="0"/>
              <a:t>: </a:t>
            </a:r>
            <a:r>
              <a:rPr lang="tr-TR" sz="1000" dirty="0" err="1" smtClean="0"/>
              <a:t>Levels</a:t>
            </a:r>
            <a:r>
              <a:rPr lang="tr-TR" sz="1000" dirty="0" smtClean="0"/>
              <a:t>, </a:t>
            </a:r>
            <a:r>
              <a:rPr lang="tr-TR" sz="1000" dirty="0" err="1" smtClean="0"/>
              <a:t>sources</a:t>
            </a:r>
            <a:r>
              <a:rPr lang="tr-TR" sz="1000" dirty="0" smtClean="0"/>
              <a:t> </a:t>
            </a:r>
            <a:r>
              <a:rPr lang="tr-TR" sz="1000" dirty="0" err="1" smtClean="0"/>
              <a:t>and</a:t>
            </a:r>
            <a:r>
              <a:rPr lang="tr-TR" sz="1000" dirty="0" smtClean="0"/>
              <a:t> </a:t>
            </a:r>
            <a:r>
              <a:rPr lang="tr-TR" sz="1000" dirty="0" err="1" smtClean="0"/>
              <a:t>toxic</a:t>
            </a:r>
            <a:r>
              <a:rPr lang="tr-TR" sz="1000" dirty="0" smtClean="0"/>
              <a:t> </a:t>
            </a:r>
            <a:r>
              <a:rPr lang="tr-TR" sz="1000" dirty="0" err="1" smtClean="0"/>
              <a:t>risks</a:t>
            </a:r>
            <a:r>
              <a:rPr lang="tr-TR" sz="1000" dirty="0" smtClean="0"/>
              <a:t>. </a:t>
            </a:r>
            <a:r>
              <a:rPr lang="tr-TR" sz="1000" dirty="0" err="1" smtClean="0"/>
              <a:t>Ecological</a:t>
            </a:r>
            <a:r>
              <a:rPr lang="tr-TR" sz="1000" dirty="0" smtClean="0"/>
              <a:t> </a:t>
            </a:r>
            <a:r>
              <a:rPr lang="tr-TR" sz="1000" dirty="0" err="1" smtClean="0"/>
              <a:t>Indicators</a:t>
            </a:r>
            <a:r>
              <a:rPr lang="tr-TR" sz="1000" dirty="0" smtClean="0"/>
              <a:t> 69 (2016) 331–339</a:t>
            </a:r>
          </a:p>
          <a:p>
            <a:r>
              <a:rPr lang="tr-TR" sz="1000" dirty="0" smtClean="0"/>
              <a:t>J. </a:t>
            </a:r>
            <a:r>
              <a:rPr lang="tr-TR" sz="1000" dirty="0" err="1" smtClean="0"/>
              <a:t>Tournebize</a:t>
            </a:r>
            <a:r>
              <a:rPr lang="tr-TR" sz="1000" dirty="0" smtClean="0"/>
              <a:t> et al. 2017. </a:t>
            </a:r>
            <a:r>
              <a:rPr lang="tr-TR" sz="1000" dirty="0" err="1" smtClean="0"/>
              <a:t>Implications</a:t>
            </a:r>
            <a:r>
              <a:rPr lang="tr-TR" sz="1000" dirty="0" smtClean="0"/>
              <a:t> </a:t>
            </a:r>
            <a:r>
              <a:rPr lang="tr-TR" sz="1000" dirty="0" err="1" smtClean="0"/>
              <a:t>for</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to</a:t>
            </a:r>
            <a:r>
              <a:rPr lang="tr-TR" sz="1000" dirty="0" smtClean="0"/>
              <a:t> </a:t>
            </a:r>
            <a:r>
              <a:rPr lang="tr-TR" sz="1000" dirty="0" err="1" smtClean="0"/>
              <a:t>mitigate</a:t>
            </a:r>
            <a:r>
              <a:rPr lang="tr-TR" sz="1000" dirty="0" smtClean="0"/>
              <a:t> </a:t>
            </a:r>
            <a:r>
              <a:rPr lang="tr-TR" sz="1000" dirty="0" err="1" smtClean="0"/>
              <a:t>nitrateand</a:t>
            </a:r>
            <a:r>
              <a:rPr lang="tr-TR" sz="1000" dirty="0" smtClean="0"/>
              <a:t> </a:t>
            </a:r>
            <a:r>
              <a:rPr lang="tr-TR" sz="1000" dirty="0" err="1" smtClean="0"/>
              <a:t>pesticide</a:t>
            </a:r>
            <a:r>
              <a:rPr lang="tr-TR" sz="1000" dirty="0" smtClean="0"/>
              <a:t> </a:t>
            </a:r>
            <a:r>
              <a:rPr lang="tr-TR" sz="1000" dirty="0" err="1" smtClean="0"/>
              <a:t>pollution</a:t>
            </a:r>
            <a:r>
              <a:rPr lang="tr-TR" sz="1000" dirty="0" smtClean="0"/>
              <a:t> in </a:t>
            </a:r>
            <a:r>
              <a:rPr lang="tr-TR" sz="1000" dirty="0" err="1" smtClean="0"/>
              <a:t>agricultural</a:t>
            </a:r>
            <a:r>
              <a:rPr lang="tr-TR" sz="1000" dirty="0" smtClean="0"/>
              <a:t> </a:t>
            </a:r>
            <a:r>
              <a:rPr lang="tr-TR" sz="1000" dirty="0" err="1" smtClean="0"/>
              <a:t>drained</a:t>
            </a:r>
            <a:r>
              <a:rPr lang="tr-TR" sz="1000" dirty="0" smtClean="0"/>
              <a:t> </a:t>
            </a:r>
            <a:r>
              <a:rPr lang="tr-TR" sz="1000" dirty="0" err="1" smtClean="0"/>
              <a:t>watershed</a:t>
            </a:r>
            <a:r>
              <a:rPr lang="tr-TR" sz="1000" dirty="0" smtClean="0"/>
              <a:t>. </a:t>
            </a:r>
            <a:r>
              <a:rPr lang="tr-TR" sz="1000" dirty="0" err="1" smtClean="0"/>
              <a:t>Ecological</a:t>
            </a:r>
            <a:r>
              <a:rPr lang="tr-TR" sz="1000" dirty="0" smtClean="0"/>
              <a:t> </a:t>
            </a:r>
            <a:r>
              <a:rPr lang="tr-TR" sz="1000" dirty="0" err="1" smtClean="0"/>
              <a:t>Engineering</a:t>
            </a:r>
            <a:r>
              <a:rPr lang="tr-TR" sz="1000" dirty="0" smtClean="0"/>
              <a:t> 103 (2017) 415–425.</a:t>
            </a:r>
          </a:p>
          <a:p>
            <a:r>
              <a:rPr lang="tr-TR" sz="1000" dirty="0" err="1" smtClean="0"/>
              <a:t>Mander</a:t>
            </a:r>
            <a:r>
              <a:rPr lang="tr-TR" sz="1000" dirty="0" smtClean="0"/>
              <a:t>, Ü., </a:t>
            </a:r>
            <a:r>
              <a:rPr lang="tr-TR" sz="1000" dirty="0" err="1" smtClean="0"/>
              <a:t>Tournebize</a:t>
            </a:r>
            <a:r>
              <a:rPr lang="tr-TR" sz="1000" dirty="0" smtClean="0"/>
              <a:t>, J., </a:t>
            </a:r>
            <a:r>
              <a:rPr lang="tr-TR" sz="1000" dirty="0" err="1" smtClean="0"/>
              <a:t>Kasak</a:t>
            </a:r>
            <a:r>
              <a:rPr lang="tr-TR" sz="1000" dirty="0" smtClean="0"/>
              <a:t>, K., </a:t>
            </a:r>
            <a:r>
              <a:rPr lang="tr-TR" sz="1000" dirty="0" err="1" smtClean="0"/>
              <a:t>Mitsch</a:t>
            </a:r>
            <a:r>
              <a:rPr lang="tr-TR" sz="1000" dirty="0" smtClean="0"/>
              <a:t>, W.J., 2014. </a:t>
            </a:r>
            <a:r>
              <a:rPr lang="tr-TR" sz="1000" dirty="0" err="1" smtClean="0"/>
              <a:t>Climate</a:t>
            </a:r>
            <a:r>
              <a:rPr lang="tr-TR" sz="1000" dirty="0" smtClean="0"/>
              <a:t> </a:t>
            </a:r>
            <a:r>
              <a:rPr lang="tr-TR" sz="1000" dirty="0" err="1" smtClean="0"/>
              <a:t>regulation</a:t>
            </a:r>
            <a:r>
              <a:rPr lang="tr-TR" sz="1000" dirty="0" smtClean="0"/>
              <a:t> </a:t>
            </a:r>
            <a:r>
              <a:rPr lang="tr-TR" sz="1000" dirty="0" err="1" smtClean="0"/>
              <a:t>byfree</a:t>
            </a:r>
            <a:r>
              <a:rPr lang="tr-TR" sz="1000" dirty="0" smtClean="0"/>
              <a:t> </a:t>
            </a:r>
            <a:r>
              <a:rPr lang="tr-TR" sz="1000" dirty="0" err="1" smtClean="0"/>
              <a:t>water</a:t>
            </a:r>
            <a:r>
              <a:rPr lang="tr-TR" sz="1000" dirty="0" smtClean="0"/>
              <a:t> </a:t>
            </a:r>
            <a:r>
              <a:rPr lang="tr-TR" sz="1000" dirty="0" err="1" smtClean="0"/>
              <a:t>surface</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for</a:t>
            </a:r>
            <a:r>
              <a:rPr lang="tr-TR" sz="1000" dirty="0" smtClean="0"/>
              <a:t> </a:t>
            </a:r>
            <a:r>
              <a:rPr lang="tr-TR" sz="1000" dirty="0" err="1" smtClean="0"/>
              <a:t>wastewater</a:t>
            </a:r>
            <a:r>
              <a:rPr lang="tr-TR" sz="1000" dirty="0" smtClean="0"/>
              <a:t> </a:t>
            </a:r>
            <a:r>
              <a:rPr lang="tr-TR" sz="1000" dirty="0" err="1" smtClean="0"/>
              <a:t>treatment</a:t>
            </a:r>
            <a:r>
              <a:rPr lang="tr-TR" sz="1000" dirty="0" smtClean="0"/>
              <a:t> </a:t>
            </a:r>
            <a:r>
              <a:rPr lang="tr-TR" sz="1000" dirty="0" err="1" smtClean="0"/>
              <a:t>and</a:t>
            </a:r>
            <a:r>
              <a:rPr lang="tr-TR" sz="1000" dirty="0" smtClean="0"/>
              <a:t> </a:t>
            </a:r>
            <a:r>
              <a:rPr lang="tr-TR" sz="1000" dirty="0" err="1" smtClean="0"/>
              <a:t>createdriverine</a:t>
            </a:r>
            <a:r>
              <a:rPr lang="tr-TR" sz="1000" dirty="0" smtClean="0"/>
              <a:t> </a:t>
            </a:r>
            <a:r>
              <a:rPr lang="tr-TR" sz="1000" dirty="0" err="1" smtClean="0"/>
              <a:t>wetlands</a:t>
            </a:r>
            <a:r>
              <a:rPr lang="tr-TR" sz="1000" dirty="0" smtClean="0"/>
              <a:t>. </a:t>
            </a:r>
            <a:r>
              <a:rPr lang="tr-TR" sz="1000" dirty="0" err="1" smtClean="0"/>
              <a:t>Ecol</a:t>
            </a:r>
            <a:r>
              <a:rPr lang="tr-TR" sz="1000" dirty="0" smtClean="0"/>
              <a:t>. </a:t>
            </a:r>
            <a:r>
              <a:rPr lang="tr-TR" sz="1000" dirty="0" err="1" smtClean="0"/>
              <a:t>Eng</a:t>
            </a:r>
            <a:r>
              <a:rPr lang="tr-TR" sz="1000" dirty="0" smtClean="0"/>
              <a:t>. 72, 103–115</a:t>
            </a:r>
          </a:p>
          <a:p>
            <a:r>
              <a:rPr lang="tr-TR" sz="1000" dirty="0" smtClean="0"/>
              <a:t>Fikirdeşici-Ergen, Ş et al. 2018. Bioremediation of </a:t>
            </a:r>
            <a:r>
              <a:rPr lang="tr-TR" sz="1000" dirty="0" err="1" smtClean="0"/>
              <a:t>heavy</a:t>
            </a:r>
            <a:r>
              <a:rPr lang="tr-TR" sz="1000" dirty="0" smtClean="0"/>
              <a:t> metal </a:t>
            </a:r>
            <a:r>
              <a:rPr lang="tr-TR" sz="1000" dirty="0" err="1" smtClean="0"/>
              <a:t>contaminated</a:t>
            </a:r>
            <a:r>
              <a:rPr lang="tr-TR" sz="1000" dirty="0" smtClean="0"/>
              <a:t> </a:t>
            </a:r>
            <a:r>
              <a:rPr lang="tr-TR" sz="1000" dirty="0" err="1" smtClean="0"/>
              <a:t>medium</a:t>
            </a:r>
            <a:r>
              <a:rPr lang="tr-TR" sz="1000" dirty="0" smtClean="0"/>
              <a:t> </a:t>
            </a:r>
            <a:r>
              <a:rPr lang="tr-TR" sz="1000" dirty="0" err="1" smtClean="0"/>
              <a:t>using</a:t>
            </a:r>
            <a:r>
              <a:rPr lang="tr-TR" sz="1000" dirty="0" smtClean="0"/>
              <a:t> Lemna </a:t>
            </a:r>
            <a:r>
              <a:rPr lang="tr-TR" sz="1000" dirty="0" err="1" smtClean="0"/>
              <a:t>minor</a:t>
            </a:r>
            <a:r>
              <a:rPr lang="tr-TR" sz="1000" dirty="0" smtClean="0"/>
              <a:t>, Daphnia </a:t>
            </a:r>
            <a:r>
              <a:rPr lang="tr-TR" sz="1000" dirty="0" err="1" smtClean="0"/>
              <a:t>magna</a:t>
            </a:r>
            <a:r>
              <a:rPr lang="tr-TR" sz="1000" dirty="0" smtClean="0"/>
              <a:t> </a:t>
            </a:r>
            <a:r>
              <a:rPr lang="tr-TR" sz="1000" dirty="0" err="1" smtClean="0"/>
              <a:t>and</a:t>
            </a:r>
            <a:r>
              <a:rPr lang="tr-TR" sz="1000" dirty="0" smtClean="0"/>
              <a:t> </a:t>
            </a:r>
            <a:r>
              <a:rPr lang="tr-TR" sz="1000" dirty="0" err="1" smtClean="0"/>
              <a:t>their</a:t>
            </a:r>
            <a:r>
              <a:rPr lang="tr-TR" sz="1000" dirty="0" smtClean="0"/>
              <a:t> </a:t>
            </a:r>
            <a:r>
              <a:rPr lang="tr-TR" sz="1000" dirty="0" err="1" smtClean="0"/>
              <a:t>consortium</a:t>
            </a:r>
            <a:r>
              <a:rPr lang="tr-TR" sz="1000" dirty="0" smtClean="0"/>
              <a:t>. </a:t>
            </a:r>
            <a:r>
              <a:rPr lang="tr-TR" sz="1000" dirty="0" err="1" smtClean="0"/>
              <a:t>Chemistry</a:t>
            </a:r>
            <a:r>
              <a:rPr lang="tr-TR" sz="1000" dirty="0" smtClean="0"/>
              <a:t> </a:t>
            </a:r>
            <a:r>
              <a:rPr lang="tr-TR" sz="1000" dirty="0" err="1" smtClean="0"/>
              <a:t>and</a:t>
            </a:r>
            <a:r>
              <a:rPr lang="tr-TR" sz="1000" dirty="0" smtClean="0"/>
              <a:t> </a:t>
            </a:r>
            <a:r>
              <a:rPr lang="tr-TR" sz="1000" dirty="0" err="1" smtClean="0"/>
              <a:t>Ecology</a:t>
            </a:r>
            <a:r>
              <a:rPr lang="tr-TR" sz="1000" dirty="0" smtClean="0"/>
              <a:t>. 34(1):43-55</a:t>
            </a:r>
          </a:p>
          <a:p>
            <a:r>
              <a:rPr lang="tr-TR" sz="1000" dirty="0" smtClean="0"/>
              <a:t>Fikirdeşici-Ergen, Ş </a:t>
            </a:r>
            <a:r>
              <a:rPr lang="tr-TR" sz="1000" dirty="0" err="1" smtClean="0"/>
              <a:t>and</a:t>
            </a:r>
            <a:r>
              <a:rPr lang="tr-TR" sz="1000" dirty="0" smtClean="0"/>
              <a:t> Üçüncü-Tunca, E. 2018. </a:t>
            </a:r>
            <a:r>
              <a:rPr lang="tr-TR" sz="1000" dirty="0" err="1" smtClean="0"/>
              <a:t>Nanotoxicity</a:t>
            </a:r>
            <a:r>
              <a:rPr lang="tr-TR" sz="1000" dirty="0" smtClean="0"/>
              <a:t> </a:t>
            </a:r>
            <a:r>
              <a:rPr lang="tr-TR" sz="1000" dirty="0" err="1" smtClean="0"/>
              <a:t>Modelling</a:t>
            </a:r>
            <a:r>
              <a:rPr lang="tr-TR" sz="1000" dirty="0" smtClean="0"/>
              <a:t> </a:t>
            </a:r>
            <a:r>
              <a:rPr lang="tr-TR" sz="1000" dirty="0" err="1" smtClean="0"/>
              <a:t>and</a:t>
            </a:r>
            <a:r>
              <a:rPr lang="tr-TR" sz="1000" dirty="0" smtClean="0"/>
              <a:t> Removal </a:t>
            </a:r>
            <a:r>
              <a:rPr lang="tr-TR" sz="1000" dirty="0" err="1" smtClean="0"/>
              <a:t>Efficiencies</a:t>
            </a:r>
            <a:r>
              <a:rPr lang="tr-TR" sz="1000" dirty="0" smtClean="0"/>
              <a:t> of </a:t>
            </a:r>
            <a:r>
              <a:rPr lang="tr-TR" sz="1000" dirty="0" err="1" smtClean="0"/>
              <a:t>ZnONP</a:t>
            </a:r>
            <a:r>
              <a:rPr lang="tr-TR" sz="1000" dirty="0" smtClean="0"/>
              <a:t>, International Journal of </a:t>
            </a:r>
            <a:r>
              <a:rPr lang="tr-TR" sz="1000" dirty="0" err="1" smtClean="0"/>
              <a:t>Phytoremediation</a:t>
            </a:r>
            <a:r>
              <a:rPr lang="tr-TR" sz="1000" dirty="0" smtClean="0"/>
              <a:t> 20(1):16-26</a:t>
            </a:r>
          </a:p>
          <a:p>
            <a:r>
              <a:rPr lang="tr-TR" sz="1000" dirty="0" smtClean="0"/>
              <a:t>Yakup Sedat VELIOGLU, Şeyda FİKİRDEŞİCİ-ERGEN, Pelin AKSU, Ahmet ALTINDAĞ. 2018. Effects of </a:t>
            </a:r>
            <a:r>
              <a:rPr lang="tr-TR" sz="1000" dirty="0" err="1" smtClean="0"/>
              <a:t>Ozone</a:t>
            </a:r>
            <a:r>
              <a:rPr lang="tr-TR" sz="1000" dirty="0" smtClean="0"/>
              <a:t> </a:t>
            </a:r>
            <a:r>
              <a:rPr lang="tr-TR" sz="1000" dirty="0" err="1" smtClean="0"/>
              <a:t>Treatment</a:t>
            </a:r>
            <a:r>
              <a:rPr lang="tr-TR" sz="1000" dirty="0" smtClean="0"/>
              <a:t> on </a:t>
            </a:r>
            <a:r>
              <a:rPr lang="tr-TR" sz="1000" dirty="0" err="1" smtClean="0"/>
              <a:t>the</a:t>
            </a:r>
            <a:r>
              <a:rPr lang="tr-TR" sz="1000" dirty="0" smtClean="0"/>
              <a:t> </a:t>
            </a:r>
            <a:r>
              <a:rPr lang="tr-TR" sz="1000" dirty="0" err="1" smtClean="0"/>
              <a:t>Degradation</a:t>
            </a:r>
            <a:r>
              <a:rPr lang="tr-TR" sz="1000" dirty="0" smtClean="0"/>
              <a:t> </a:t>
            </a:r>
            <a:r>
              <a:rPr lang="tr-TR" sz="1000" dirty="0" err="1" smtClean="0"/>
              <a:t>and</a:t>
            </a:r>
            <a:r>
              <a:rPr lang="tr-TR" sz="1000" dirty="0" smtClean="0"/>
              <a:t> Toxicity of </a:t>
            </a:r>
            <a:r>
              <a:rPr lang="tr-TR" sz="1000" dirty="0" err="1" smtClean="0"/>
              <a:t>Several</a:t>
            </a:r>
            <a:r>
              <a:rPr lang="tr-TR" sz="1000" dirty="0" smtClean="0"/>
              <a:t> </a:t>
            </a:r>
            <a:r>
              <a:rPr lang="tr-TR" sz="1000" dirty="0" err="1" smtClean="0"/>
              <a:t>Pesticides</a:t>
            </a:r>
            <a:r>
              <a:rPr lang="tr-TR" sz="1000" dirty="0" smtClean="0"/>
              <a:t> in </a:t>
            </a:r>
            <a:r>
              <a:rPr lang="tr-TR" sz="1000" dirty="0" err="1" smtClean="0"/>
              <a:t>Different</a:t>
            </a:r>
            <a:r>
              <a:rPr lang="tr-TR" sz="1000" dirty="0" smtClean="0"/>
              <a:t> </a:t>
            </a:r>
            <a:r>
              <a:rPr lang="tr-TR" sz="1000" dirty="0" err="1" smtClean="0"/>
              <a:t>Groups</a:t>
            </a:r>
            <a:r>
              <a:rPr lang="tr-TR" sz="1000" dirty="0" smtClean="0"/>
              <a:t>, Journal of</a:t>
            </a:r>
            <a:endParaRPr lang="tr-TR" sz="1000" dirty="0"/>
          </a:p>
        </p:txBody>
      </p:sp>
    </p:spTree>
    <p:extLst>
      <p:ext uri="{BB962C8B-B14F-4D97-AF65-F5344CB8AC3E}">
        <p14:creationId xmlns:p14="http://schemas.microsoft.com/office/powerpoint/2010/main" val="28742856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TM02900743[[fn=Organik]]</Template>
  <TotalTime>17</TotalTime>
  <Words>469</Words>
  <Application>Microsoft Office PowerPoint</Application>
  <PresentationFormat>Geniş ekran</PresentationFormat>
  <Paragraphs>32</Paragraphs>
  <Slides>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vt:i4>
      </vt:variant>
    </vt:vector>
  </HeadingPairs>
  <TitlesOfParts>
    <vt:vector size="8" baseType="lpstr">
      <vt:lpstr>Arial</vt:lpstr>
      <vt:lpstr>Calibri</vt:lpstr>
      <vt:lpstr>Garamond</vt:lpstr>
      <vt:lpstr>Organik</vt:lpstr>
      <vt:lpstr>SEUE1003 WATER LITERACY</vt:lpstr>
      <vt:lpstr>Microplastics  and its implications on wetland</vt:lpstr>
      <vt:lpstr>PowerPoint Sunusu</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FMUS1003 Su okuryazarlığı</dc:title>
  <dc:creator>hp_ergen</dc:creator>
  <cp:lastModifiedBy>hp_ergen</cp:lastModifiedBy>
  <cp:revision>11</cp:revision>
  <dcterms:created xsi:type="dcterms:W3CDTF">2020-10-02T11:46:06Z</dcterms:created>
  <dcterms:modified xsi:type="dcterms:W3CDTF">2020-10-02T13:47:40Z</dcterms:modified>
</cp:coreProperties>
</file>