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4" r:id="rId17"/>
    <p:sldId id="272" r:id="rId18"/>
    <p:sldId id="273"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C0F18DDA-C24A-49FF-998E-E13814A2596A}" type="datetimeFigureOut">
              <a:rPr lang="tr-TR" smtClean="0"/>
              <a:pPr/>
              <a:t>14.11.2014</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C6850C9D-AECD-4958-A3DE-793F157A1CA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C0F18DDA-C24A-49FF-998E-E13814A2596A}" type="datetimeFigureOut">
              <a:rPr lang="tr-TR" smtClean="0"/>
              <a:pPr/>
              <a:t>14.11.2014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6850C9D-AECD-4958-A3DE-793F157A1CA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C0F18DDA-C24A-49FF-998E-E13814A2596A}" type="datetimeFigureOut">
              <a:rPr lang="tr-TR" smtClean="0"/>
              <a:pPr/>
              <a:t>14.11.2014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6850C9D-AECD-4958-A3DE-793F157A1CA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C0F18DDA-C24A-49FF-998E-E13814A2596A}" type="datetimeFigureOut">
              <a:rPr lang="tr-TR" smtClean="0"/>
              <a:pPr/>
              <a:t>14.11.2014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6850C9D-AECD-4958-A3DE-793F157A1CA9}"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C0F18DDA-C24A-49FF-998E-E13814A2596A}" type="datetimeFigureOut">
              <a:rPr lang="tr-TR" smtClean="0"/>
              <a:pPr/>
              <a:t>14.11.2014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6850C9D-AECD-4958-A3DE-793F157A1CA9}"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C0F18DDA-C24A-49FF-998E-E13814A2596A}" type="datetimeFigureOut">
              <a:rPr lang="tr-TR" smtClean="0"/>
              <a:pPr/>
              <a:t>14.11.2014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6850C9D-AECD-4958-A3DE-793F157A1CA9}"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C0F18DDA-C24A-49FF-998E-E13814A2596A}" type="datetimeFigureOut">
              <a:rPr lang="tr-TR" smtClean="0"/>
              <a:pPr/>
              <a:t>14.11.2014</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6850C9D-AECD-4958-A3DE-793F157A1CA9}"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C0F18DDA-C24A-49FF-998E-E13814A2596A}" type="datetimeFigureOut">
              <a:rPr lang="tr-TR" smtClean="0"/>
              <a:pPr/>
              <a:t>14.11.2014</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6850C9D-AECD-4958-A3DE-793F157A1CA9}"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C0F18DDA-C24A-49FF-998E-E13814A2596A}" type="datetimeFigureOut">
              <a:rPr lang="tr-TR" smtClean="0"/>
              <a:pPr/>
              <a:t>14.11.2014</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6850C9D-AECD-4958-A3DE-793F157A1CA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C0F18DDA-C24A-49FF-998E-E13814A2596A}" type="datetimeFigureOut">
              <a:rPr lang="tr-TR" smtClean="0"/>
              <a:pPr/>
              <a:t>14.11.2014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6850C9D-AECD-4958-A3DE-793F157A1CA9}"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C0F18DDA-C24A-49FF-998E-E13814A2596A}" type="datetimeFigureOut">
              <a:rPr lang="tr-TR" smtClean="0"/>
              <a:pPr/>
              <a:t>14.11.2014</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C6850C9D-AECD-4958-A3DE-793F157A1CA9}"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0F18DDA-C24A-49FF-998E-E13814A2596A}" type="datetimeFigureOut">
              <a:rPr lang="tr-TR" smtClean="0"/>
              <a:pPr/>
              <a:t>14.11.2014</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6850C9D-AECD-4958-A3DE-793F157A1CA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en-US" dirty="0" smtClean="0"/>
              <a:t>Seven Modes and Variant Readings of the Qur’an</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spcBef>
                <a:spcPct val="0"/>
              </a:spcBef>
            </a:pPr>
            <a:r>
              <a:rPr lang="en-US" dirty="0" smtClean="0"/>
              <a:t>In accordance with each companion’s condition and situation, the Prophet teach to recite the Qur’an a bit different from other. Nevertheless, the differences between these </a:t>
            </a:r>
            <a:r>
              <a:rPr lang="en-US" dirty="0" err="1" smtClean="0"/>
              <a:t>ahruf</a:t>
            </a:r>
            <a:r>
              <a:rPr lang="en-US" dirty="0" smtClean="0"/>
              <a:t> were not so great as to prevent recognition of what was being recited. (See </a:t>
            </a:r>
            <a:r>
              <a:rPr lang="en-US" dirty="0" err="1" smtClean="0"/>
              <a:t>Umar</a:t>
            </a:r>
            <a:r>
              <a:rPr lang="en-US" dirty="0" smtClean="0"/>
              <a:t> and </a:t>
            </a:r>
            <a:r>
              <a:rPr lang="en-US" dirty="0" err="1" smtClean="0"/>
              <a:t>Hisham’s</a:t>
            </a:r>
            <a:r>
              <a:rPr lang="en-US" dirty="0" smtClean="0"/>
              <a:t> anecdote)</a:t>
            </a:r>
          </a:p>
          <a:p>
            <a:pPr>
              <a:spcBef>
                <a:spcPct val="0"/>
              </a:spcBef>
            </a:pPr>
            <a:r>
              <a:rPr lang="en-US" dirty="0" smtClean="0"/>
              <a:t>It is also possible that some companions might learn more than one </a:t>
            </a:r>
            <a:r>
              <a:rPr lang="en-US" dirty="0" err="1" smtClean="0"/>
              <a:t>harf</a:t>
            </a:r>
            <a:r>
              <a:rPr lang="en-US" dirty="0" smtClean="0"/>
              <a:t>.</a:t>
            </a:r>
          </a:p>
          <a:p>
            <a:pPr>
              <a:spcBef>
                <a:spcPct val="0"/>
              </a:spcBef>
            </a:pPr>
            <a:r>
              <a:rPr lang="en-US" dirty="0" smtClean="0"/>
              <a:t>Each recitation of </a:t>
            </a:r>
            <a:r>
              <a:rPr lang="en-US" dirty="0" err="1" smtClean="0"/>
              <a:t>ahruf</a:t>
            </a:r>
            <a:r>
              <a:rPr lang="en-US" dirty="0" smtClean="0"/>
              <a:t> is sufficient within itself.</a:t>
            </a:r>
          </a:p>
          <a:p>
            <a:pPr>
              <a:spcBef>
                <a:spcPct val="0"/>
              </a:spcBef>
            </a:pPr>
            <a:r>
              <a:rPr lang="en-US" dirty="0" smtClean="0"/>
              <a:t>Number seven is real not metaphoric.</a:t>
            </a:r>
          </a:p>
          <a:p>
            <a:pPr>
              <a:spcBef>
                <a:spcPct val="0"/>
              </a:spcBef>
            </a:pPr>
            <a:r>
              <a:rPr lang="en-US" dirty="0" smtClean="0"/>
              <a:t>Seven </a:t>
            </a:r>
            <a:r>
              <a:rPr lang="en-US" dirty="0" err="1" smtClean="0"/>
              <a:t>ahruf</a:t>
            </a:r>
            <a:r>
              <a:rPr lang="en-US" dirty="0" smtClean="0"/>
              <a:t> is the features of the Qur’an.</a:t>
            </a:r>
          </a:p>
          <a:p>
            <a:pPr>
              <a:spcBef>
                <a:spcPct val="0"/>
              </a:spcBef>
            </a:pPr>
            <a:r>
              <a:rPr lang="en-US" dirty="0" smtClean="0"/>
              <a:t>There is no contradiction among the different recitations that derived from seven </a:t>
            </a:r>
            <a:r>
              <a:rPr lang="en-US" dirty="0" err="1" smtClean="0"/>
              <a:t>ahruf</a:t>
            </a:r>
            <a:r>
              <a:rPr lang="en-US" dirty="0" smtClean="0"/>
              <a:t> in the Qur’an.</a:t>
            </a:r>
          </a:p>
          <a:p>
            <a:pPr>
              <a:spcBef>
                <a:spcPct val="0"/>
              </a:spcBef>
            </a:pPr>
            <a:r>
              <a:rPr lang="en-US" dirty="0" smtClean="0"/>
              <a:t>Seven </a:t>
            </a:r>
            <a:r>
              <a:rPr lang="en-US" dirty="0" err="1" smtClean="0"/>
              <a:t>ahruf</a:t>
            </a:r>
            <a:r>
              <a:rPr lang="en-US" dirty="0" smtClean="0"/>
              <a:t> is aimed at making the understanding of the Qur’an easy.</a:t>
            </a:r>
          </a:p>
          <a:p>
            <a:endParaRPr lang="tr-TR" dirty="0"/>
          </a:p>
        </p:txBody>
      </p:sp>
      <p:sp>
        <p:nvSpPr>
          <p:cNvPr id="2" name="1 Başlık"/>
          <p:cNvSpPr>
            <a:spLocks noGrp="1"/>
          </p:cNvSpPr>
          <p:nvPr>
            <p:ph type="title"/>
          </p:nvPr>
        </p:nvSpPr>
        <p:spPr/>
        <p:txBody>
          <a:bodyPr>
            <a:normAutofit fontScale="90000"/>
          </a:bodyPr>
          <a:lstStyle/>
          <a:p>
            <a:r>
              <a:rPr lang="en-US" dirty="0" smtClean="0"/>
              <a:t>Some Issues in Relation to the Seven </a:t>
            </a:r>
            <a:r>
              <a:rPr lang="en-US" dirty="0" err="1" smtClean="0"/>
              <a:t>Ahruf</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US" dirty="0" err="1" smtClean="0"/>
              <a:t>Hadiths</a:t>
            </a:r>
            <a:r>
              <a:rPr lang="en-US" dirty="0" smtClean="0"/>
              <a:t> about seven </a:t>
            </a:r>
            <a:r>
              <a:rPr lang="en-US" dirty="0" err="1" smtClean="0"/>
              <a:t>ahruf</a:t>
            </a:r>
            <a:r>
              <a:rPr lang="en-US" dirty="0" smtClean="0"/>
              <a:t> narrated by 24 companions. Few reports talk about 3 or 10 </a:t>
            </a:r>
            <a:r>
              <a:rPr lang="en-US" dirty="0" err="1" smtClean="0"/>
              <a:t>ahruf</a:t>
            </a:r>
            <a:r>
              <a:rPr lang="en-US" dirty="0" smtClean="0"/>
              <a:t>. But main and majority of the reports focus on number 7.</a:t>
            </a:r>
          </a:p>
          <a:p>
            <a:r>
              <a:rPr lang="en-US" dirty="0" smtClean="0"/>
              <a:t>Abu </a:t>
            </a:r>
            <a:r>
              <a:rPr lang="en-US" dirty="0" err="1" smtClean="0"/>
              <a:t>Ubayda</a:t>
            </a:r>
            <a:r>
              <a:rPr lang="en-US" dirty="0" smtClean="0"/>
              <a:t>: with the exception of only one, these </a:t>
            </a:r>
            <a:r>
              <a:rPr lang="en-US" dirty="0" err="1" smtClean="0"/>
              <a:t>ahadith</a:t>
            </a:r>
            <a:r>
              <a:rPr lang="en-US" dirty="0" smtClean="0"/>
              <a:t> reached the level of </a:t>
            </a:r>
            <a:r>
              <a:rPr lang="en-US" dirty="0" err="1" smtClean="0"/>
              <a:t>mutawatir</a:t>
            </a:r>
            <a:r>
              <a:rPr lang="en-US" dirty="0" smtClean="0"/>
              <a:t>. </a:t>
            </a:r>
          </a:p>
          <a:p>
            <a:r>
              <a:rPr lang="en-US" dirty="0" err="1" smtClean="0"/>
              <a:t>Ibn</a:t>
            </a:r>
            <a:r>
              <a:rPr lang="en-US" dirty="0" smtClean="0"/>
              <a:t> </a:t>
            </a:r>
            <a:r>
              <a:rPr lang="en-US" dirty="0" err="1" smtClean="0"/>
              <a:t>Qutayba</a:t>
            </a:r>
            <a:r>
              <a:rPr lang="en-US" dirty="0" smtClean="0"/>
              <a:t> mentioned 35 different views whereas </a:t>
            </a:r>
            <a:r>
              <a:rPr lang="en-US" dirty="0" err="1" smtClean="0"/>
              <a:t>Suyuti</a:t>
            </a:r>
            <a:r>
              <a:rPr lang="en-US" dirty="0" smtClean="0"/>
              <a:t> gave 40 explanations about the meaning of seven </a:t>
            </a:r>
            <a:r>
              <a:rPr lang="en-US" dirty="0" err="1" smtClean="0"/>
              <a:t>ahruf</a:t>
            </a:r>
            <a:r>
              <a:rPr lang="en-US" dirty="0" smtClean="0"/>
              <a:t>.</a:t>
            </a:r>
            <a:endParaRPr lang="en-AU" dirty="0" smtClean="0"/>
          </a:p>
          <a:p>
            <a:endParaRPr lang="tr-TR" dirty="0"/>
          </a:p>
        </p:txBody>
      </p:sp>
      <p:sp>
        <p:nvSpPr>
          <p:cNvPr id="2" name="1 Başlık"/>
          <p:cNvSpPr>
            <a:spLocks noGrp="1"/>
          </p:cNvSpPr>
          <p:nvPr>
            <p:ph type="title"/>
          </p:nvPr>
        </p:nvSpPr>
        <p:spPr/>
        <p:txBody>
          <a:bodyPr>
            <a:normAutofit fontScale="90000"/>
          </a:bodyPr>
          <a:lstStyle/>
          <a:p>
            <a:r>
              <a:rPr lang="en-US" dirty="0" smtClean="0">
                <a:solidFill>
                  <a:schemeClr val="accent1"/>
                </a:solidFill>
              </a:rPr>
              <a:t>The Position of </a:t>
            </a:r>
            <a:r>
              <a:rPr lang="en-US" dirty="0" err="1" smtClean="0">
                <a:solidFill>
                  <a:schemeClr val="accent1"/>
                </a:solidFill>
              </a:rPr>
              <a:t>Ahadith</a:t>
            </a:r>
            <a:r>
              <a:rPr lang="en-US" dirty="0" smtClean="0">
                <a:solidFill>
                  <a:schemeClr val="accent1"/>
                </a:solidFill>
              </a:rPr>
              <a:t> about Seven Letters:</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en-US" sz="2400" dirty="0" smtClean="0"/>
              <a:t>There are three categories: opinions which have no bases, views which are weak and opinions which are more plausible than others.</a:t>
            </a:r>
          </a:p>
          <a:p>
            <a:r>
              <a:rPr lang="en-US" sz="2400" dirty="0" smtClean="0"/>
              <a:t>Many </a:t>
            </a:r>
            <a:r>
              <a:rPr lang="en-US" sz="2400" dirty="0" err="1" smtClean="0"/>
              <a:t>Shii</a:t>
            </a:r>
            <a:r>
              <a:rPr lang="en-US" sz="2400" dirty="0" smtClean="0"/>
              <a:t> scholars consider reports about seven letters as </a:t>
            </a:r>
            <a:r>
              <a:rPr lang="en-US" sz="2400" dirty="0" err="1" smtClean="0"/>
              <a:t>ahad</a:t>
            </a:r>
            <a:r>
              <a:rPr lang="en-US" sz="2400" dirty="0" smtClean="0"/>
              <a:t> (weak) or </a:t>
            </a:r>
            <a:r>
              <a:rPr lang="en-US" sz="2400" dirty="0" err="1" smtClean="0"/>
              <a:t>mawdu</a:t>
            </a:r>
            <a:r>
              <a:rPr lang="en-US" sz="2400" dirty="0" smtClean="0"/>
              <a:t> (fabrication) and do not take them into consideration. Late Imam </a:t>
            </a:r>
            <a:r>
              <a:rPr lang="en-US" sz="2400" dirty="0" err="1" smtClean="0"/>
              <a:t>Khu’i</a:t>
            </a:r>
            <a:r>
              <a:rPr lang="en-US" sz="2400" dirty="0" smtClean="0"/>
              <a:t> is one of them.</a:t>
            </a:r>
          </a:p>
          <a:p>
            <a:r>
              <a:rPr lang="en-US" sz="2400" dirty="0" smtClean="0"/>
              <a:t>Opinions which have no bases:</a:t>
            </a:r>
          </a:p>
          <a:p>
            <a:pPr marL="914400" lvl="1" indent="-514350">
              <a:buFont typeface="Arial" charset="0"/>
              <a:buAutoNum type="romanLcPeriod"/>
            </a:pPr>
            <a:r>
              <a:rPr lang="en-US" sz="2400" dirty="0" smtClean="0"/>
              <a:t>Seven different categories of texts such as general specific, literal-metaphoric, abrogating-abrogated etc.</a:t>
            </a:r>
          </a:p>
          <a:p>
            <a:pPr marL="914400" lvl="1" indent="-514350">
              <a:buFont typeface="Arial" charset="0"/>
              <a:buAutoNum type="romanLcPeriod"/>
            </a:pPr>
            <a:r>
              <a:rPr lang="en-US" sz="2400" dirty="0" smtClean="0"/>
              <a:t>Seven levels of esoteric interpretation of </a:t>
            </a:r>
            <a:r>
              <a:rPr lang="en-US" sz="2400" dirty="0" err="1" smtClean="0"/>
              <a:t>sufis</a:t>
            </a:r>
            <a:endParaRPr lang="en-US" sz="2400" dirty="0" smtClean="0"/>
          </a:p>
          <a:p>
            <a:pPr marL="914400" lvl="1" indent="-514350">
              <a:buFont typeface="Arial" charset="0"/>
              <a:buAutoNum type="romanLcPeriod"/>
            </a:pPr>
            <a:r>
              <a:rPr lang="en-US" sz="2400" dirty="0" smtClean="0"/>
              <a:t>Seven different branches of knowledge such as </a:t>
            </a:r>
            <a:r>
              <a:rPr lang="en-US" sz="2400" dirty="0" err="1" smtClean="0"/>
              <a:t>tawhid</a:t>
            </a:r>
            <a:r>
              <a:rPr lang="en-US" sz="2400" dirty="0" smtClean="0"/>
              <a:t>, </a:t>
            </a:r>
            <a:r>
              <a:rPr lang="en-US" sz="2400" dirty="0" err="1" smtClean="0"/>
              <a:t>shariah</a:t>
            </a:r>
            <a:r>
              <a:rPr lang="en-US" sz="2400" dirty="0" smtClean="0"/>
              <a:t> etc.</a:t>
            </a:r>
            <a:endParaRPr lang="en-AU" sz="2400" dirty="0" smtClean="0"/>
          </a:p>
          <a:p>
            <a:endParaRPr lang="tr-TR" dirty="0"/>
          </a:p>
        </p:txBody>
      </p:sp>
      <p:sp>
        <p:nvSpPr>
          <p:cNvPr id="2" name="1 Başlık"/>
          <p:cNvSpPr>
            <a:spLocks noGrp="1"/>
          </p:cNvSpPr>
          <p:nvPr>
            <p:ph type="title"/>
          </p:nvPr>
        </p:nvSpPr>
        <p:spPr/>
        <p:txBody>
          <a:bodyPr>
            <a:normAutofit fontScale="90000"/>
          </a:bodyPr>
          <a:lstStyle/>
          <a:p>
            <a:r>
              <a:rPr lang="en-US" dirty="0" smtClean="0"/>
              <a:t>Different Opinions on the Seven </a:t>
            </a:r>
            <a:r>
              <a:rPr lang="en-US" dirty="0" err="1" smtClean="0"/>
              <a:t>Ahruf</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en-US" sz="2300" dirty="0" smtClean="0"/>
              <a:t>Weak opinions</a:t>
            </a:r>
          </a:p>
          <a:p>
            <a:pPr marL="914400" lvl="1" indent="-514350">
              <a:buFont typeface="Arial" charset="0"/>
              <a:buAutoNum type="romanLcPeriod"/>
            </a:pPr>
            <a:r>
              <a:rPr lang="en-US" sz="2100" dirty="0" smtClean="0"/>
              <a:t>Seven different ways to pronounce the words without changing the letters</a:t>
            </a:r>
          </a:p>
          <a:p>
            <a:pPr marL="914400" lvl="1" indent="-514350">
              <a:buFont typeface="Arial" charset="0"/>
              <a:buAutoNum type="romanLcPeriod"/>
            </a:pPr>
            <a:r>
              <a:rPr lang="en-US" sz="2100" dirty="0" err="1" smtClean="0"/>
              <a:t>IAhruf</a:t>
            </a:r>
            <a:r>
              <a:rPr lang="en-US" sz="2100" dirty="0" smtClean="0"/>
              <a:t> are seven types of verses in the Qur’an: apparent, command, recommendation, parable  or commands, prohibitions or permission (</a:t>
            </a:r>
            <a:r>
              <a:rPr lang="en-US" sz="2100" dirty="0" err="1" smtClean="0"/>
              <a:t>halal-haram</a:t>
            </a:r>
            <a:r>
              <a:rPr lang="en-US" sz="2100" dirty="0" smtClean="0"/>
              <a:t>) or promises or threat (</a:t>
            </a:r>
            <a:r>
              <a:rPr lang="en-US" sz="2100" dirty="0" err="1" smtClean="0"/>
              <a:t>wa’d</a:t>
            </a:r>
            <a:r>
              <a:rPr lang="en-US" sz="2100" dirty="0" smtClean="0"/>
              <a:t> and </a:t>
            </a:r>
            <a:r>
              <a:rPr lang="en-US" sz="2100" dirty="0" err="1" smtClean="0"/>
              <a:t>wa’id</a:t>
            </a:r>
            <a:r>
              <a:rPr lang="en-US" sz="2100" dirty="0" smtClean="0"/>
              <a:t>) etc.</a:t>
            </a:r>
          </a:p>
          <a:p>
            <a:pPr marL="914400" lvl="1" indent="-514350">
              <a:buFont typeface="Arial" charset="0"/>
              <a:buAutoNum type="romanLcPeriod"/>
            </a:pPr>
            <a:r>
              <a:rPr lang="en-US" sz="2100" dirty="0" smtClean="0"/>
              <a:t>Seven </a:t>
            </a:r>
            <a:r>
              <a:rPr lang="en-US" sz="2100" dirty="0" err="1" smtClean="0"/>
              <a:t>ahruf</a:t>
            </a:r>
            <a:r>
              <a:rPr lang="en-US" sz="2100" dirty="0" smtClean="0"/>
              <a:t> are seven </a:t>
            </a:r>
            <a:r>
              <a:rPr lang="en-US" sz="2100" dirty="0" err="1" smtClean="0"/>
              <a:t>qiraats</a:t>
            </a:r>
            <a:r>
              <a:rPr lang="en-US" sz="2100" dirty="0" smtClean="0"/>
              <a:t> (variant readings) (there are more than seven </a:t>
            </a:r>
            <a:r>
              <a:rPr lang="en-US" sz="2100" dirty="0" err="1" smtClean="0"/>
              <a:t>qiraats</a:t>
            </a:r>
            <a:r>
              <a:rPr lang="en-US" sz="2100" dirty="0" smtClean="0"/>
              <a:t>)</a:t>
            </a:r>
          </a:p>
          <a:p>
            <a:r>
              <a:rPr lang="en-US" sz="2300" dirty="0" smtClean="0"/>
              <a:t>Seven </a:t>
            </a:r>
            <a:r>
              <a:rPr lang="en-US" sz="2300" dirty="0" err="1" smtClean="0"/>
              <a:t>qiraats</a:t>
            </a:r>
            <a:r>
              <a:rPr lang="en-US" sz="2300" dirty="0" smtClean="0"/>
              <a:t> of seven companions such as four caliphs, </a:t>
            </a:r>
            <a:r>
              <a:rPr lang="en-US" sz="2300" dirty="0" err="1" smtClean="0"/>
              <a:t>Ibn</a:t>
            </a:r>
            <a:r>
              <a:rPr lang="en-US" sz="2300" dirty="0" smtClean="0"/>
              <a:t> </a:t>
            </a:r>
            <a:r>
              <a:rPr lang="en-US" sz="2300" dirty="0" err="1" smtClean="0"/>
              <a:t>Mas’ud</a:t>
            </a:r>
            <a:r>
              <a:rPr lang="en-US" sz="2300" dirty="0" smtClean="0"/>
              <a:t>, </a:t>
            </a:r>
            <a:r>
              <a:rPr lang="en-US" sz="2300" dirty="0" err="1" smtClean="0"/>
              <a:t>Ubayy</a:t>
            </a:r>
            <a:r>
              <a:rPr lang="en-US" sz="2300" dirty="0" smtClean="0"/>
              <a:t> and </a:t>
            </a:r>
            <a:r>
              <a:rPr lang="en-US" sz="2300" dirty="0" err="1" smtClean="0"/>
              <a:t>Ibn</a:t>
            </a:r>
            <a:r>
              <a:rPr lang="en-US" sz="2300" dirty="0" smtClean="0"/>
              <a:t> </a:t>
            </a:r>
            <a:r>
              <a:rPr lang="en-US" sz="2300" dirty="0" err="1" smtClean="0"/>
              <a:t>Abbas</a:t>
            </a:r>
            <a:r>
              <a:rPr lang="en-US" sz="2300" dirty="0" smtClean="0"/>
              <a:t>.</a:t>
            </a:r>
          </a:p>
          <a:p>
            <a:r>
              <a:rPr lang="en-US" sz="2300" dirty="0" smtClean="0"/>
              <a:t>Seven is </a:t>
            </a:r>
            <a:r>
              <a:rPr lang="en-US" sz="2300" dirty="0" err="1" smtClean="0"/>
              <a:t>kinayah</a:t>
            </a:r>
            <a:r>
              <a:rPr lang="en-US" sz="2300" dirty="0" smtClean="0"/>
              <a:t> (not referring to reality)</a:t>
            </a:r>
            <a:endParaRPr lang="en-AU" sz="2300" dirty="0" smtClean="0"/>
          </a:p>
          <a:p>
            <a:endParaRPr lang="tr-TR" dirty="0"/>
          </a:p>
        </p:txBody>
      </p:sp>
      <p:sp>
        <p:nvSpPr>
          <p:cNvPr id="2" name="1 Başlık"/>
          <p:cNvSpPr>
            <a:spLocks noGrp="1"/>
          </p:cNvSpPr>
          <p:nvPr>
            <p:ph type="title"/>
          </p:nvPr>
        </p:nvSpPr>
        <p:spPr/>
        <p:txBody>
          <a:bodyPr/>
          <a:lstStyle/>
          <a:p>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r>
              <a:rPr lang="en-US" sz="2800" dirty="0" smtClean="0"/>
              <a:t>Strong opinions on seven </a:t>
            </a:r>
            <a:r>
              <a:rPr lang="en-US" sz="2800" dirty="0" err="1" smtClean="0"/>
              <a:t>ahruf</a:t>
            </a:r>
            <a:r>
              <a:rPr lang="en-US" sz="2800" dirty="0" smtClean="0"/>
              <a:t>:</a:t>
            </a:r>
          </a:p>
          <a:p>
            <a:pPr marL="914400" lvl="1" indent="-514350">
              <a:buFont typeface="Arial" charset="0"/>
              <a:buAutoNum type="romanLcPeriod"/>
            </a:pPr>
            <a:r>
              <a:rPr lang="en-US" dirty="0" smtClean="0"/>
              <a:t>Seven </a:t>
            </a:r>
            <a:r>
              <a:rPr lang="en-US" dirty="0" err="1" smtClean="0"/>
              <a:t>Ahruf</a:t>
            </a:r>
            <a:r>
              <a:rPr lang="en-US" dirty="0" smtClean="0"/>
              <a:t> refer to the seven dialect (</a:t>
            </a:r>
            <a:r>
              <a:rPr lang="en-US" dirty="0" err="1" smtClean="0"/>
              <a:t>lughat</a:t>
            </a:r>
            <a:r>
              <a:rPr lang="en-US" dirty="0" smtClean="0"/>
              <a:t>): </a:t>
            </a:r>
            <a:r>
              <a:rPr lang="en-US" dirty="0" err="1" smtClean="0"/>
              <a:t>Quraysh</a:t>
            </a:r>
            <a:r>
              <a:rPr lang="en-US" dirty="0" smtClean="0"/>
              <a:t>, </a:t>
            </a:r>
            <a:r>
              <a:rPr lang="en-US" dirty="0" err="1" smtClean="0"/>
              <a:t>Hudhayl</a:t>
            </a:r>
            <a:r>
              <a:rPr lang="en-US" dirty="0" smtClean="0"/>
              <a:t>, </a:t>
            </a:r>
            <a:r>
              <a:rPr lang="en-US" dirty="0" err="1" smtClean="0"/>
              <a:t>Tamim</a:t>
            </a:r>
            <a:r>
              <a:rPr lang="en-US" dirty="0" smtClean="0"/>
              <a:t>, </a:t>
            </a:r>
            <a:r>
              <a:rPr lang="en-US" dirty="0" err="1" smtClean="0"/>
              <a:t>Khawazin</a:t>
            </a:r>
            <a:r>
              <a:rPr lang="en-US" dirty="0" smtClean="0"/>
              <a:t>, </a:t>
            </a:r>
            <a:r>
              <a:rPr lang="en-US" dirty="0" err="1" smtClean="0"/>
              <a:t>Thaqif</a:t>
            </a:r>
            <a:r>
              <a:rPr lang="en-US" dirty="0" smtClean="0"/>
              <a:t>, </a:t>
            </a:r>
            <a:r>
              <a:rPr lang="en-US" dirty="0" err="1" smtClean="0"/>
              <a:t>Kinanah</a:t>
            </a:r>
            <a:r>
              <a:rPr lang="en-US" dirty="0" smtClean="0"/>
              <a:t> and </a:t>
            </a:r>
            <a:r>
              <a:rPr lang="en-US" dirty="0" err="1" smtClean="0"/>
              <a:t>Yaman</a:t>
            </a:r>
            <a:r>
              <a:rPr lang="en-US" dirty="0" smtClean="0"/>
              <a:t>.</a:t>
            </a:r>
          </a:p>
          <a:p>
            <a:pPr marL="914400" lvl="1" indent="-514350">
              <a:buFont typeface="Arial" charset="0"/>
              <a:buAutoNum type="romanLcPeriod"/>
            </a:pPr>
            <a:r>
              <a:rPr lang="en-US" dirty="0" smtClean="0"/>
              <a:t>Seven </a:t>
            </a:r>
            <a:r>
              <a:rPr lang="en-US" dirty="0" err="1" smtClean="0"/>
              <a:t>ahruf</a:t>
            </a:r>
            <a:r>
              <a:rPr lang="en-US" dirty="0" smtClean="0"/>
              <a:t> refer to seven ways of recitation (</a:t>
            </a:r>
            <a:r>
              <a:rPr lang="en-US" dirty="0" err="1" smtClean="0"/>
              <a:t>lahajat</a:t>
            </a:r>
            <a:r>
              <a:rPr lang="en-US" dirty="0" smtClean="0"/>
              <a:t>) such that words are replaced by their synonyms.  </a:t>
            </a:r>
            <a:r>
              <a:rPr lang="en-US" dirty="0" err="1" smtClean="0"/>
              <a:t>Ahruf</a:t>
            </a:r>
            <a:r>
              <a:rPr lang="en-US" dirty="0" smtClean="0"/>
              <a:t> have the exact meaning but different wording</a:t>
            </a:r>
          </a:p>
          <a:p>
            <a:pPr marL="914400" lvl="1" indent="-514350">
              <a:buFont typeface="Arial" charset="0"/>
              <a:buAutoNum type="romanLcPeriod"/>
            </a:pPr>
            <a:r>
              <a:rPr lang="en-US" dirty="0" smtClean="0"/>
              <a:t>Seven </a:t>
            </a:r>
            <a:r>
              <a:rPr lang="en-US" dirty="0" err="1" smtClean="0"/>
              <a:t>Ahruf</a:t>
            </a:r>
            <a:r>
              <a:rPr lang="en-US" dirty="0" smtClean="0"/>
              <a:t> refer to seven different ways that the verse can be changed:</a:t>
            </a:r>
            <a:endParaRPr lang="en-AU" dirty="0" smtClean="0"/>
          </a:p>
          <a:p>
            <a:endParaRPr lang="tr-TR" sz="2800" dirty="0"/>
          </a:p>
        </p:txBody>
      </p:sp>
      <p:sp>
        <p:nvSpPr>
          <p:cNvPr id="2" name="1 Başlık"/>
          <p:cNvSpPr>
            <a:spLocks noGrp="1"/>
          </p:cNvSpPr>
          <p:nvPr>
            <p:ph type="title"/>
          </p:nvPr>
        </p:nvSpPr>
        <p:spPr>
          <a:xfrm>
            <a:off x="467544" y="476672"/>
            <a:ext cx="8496944" cy="1143000"/>
          </a:xfrm>
        </p:spPr>
        <p:txBody>
          <a:bodyPr/>
          <a:lstStyle/>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marL="365125" indent="-365125">
              <a:buFont typeface="Arial" charset="0"/>
              <a:buAutoNum type="romanLcPeriod"/>
            </a:pPr>
            <a:r>
              <a:rPr lang="en-US" dirty="0" smtClean="0"/>
              <a:t>Change in wording: 101:5 ‘ka al-</a:t>
            </a:r>
            <a:r>
              <a:rPr lang="en-US" dirty="0" err="1" smtClean="0"/>
              <a:t>ihn</a:t>
            </a:r>
            <a:r>
              <a:rPr lang="en-US" dirty="0" smtClean="0"/>
              <a:t> al-</a:t>
            </a:r>
            <a:r>
              <a:rPr lang="en-US" dirty="0" err="1" smtClean="0"/>
              <a:t>manfush</a:t>
            </a:r>
            <a:r>
              <a:rPr lang="en-US" dirty="0" smtClean="0"/>
              <a:t>’ is change to al-</a:t>
            </a:r>
            <a:r>
              <a:rPr lang="en-US" dirty="0" err="1" smtClean="0"/>
              <a:t>suf</a:t>
            </a:r>
            <a:r>
              <a:rPr lang="en-US" dirty="0" smtClean="0"/>
              <a:t> al-</a:t>
            </a:r>
            <a:r>
              <a:rPr lang="en-US" dirty="0" err="1" smtClean="0"/>
              <a:t>manfush</a:t>
            </a:r>
            <a:r>
              <a:rPr lang="en-US" dirty="0" smtClean="0"/>
              <a:t>’.</a:t>
            </a:r>
          </a:p>
          <a:p>
            <a:pPr marL="365125" indent="-365125">
              <a:buFont typeface="Arial" charset="0"/>
              <a:buAutoNum type="romanLcPeriod"/>
            </a:pPr>
            <a:r>
              <a:rPr lang="en-US" dirty="0" smtClean="0"/>
              <a:t>Differences conform to the vowels, </a:t>
            </a:r>
            <a:r>
              <a:rPr lang="en-US" dirty="0" err="1" smtClean="0"/>
              <a:t>dotless</a:t>
            </a:r>
            <a:r>
              <a:rPr lang="en-US" dirty="0" smtClean="0"/>
              <a:t> script of </a:t>
            </a:r>
            <a:r>
              <a:rPr lang="en-US" dirty="0" err="1" smtClean="0"/>
              <a:t>Uthman</a:t>
            </a:r>
            <a:r>
              <a:rPr lang="en-US" dirty="0" smtClean="0"/>
              <a:t>: </a:t>
            </a:r>
            <a:r>
              <a:rPr lang="en-US" dirty="0" err="1" smtClean="0"/>
              <a:t>fa-tabayyanu</a:t>
            </a:r>
            <a:r>
              <a:rPr lang="en-US" dirty="0" smtClean="0"/>
              <a:t> is changed to </a:t>
            </a:r>
            <a:r>
              <a:rPr lang="en-US" dirty="0" err="1" smtClean="0"/>
              <a:t>fa-tathabbatu</a:t>
            </a:r>
            <a:r>
              <a:rPr lang="en-US" dirty="0" smtClean="0"/>
              <a:t> in 49:6 or m</a:t>
            </a:r>
            <a:r>
              <a:rPr lang="tr-TR" dirty="0" err="1" smtClean="0"/>
              <a:t>âlik</a:t>
            </a:r>
            <a:r>
              <a:rPr lang="tr-TR" dirty="0" smtClean="0"/>
              <a:t> is </a:t>
            </a:r>
            <a:r>
              <a:rPr lang="tr-TR" dirty="0" err="1" smtClean="0"/>
              <a:t>changed</a:t>
            </a:r>
            <a:r>
              <a:rPr lang="tr-TR" dirty="0" smtClean="0"/>
              <a:t> </a:t>
            </a:r>
            <a:r>
              <a:rPr lang="tr-TR" dirty="0" err="1" smtClean="0"/>
              <a:t>to</a:t>
            </a:r>
            <a:r>
              <a:rPr lang="tr-TR" dirty="0" smtClean="0"/>
              <a:t> malik in Fatiha.</a:t>
            </a:r>
          </a:p>
          <a:p>
            <a:pPr marL="365125" indent="-365125">
              <a:buFont typeface="Arial" charset="0"/>
              <a:buAutoNum type="romanLcPeriod"/>
            </a:pPr>
            <a:r>
              <a:rPr lang="en-US" dirty="0" smtClean="0"/>
              <a:t>Change in word order: </a:t>
            </a:r>
            <a:r>
              <a:rPr lang="en-US" dirty="0" err="1" smtClean="0"/>
              <a:t>wa</a:t>
            </a:r>
            <a:r>
              <a:rPr lang="en-US" dirty="0" smtClean="0"/>
              <a:t> </a:t>
            </a:r>
            <a:r>
              <a:rPr lang="en-US" dirty="0" err="1" smtClean="0"/>
              <a:t>qatalu</a:t>
            </a:r>
            <a:r>
              <a:rPr lang="en-US" dirty="0" smtClean="0"/>
              <a:t> </a:t>
            </a:r>
            <a:r>
              <a:rPr lang="en-US" dirty="0" err="1" smtClean="0"/>
              <a:t>wa</a:t>
            </a:r>
            <a:r>
              <a:rPr lang="en-US" dirty="0" smtClean="0"/>
              <a:t> </a:t>
            </a:r>
            <a:r>
              <a:rPr lang="en-US" dirty="0" err="1" smtClean="0"/>
              <a:t>qutilu</a:t>
            </a:r>
            <a:r>
              <a:rPr lang="en-US" dirty="0" smtClean="0"/>
              <a:t> is changed to </a:t>
            </a:r>
            <a:r>
              <a:rPr lang="en-US" dirty="0" err="1" smtClean="0"/>
              <a:t>wa</a:t>
            </a:r>
            <a:r>
              <a:rPr lang="en-US" dirty="0" smtClean="0"/>
              <a:t> </a:t>
            </a:r>
            <a:r>
              <a:rPr lang="en-US" dirty="0" err="1" smtClean="0"/>
              <a:t>qutilu</a:t>
            </a:r>
            <a:r>
              <a:rPr lang="en-US" dirty="0" smtClean="0"/>
              <a:t> </a:t>
            </a:r>
            <a:r>
              <a:rPr lang="en-US" dirty="0" err="1" smtClean="0"/>
              <a:t>wa</a:t>
            </a:r>
            <a:r>
              <a:rPr lang="en-US" dirty="0" smtClean="0"/>
              <a:t> </a:t>
            </a:r>
            <a:r>
              <a:rPr lang="en-US" dirty="0" err="1" smtClean="0"/>
              <a:t>qatalu</a:t>
            </a:r>
            <a:r>
              <a:rPr lang="en-US" dirty="0" smtClean="0"/>
              <a:t> in 2:195.</a:t>
            </a:r>
          </a:p>
          <a:p>
            <a:pPr marL="365125" indent="-365125">
              <a:buFont typeface="Arial" charset="0"/>
              <a:buAutoNum type="romanLcPeriod"/>
            </a:pPr>
            <a:r>
              <a:rPr lang="en-US" dirty="0" smtClean="0"/>
              <a:t>Addition or subtraction of a letter or word: </a:t>
            </a:r>
            <a:r>
              <a:rPr lang="en-US" dirty="0" err="1" smtClean="0"/>
              <a:t>fa-inna</a:t>
            </a:r>
            <a:r>
              <a:rPr lang="en-US" dirty="0" smtClean="0"/>
              <a:t> </a:t>
            </a:r>
            <a:r>
              <a:rPr lang="en-US" dirty="0" err="1" smtClean="0"/>
              <a:t>Allaha</a:t>
            </a:r>
            <a:r>
              <a:rPr lang="en-US" dirty="0" smtClean="0"/>
              <a:t> </a:t>
            </a:r>
            <a:r>
              <a:rPr lang="en-US" dirty="0" err="1" smtClean="0"/>
              <a:t>huwa</a:t>
            </a:r>
            <a:r>
              <a:rPr lang="en-US" dirty="0" smtClean="0"/>
              <a:t> al-</a:t>
            </a:r>
            <a:r>
              <a:rPr lang="en-US" dirty="0" err="1" smtClean="0"/>
              <a:t>ghaniyy</a:t>
            </a:r>
            <a:r>
              <a:rPr lang="en-US" dirty="0" smtClean="0"/>
              <a:t> al-</a:t>
            </a:r>
            <a:r>
              <a:rPr lang="en-US" dirty="0" err="1" smtClean="0"/>
              <a:t>hamid</a:t>
            </a:r>
            <a:r>
              <a:rPr lang="en-US" dirty="0" smtClean="0"/>
              <a:t> is recited </a:t>
            </a:r>
            <a:r>
              <a:rPr lang="en-US" dirty="0" err="1" smtClean="0"/>
              <a:t>fa-inna</a:t>
            </a:r>
            <a:r>
              <a:rPr lang="en-US" dirty="0" smtClean="0"/>
              <a:t> </a:t>
            </a:r>
            <a:r>
              <a:rPr lang="en-US" dirty="0" err="1" smtClean="0"/>
              <a:t>Allaha</a:t>
            </a:r>
            <a:r>
              <a:rPr lang="en-US" dirty="0" smtClean="0"/>
              <a:t> </a:t>
            </a:r>
            <a:r>
              <a:rPr lang="en-US" dirty="0" err="1" smtClean="0"/>
              <a:t>ghaniyy</a:t>
            </a:r>
            <a:r>
              <a:rPr lang="en-US" dirty="0" smtClean="0"/>
              <a:t> al-</a:t>
            </a:r>
            <a:r>
              <a:rPr lang="en-US" dirty="0" err="1" smtClean="0"/>
              <a:t>hamid</a:t>
            </a:r>
            <a:r>
              <a:rPr lang="en-US" dirty="0" smtClean="0"/>
              <a:t> in 57:24.</a:t>
            </a:r>
          </a:p>
          <a:p>
            <a:endParaRPr lang="tr-TR" dirty="0"/>
          </a:p>
        </p:txBody>
      </p:sp>
      <p:sp>
        <p:nvSpPr>
          <p:cNvPr id="2" name="1 Başlık"/>
          <p:cNvSpPr>
            <a:spLocks noGrp="1"/>
          </p:cNvSpPr>
          <p:nvPr>
            <p:ph type="title"/>
          </p:nvPr>
        </p:nvSpPr>
        <p:spPr/>
        <p:txBody>
          <a:bodyPr/>
          <a:lstStyle/>
          <a:p>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marL="514350" indent="-514350">
              <a:buFont typeface="Arial" charset="0"/>
              <a:buAutoNum type="romanLcPeriod" startAt="5"/>
            </a:pPr>
            <a:r>
              <a:rPr lang="en-US" dirty="0" smtClean="0"/>
              <a:t>Change in the form of the word (plural to singular etc): </a:t>
            </a:r>
            <a:r>
              <a:rPr lang="en-US" dirty="0" err="1" smtClean="0"/>
              <a:t>li</a:t>
            </a:r>
            <a:r>
              <a:rPr lang="en-US" dirty="0" smtClean="0"/>
              <a:t> am</a:t>
            </a:r>
            <a:r>
              <a:rPr lang="tr-TR" dirty="0" err="1" smtClean="0"/>
              <a:t>ânâtihim</a:t>
            </a:r>
            <a:r>
              <a:rPr lang="tr-TR" dirty="0" smtClean="0"/>
              <a:t> is </a:t>
            </a:r>
            <a:r>
              <a:rPr lang="tr-TR" dirty="0" err="1" smtClean="0"/>
              <a:t>changed</a:t>
            </a:r>
            <a:r>
              <a:rPr lang="tr-TR" dirty="0" smtClean="0"/>
              <a:t> </a:t>
            </a:r>
            <a:r>
              <a:rPr lang="tr-TR" dirty="0" err="1" smtClean="0"/>
              <a:t>to</a:t>
            </a:r>
            <a:r>
              <a:rPr lang="tr-TR" dirty="0" smtClean="0"/>
              <a:t> </a:t>
            </a:r>
            <a:r>
              <a:rPr lang="tr-TR" dirty="0" err="1" smtClean="0"/>
              <a:t>li</a:t>
            </a:r>
            <a:r>
              <a:rPr lang="tr-TR" dirty="0" smtClean="0"/>
              <a:t> </a:t>
            </a:r>
            <a:r>
              <a:rPr lang="tr-TR" dirty="0" err="1" smtClean="0"/>
              <a:t>amânatihim</a:t>
            </a:r>
            <a:r>
              <a:rPr lang="tr-TR" dirty="0" smtClean="0"/>
              <a:t> in 23:8</a:t>
            </a:r>
            <a:r>
              <a:rPr lang="en-AU" dirty="0" smtClean="0"/>
              <a:t>.</a:t>
            </a:r>
          </a:p>
          <a:p>
            <a:pPr marL="514350" indent="-514350">
              <a:buFont typeface="Arial" charset="0"/>
              <a:buAutoNum type="romanLcPeriod" startAt="5"/>
            </a:pPr>
            <a:r>
              <a:rPr lang="tr-TR" dirty="0" smtClean="0"/>
              <a:t>D</a:t>
            </a:r>
            <a:r>
              <a:rPr lang="en-AU" dirty="0" err="1" smtClean="0"/>
              <a:t>i</a:t>
            </a:r>
            <a:r>
              <a:rPr lang="tr-TR" dirty="0" err="1" smtClean="0"/>
              <a:t>fferences</a:t>
            </a:r>
            <a:r>
              <a:rPr lang="tr-TR" dirty="0" smtClean="0"/>
              <a:t> </a:t>
            </a:r>
            <a:r>
              <a:rPr lang="en-US" dirty="0" smtClean="0"/>
              <a:t>in inflection points (diacritical): </a:t>
            </a:r>
            <a:r>
              <a:rPr lang="en-US" dirty="0" err="1" smtClean="0"/>
              <a:t>wa-ttakhadhu</a:t>
            </a:r>
            <a:r>
              <a:rPr lang="en-US" dirty="0" smtClean="0"/>
              <a:t> min </a:t>
            </a:r>
            <a:r>
              <a:rPr lang="en-US" dirty="0" err="1" smtClean="0"/>
              <a:t>maqam</a:t>
            </a:r>
            <a:r>
              <a:rPr lang="en-US" dirty="0" smtClean="0"/>
              <a:t> is changed to </a:t>
            </a:r>
            <a:r>
              <a:rPr lang="en-US" dirty="0" err="1" smtClean="0"/>
              <a:t>wa-ttakhidhu</a:t>
            </a:r>
            <a:r>
              <a:rPr lang="en-US" dirty="0" smtClean="0"/>
              <a:t> in 2:125.</a:t>
            </a:r>
          </a:p>
          <a:p>
            <a:pPr marL="514350" indent="-514350">
              <a:buFont typeface="Arial" charset="0"/>
              <a:buAutoNum type="romanLcPeriod" startAt="5"/>
            </a:pPr>
            <a:r>
              <a:rPr lang="en-US" dirty="0" smtClean="0"/>
              <a:t>Differences in pronunciation: lessening the effect of </a:t>
            </a:r>
            <a:r>
              <a:rPr lang="en-US" dirty="0" err="1" smtClean="0"/>
              <a:t>hamzah</a:t>
            </a:r>
            <a:r>
              <a:rPr lang="en-US" dirty="0" smtClean="0"/>
              <a:t> or </a:t>
            </a:r>
            <a:r>
              <a:rPr lang="en-US" dirty="0" err="1" smtClean="0"/>
              <a:t>imalah</a:t>
            </a:r>
            <a:r>
              <a:rPr lang="en-US" dirty="0" smtClean="0"/>
              <a:t>: </a:t>
            </a:r>
            <a:r>
              <a:rPr lang="en-US" dirty="0" err="1" smtClean="0"/>
              <a:t>mu’minun</a:t>
            </a:r>
            <a:r>
              <a:rPr lang="en-US" dirty="0" smtClean="0"/>
              <a:t> is changed to </a:t>
            </a:r>
            <a:r>
              <a:rPr lang="en-US" dirty="0" err="1" smtClean="0"/>
              <a:t>muminun</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en-US" dirty="0" smtClean="0"/>
              <a:t>To make the reading, pronunciation and </a:t>
            </a:r>
            <a:r>
              <a:rPr lang="en-US" dirty="0" err="1" smtClean="0"/>
              <a:t>memorisation</a:t>
            </a:r>
            <a:r>
              <a:rPr lang="en-US" dirty="0" smtClean="0"/>
              <a:t> more easy, as many people were illiterate in the Prophet’s time</a:t>
            </a:r>
          </a:p>
          <a:p>
            <a:r>
              <a:rPr lang="en-US" dirty="0" smtClean="0"/>
              <a:t>To unite </a:t>
            </a:r>
            <a:r>
              <a:rPr lang="en-US" dirty="0" err="1" smtClean="0"/>
              <a:t>Mulims</a:t>
            </a:r>
            <a:r>
              <a:rPr lang="en-US" dirty="0" smtClean="0"/>
              <a:t> on the basis of one common language, the Arabic of the </a:t>
            </a:r>
            <a:r>
              <a:rPr lang="en-US" dirty="0" err="1" smtClean="0"/>
              <a:t>Quraysh</a:t>
            </a:r>
            <a:r>
              <a:rPr lang="en-US" dirty="0" smtClean="0"/>
              <a:t>, with minor variations accepted, according to spoken language.</a:t>
            </a:r>
          </a:p>
          <a:p>
            <a:r>
              <a:rPr lang="en-US" dirty="0" smtClean="0"/>
              <a:t>To show something of the unique nature of the Qur’an, in the realm of meaning and legal rulings.</a:t>
            </a:r>
          </a:p>
          <a:p>
            <a:r>
              <a:rPr lang="en-US" dirty="0" smtClean="0"/>
              <a:t>To explain regal ruling in more details.</a:t>
            </a:r>
            <a:endParaRPr lang="en-AU" dirty="0" smtClean="0"/>
          </a:p>
          <a:p>
            <a:endParaRPr lang="tr-TR" dirty="0"/>
          </a:p>
        </p:txBody>
      </p:sp>
      <p:sp>
        <p:nvSpPr>
          <p:cNvPr id="2" name="1 Başlık"/>
          <p:cNvSpPr>
            <a:spLocks noGrp="1"/>
          </p:cNvSpPr>
          <p:nvPr>
            <p:ph type="title"/>
          </p:nvPr>
        </p:nvSpPr>
        <p:spPr/>
        <p:txBody>
          <a:bodyPr>
            <a:normAutofit fontScale="90000"/>
          </a:bodyPr>
          <a:lstStyle/>
          <a:p>
            <a:r>
              <a:rPr lang="en-US" dirty="0" smtClean="0"/>
              <a:t>Benefits of Seven </a:t>
            </a:r>
            <a:r>
              <a:rPr lang="en-US" dirty="0" err="1" smtClean="0"/>
              <a:t>Ahruf</a:t>
            </a:r>
            <a:r>
              <a:rPr lang="en-US" dirty="0" smtClean="0"/>
              <a:t> in the Qur’an</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marL="514350" indent="-514350">
              <a:buFont typeface="Arial" charset="0"/>
              <a:buAutoNum type="romanLcPeriod" startAt="5"/>
            </a:pPr>
            <a:endParaRPr lang="en-AU" dirty="0" smtClean="0"/>
          </a:p>
          <a:p>
            <a:endParaRPr lang="tr-TR" dirty="0"/>
          </a:p>
        </p:txBody>
      </p:sp>
      <p:sp>
        <p:nvSpPr>
          <p:cNvPr id="2" name="1 Başlık"/>
          <p:cNvSpPr>
            <a:spLocks noGrp="1"/>
          </p:cNvSpPr>
          <p:nvPr>
            <p:ph type="title"/>
          </p:nvPr>
        </p:nvSpPr>
        <p:spPr>
          <a:xfrm>
            <a:off x="323528" y="2420888"/>
            <a:ext cx="8363272" cy="1728192"/>
          </a:xfrm>
        </p:spPr>
        <p:txBody>
          <a:bodyPr/>
          <a:lstStyle/>
          <a:p>
            <a:r>
              <a:rPr lang="tr-TR" dirty="0" err="1" smtClean="0"/>
              <a:t>Various</a:t>
            </a:r>
            <a:r>
              <a:rPr lang="tr-TR" dirty="0" smtClean="0"/>
              <a:t> </a:t>
            </a:r>
            <a:r>
              <a:rPr lang="en-AU" dirty="0" smtClean="0"/>
              <a:t>R</a:t>
            </a:r>
            <a:r>
              <a:rPr lang="tr-TR" dirty="0" err="1" smtClean="0"/>
              <a:t>eading</a:t>
            </a:r>
            <a:r>
              <a:rPr lang="en-AU" dirty="0" smtClean="0"/>
              <a:t>s</a:t>
            </a:r>
            <a:r>
              <a:rPr lang="tr-TR" dirty="0" smtClean="0"/>
              <a:t> of </a:t>
            </a:r>
            <a:r>
              <a:rPr lang="tr-TR" dirty="0" err="1" smtClean="0"/>
              <a:t>the</a:t>
            </a:r>
            <a:r>
              <a:rPr lang="tr-TR" dirty="0" smtClean="0"/>
              <a:t> </a:t>
            </a:r>
            <a:r>
              <a:rPr lang="tr-TR" dirty="0" err="1" smtClean="0"/>
              <a:t>Qur’an</a:t>
            </a:r>
            <a:r>
              <a:rPr lang="en-AU" dirty="0" smtClean="0"/>
              <a:t> - I</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412776"/>
            <a:ext cx="9144000" cy="5445224"/>
          </a:xfrm>
        </p:spPr>
        <p:txBody>
          <a:bodyPr>
            <a:normAutofit fontScale="85000" lnSpcReduction="20000"/>
          </a:bodyPr>
          <a:lstStyle/>
          <a:p>
            <a:pPr algn="just"/>
            <a:r>
              <a:rPr lang="tr-TR" sz="3300" dirty="0" err="1" smtClean="0"/>
              <a:t>Qur’anic</a:t>
            </a:r>
            <a:r>
              <a:rPr lang="tr-TR" sz="3300" dirty="0" smtClean="0"/>
              <a:t> </a:t>
            </a:r>
            <a:r>
              <a:rPr lang="tr-TR" sz="3300" dirty="0" err="1" smtClean="0"/>
              <a:t>recitation</a:t>
            </a:r>
            <a:r>
              <a:rPr lang="tr-TR" sz="3300" dirty="0" smtClean="0"/>
              <a:t> is a </a:t>
            </a:r>
            <a:r>
              <a:rPr lang="tr-TR" sz="3300" dirty="0" err="1" smtClean="0"/>
              <a:t>sunnah</a:t>
            </a:r>
            <a:r>
              <a:rPr lang="tr-TR" sz="3300" dirty="0" smtClean="0"/>
              <a:t>. </a:t>
            </a:r>
            <a:r>
              <a:rPr lang="tr-TR" sz="3300" dirty="0" err="1" smtClean="0"/>
              <a:t>The</a:t>
            </a:r>
            <a:r>
              <a:rPr lang="tr-TR" sz="3300" dirty="0" smtClean="0"/>
              <a:t> </a:t>
            </a:r>
            <a:r>
              <a:rPr lang="tr-TR" sz="3300" dirty="0" err="1" smtClean="0"/>
              <a:t>later</a:t>
            </a:r>
            <a:r>
              <a:rPr lang="tr-TR" sz="3300" dirty="0" smtClean="0"/>
              <a:t> </a:t>
            </a:r>
            <a:r>
              <a:rPr lang="tr-TR" sz="3300" dirty="0" err="1" smtClean="0"/>
              <a:t>genrations</a:t>
            </a:r>
            <a:r>
              <a:rPr lang="tr-TR" sz="3300" dirty="0" smtClean="0"/>
              <a:t> </a:t>
            </a:r>
            <a:r>
              <a:rPr lang="tr-TR" sz="3300" dirty="0" err="1" smtClean="0"/>
              <a:t>must</a:t>
            </a:r>
            <a:r>
              <a:rPr lang="tr-TR" sz="3300" dirty="0" smtClean="0"/>
              <a:t> </a:t>
            </a:r>
            <a:r>
              <a:rPr lang="tr-TR" sz="3300" dirty="0" err="1" smtClean="0"/>
              <a:t>take</a:t>
            </a:r>
            <a:r>
              <a:rPr lang="tr-TR" sz="3300" dirty="0" smtClean="0"/>
              <a:t> it </a:t>
            </a:r>
            <a:r>
              <a:rPr lang="tr-TR" sz="3300" dirty="0" err="1" smtClean="0"/>
              <a:t>from</a:t>
            </a:r>
            <a:r>
              <a:rPr lang="tr-TR" sz="3300" dirty="0" smtClean="0"/>
              <a:t> </a:t>
            </a:r>
            <a:r>
              <a:rPr lang="tr-TR" sz="3300" dirty="0" err="1" smtClean="0"/>
              <a:t>the</a:t>
            </a:r>
            <a:r>
              <a:rPr lang="tr-TR" sz="3300" dirty="0" smtClean="0"/>
              <a:t> </a:t>
            </a:r>
            <a:r>
              <a:rPr lang="tr-TR" sz="3300" dirty="0" err="1" smtClean="0"/>
              <a:t>earlier</a:t>
            </a:r>
            <a:r>
              <a:rPr lang="tr-TR" sz="3300" dirty="0" smtClean="0"/>
              <a:t> </a:t>
            </a:r>
            <a:r>
              <a:rPr lang="tr-TR" sz="3300" dirty="0" err="1" smtClean="0"/>
              <a:t>generations</a:t>
            </a:r>
            <a:r>
              <a:rPr lang="tr-TR" sz="3300" dirty="0" smtClean="0"/>
              <a:t>. </a:t>
            </a:r>
            <a:r>
              <a:rPr lang="tr-TR" sz="3300" dirty="0" err="1" smtClean="0"/>
              <a:t>One</a:t>
            </a:r>
            <a:r>
              <a:rPr lang="tr-TR" sz="3300" dirty="0" smtClean="0"/>
              <a:t> has </a:t>
            </a:r>
            <a:r>
              <a:rPr lang="tr-TR" sz="3300" dirty="0" err="1" smtClean="0"/>
              <a:t>to</a:t>
            </a:r>
            <a:r>
              <a:rPr lang="tr-TR" sz="3300" dirty="0" smtClean="0"/>
              <a:t> </a:t>
            </a:r>
            <a:r>
              <a:rPr lang="tr-TR" sz="3300" dirty="0" err="1" smtClean="0"/>
              <a:t>recite</a:t>
            </a:r>
            <a:r>
              <a:rPr lang="tr-TR" sz="3300" dirty="0" smtClean="0"/>
              <a:t> it </a:t>
            </a:r>
            <a:r>
              <a:rPr lang="tr-TR" sz="3300" dirty="0" err="1" smtClean="0"/>
              <a:t>only</a:t>
            </a:r>
            <a:r>
              <a:rPr lang="tr-TR" sz="3300" dirty="0" smtClean="0"/>
              <a:t> as he has </a:t>
            </a:r>
            <a:r>
              <a:rPr lang="tr-TR" sz="3300" dirty="0" err="1" smtClean="0"/>
              <a:t>been</a:t>
            </a:r>
            <a:r>
              <a:rPr lang="tr-TR" sz="3300" dirty="0" smtClean="0"/>
              <a:t> </a:t>
            </a:r>
            <a:r>
              <a:rPr lang="tr-TR" sz="3300" dirty="0" err="1" smtClean="0"/>
              <a:t>taught</a:t>
            </a:r>
            <a:r>
              <a:rPr lang="tr-TR" sz="3300" dirty="0" smtClean="0"/>
              <a:t>. </a:t>
            </a:r>
            <a:r>
              <a:rPr lang="tr-TR" sz="3300" dirty="0" err="1" smtClean="0"/>
              <a:t>This</a:t>
            </a:r>
            <a:r>
              <a:rPr lang="tr-TR" sz="3300" dirty="0" smtClean="0"/>
              <a:t> is </a:t>
            </a:r>
            <a:r>
              <a:rPr lang="tr-TR" sz="3300" dirty="0" err="1" smtClean="0"/>
              <a:t>the</a:t>
            </a:r>
            <a:r>
              <a:rPr lang="tr-TR" sz="3300" dirty="0" smtClean="0"/>
              <a:t> </a:t>
            </a:r>
            <a:r>
              <a:rPr lang="tr-TR" sz="3300" dirty="0" err="1" smtClean="0"/>
              <a:t>fundamental</a:t>
            </a:r>
            <a:r>
              <a:rPr lang="tr-TR" sz="3300" dirty="0" smtClean="0"/>
              <a:t> </a:t>
            </a:r>
            <a:r>
              <a:rPr lang="tr-TR" sz="3300" dirty="0" err="1" smtClean="0"/>
              <a:t>principle</a:t>
            </a:r>
            <a:r>
              <a:rPr lang="tr-TR" sz="3300" dirty="0" smtClean="0"/>
              <a:t>.</a:t>
            </a:r>
          </a:p>
          <a:p>
            <a:pPr algn="just"/>
            <a:r>
              <a:rPr lang="tr-TR" sz="3300" dirty="0" err="1" smtClean="0"/>
              <a:t>Because</a:t>
            </a:r>
            <a:r>
              <a:rPr lang="tr-TR" sz="3300" dirty="0" smtClean="0"/>
              <a:t> of </a:t>
            </a:r>
            <a:r>
              <a:rPr lang="tr-TR" sz="3300" dirty="0" err="1" smtClean="0"/>
              <a:t>the</a:t>
            </a:r>
            <a:r>
              <a:rPr lang="tr-TR" sz="3300" dirty="0" smtClean="0"/>
              <a:t> </a:t>
            </a:r>
            <a:r>
              <a:rPr lang="tr-TR" sz="3300" dirty="0" err="1" smtClean="0"/>
              <a:t>various</a:t>
            </a:r>
            <a:r>
              <a:rPr lang="tr-TR" sz="3300" dirty="0" smtClean="0"/>
              <a:t> </a:t>
            </a:r>
            <a:r>
              <a:rPr lang="tr-TR" sz="3300" dirty="0" err="1" smtClean="0"/>
              <a:t>reading</a:t>
            </a:r>
            <a:r>
              <a:rPr lang="tr-TR" sz="3300" dirty="0" smtClean="0"/>
              <a:t> of </a:t>
            </a:r>
            <a:r>
              <a:rPr lang="tr-TR" sz="3300" dirty="0" err="1" smtClean="0"/>
              <a:t>the</a:t>
            </a:r>
            <a:r>
              <a:rPr lang="tr-TR" sz="3300" dirty="0" smtClean="0"/>
              <a:t> </a:t>
            </a:r>
            <a:r>
              <a:rPr lang="tr-TR" sz="3300" dirty="0" err="1" smtClean="0"/>
              <a:t>Prophet</a:t>
            </a:r>
            <a:r>
              <a:rPr lang="tr-TR" sz="3300" dirty="0" smtClean="0"/>
              <a:t> </a:t>
            </a:r>
            <a:r>
              <a:rPr lang="tr-TR" sz="3300" dirty="0" err="1" smtClean="0"/>
              <a:t>and</a:t>
            </a:r>
            <a:r>
              <a:rPr lang="tr-TR" sz="3300" dirty="0" smtClean="0"/>
              <a:t> </a:t>
            </a:r>
            <a:r>
              <a:rPr lang="tr-TR" sz="3300" dirty="0" err="1" smtClean="0"/>
              <a:t>specific</a:t>
            </a:r>
            <a:r>
              <a:rPr lang="tr-TR" sz="3300" dirty="0" smtClean="0"/>
              <a:t> </a:t>
            </a:r>
            <a:r>
              <a:rPr lang="tr-TR" sz="3300" dirty="0" err="1" smtClean="0"/>
              <a:t>features</a:t>
            </a:r>
            <a:r>
              <a:rPr lang="tr-TR" sz="3300" dirty="0" smtClean="0"/>
              <a:t> of </a:t>
            </a:r>
            <a:r>
              <a:rPr lang="tr-TR" sz="3300" dirty="0" err="1" smtClean="0"/>
              <a:t>Arabic</a:t>
            </a:r>
            <a:r>
              <a:rPr lang="tr-TR" sz="3300" dirty="0" smtClean="0"/>
              <a:t> </a:t>
            </a:r>
            <a:r>
              <a:rPr lang="tr-TR" sz="3300" dirty="0" err="1" smtClean="0"/>
              <a:t>text</a:t>
            </a:r>
            <a:r>
              <a:rPr lang="tr-TR" sz="3300" dirty="0" smtClean="0"/>
              <a:t> of </a:t>
            </a:r>
            <a:r>
              <a:rPr lang="tr-TR" sz="3300" dirty="0" err="1" smtClean="0"/>
              <a:t>the</a:t>
            </a:r>
            <a:r>
              <a:rPr lang="tr-TR" sz="3300" dirty="0" smtClean="0"/>
              <a:t> </a:t>
            </a:r>
            <a:r>
              <a:rPr lang="tr-TR" sz="3300" dirty="0" err="1" smtClean="0"/>
              <a:t>Qur’an</a:t>
            </a:r>
            <a:r>
              <a:rPr lang="tr-TR" sz="3300" dirty="0" smtClean="0"/>
              <a:t>, </a:t>
            </a:r>
            <a:r>
              <a:rPr lang="tr-TR" sz="3300" dirty="0" err="1" smtClean="0"/>
              <a:t>there</a:t>
            </a:r>
            <a:r>
              <a:rPr lang="tr-TR" sz="3300" dirty="0" smtClean="0"/>
              <a:t> </a:t>
            </a:r>
            <a:r>
              <a:rPr lang="tr-TR" sz="3300" dirty="0" err="1" smtClean="0"/>
              <a:t>are</a:t>
            </a:r>
            <a:r>
              <a:rPr lang="tr-TR" sz="3300" dirty="0" smtClean="0"/>
              <a:t> </a:t>
            </a:r>
            <a:r>
              <a:rPr lang="tr-TR" sz="3300" dirty="0" err="1" smtClean="0"/>
              <a:t>some</a:t>
            </a:r>
            <a:r>
              <a:rPr lang="tr-TR" sz="3300" dirty="0" smtClean="0"/>
              <a:t> </a:t>
            </a:r>
            <a:r>
              <a:rPr lang="tr-TR" sz="3300" dirty="0" err="1" smtClean="0"/>
              <a:t>minor</a:t>
            </a:r>
            <a:r>
              <a:rPr lang="tr-TR" sz="3300" dirty="0" smtClean="0"/>
              <a:t> </a:t>
            </a:r>
            <a:r>
              <a:rPr lang="tr-TR" sz="3300" dirty="0" err="1" smtClean="0"/>
              <a:t>differences</a:t>
            </a:r>
            <a:r>
              <a:rPr lang="tr-TR" sz="3300" dirty="0" smtClean="0"/>
              <a:t> in </a:t>
            </a:r>
            <a:r>
              <a:rPr lang="tr-TR" sz="3300" dirty="0" err="1" smtClean="0"/>
              <a:t>recitation</a:t>
            </a:r>
            <a:r>
              <a:rPr lang="tr-TR" sz="3300" dirty="0" smtClean="0"/>
              <a:t>. </a:t>
            </a:r>
            <a:r>
              <a:rPr lang="tr-TR" sz="3300" dirty="0" err="1" smtClean="0"/>
              <a:t>The</a:t>
            </a:r>
            <a:r>
              <a:rPr lang="tr-TR" sz="3300" dirty="0" smtClean="0"/>
              <a:t> </a:t>
            </a:r>
            <a:r>
              <a:rPr lang="tr-TR" sz="3300" dirty="0" err="1" smtClean="0"/>
              <a:t>science</a:t>
            </a:r>
            <a:r>
              <a:rPr lang="tr-TR" sz="3300" dirty="0" smtClean="0"/>
              <a:t> of </a:t>
            </a:r>
            <a:r>
              <a:rPr lang="tr-TR" sz="3300" dirty="0" err="1" smtClean="0"/>
              <a:t>recititaion</a:t>
            </a:r>
            <a:r>
              <a:rPr lang="tr-TR" sz="3300" dirty="0" smtClean="0"/>
              <a:t> is </a:t>
            </a:r>
            <a:r>
              <a:rPr lang="tr-TR" sz="3300" dirty="0" err="1" smtClean="0"/>
              <a:t>also</a:t>
            </a:r>
            <a:r>
              <a:rPr lang="tr-TR" sz="3300" dirty="0" smtClean="0"/>
              <a:t> </a:t>
            </a:r>
            <a:r>
              <a:rPr lang="tr-TR" sz="3300" dirty="0" err="1" smtClean="0"/>
              <a:t>related</a:t>
            </a:r>
            <a:r>
              <a:rPr lang="tr-TR" sz="3300" dirty="0" smtClean="0"/>
              <a:t> </a:t>
            </a:r>
            <a:r>
              <a:rPr lang="tr-TR" sz="3300" dirty="0" err="1" smtClean="0"/>
              <a:t>to</a:t>
            </a:r>
            <a:r>
              <a:rPr lang="tr-TR" sz="3300" dirty="0" smtClean="0"/>
              <a:t> </a:t>
            </a:r>
            <a:r>
              <a:rPr lang="tr-TR" sz="3300" dirty="0" err="1" smtClean="0"/>
              <a:t>the</a:t>
            </a:r>
            <a:r>
              <a:rPr lang="tr-TR" sz="3300" dirty="0" smtClean="0"/>
              <a:t> </a:t>
            </a:r>
            <a:r>
              <a:rPr lang="tr-TR" sz="3300" dirty="0" err="1" smtClean="0"/>
              <a:t>punctuation</a:t>
            </a:r>
            <a:r>
              <a:rPr lang="tr-TR" sz="3300" dirty="0" smtClean="0"/>
              <a:t> of </a:t>
            </a:r>
            <a:r>
              <a:rPr lang="tr-TR" sz="3300" dirty="0" err="1" smtClean="0"/>
              <a:t>the</a:t>
            </a:r>
            <a:r>
              <a:rPr lang="tr-TR" sz="3300" dirty="0" smtClean="0"/>
              <a:t> </a:t>
            </a:r>
            <a:r>
              <a:rPr lang="tr-TR" sz="3300" dirty="0" err="1" smtClean="0"/>
              <a:t>written</a:t>
            </a:r>
            <a:r>
              <a:rPr lang="tr-TR" sz="3300" dirty="0" smtClean="0"/>
              <a:t> </a:t>
            </a:r>
            <a:r>
              <a:rPr lang="tr-TR" sz="3300" dirty="0" err="1" smtClean="0"/>
              <a:t>text</a:t>
            </a:r>
            <a:r>
              <a:rPr lang="tr-TR" sz="3300" dirty="0" smtClean="0"/>
              <a:t> of </a:t>
            </a:r>
            <a:r>
              <a:rPr lang="tr-TR" sz="3300" dirty="0" err="1" smtClean="0"/>
              <a:t>the</a:t>
            </a:r>
            <a:r>
              <a:rPr lang="tr-TR" sz="3300" dirty="0" smtClean="0"/>
              <a:t> </a:t>
            </a:r>
            <a:r>
              <a:rPr lang="tr-TR" sz="3300" dirty="0" err="1" smtClean="0"/>
              <a:t>Qur’an</a:t>
            </a:r>
            <a:endParaRPr lang="en-AU" sz="3300" dirty="0" smtClean="0"/>
          </a:p>
          <a:p>
            <a:pPr algn="just"/>
            <a:r>
              <a:rPr lang="en-AU" sz="3300" dirty="0" smtClean="0"/>
              <a:t>The </a:t>
            </a:r>
            <a:r>
              <a:rPr lang="en-AU" sz="3300" dirty="0" err="1" smtClean="0"/>
              <a:t>qiraats</a:t>
            </a:r>
            <a:r>
              <a:rPr lang="en-AU" sz="3300" dirty="0" smtClean="0"/>
              <a:t> are particular methodologies of reciting the Qur’an. These </a:t>
            </a:r>
            <a:r>
              <a:rPr lang="en-AU" sz="3300" dirty="0" err="1" smtClean="0"/>
              <a:t>qiraats</a:t>
            </a:r>
            <a:r>
              <a:rPr lang="en-AU" sz="3300" dirty="0" smtClean="0"/>
              <a:t> are named after the </a:t>
            </a:r>
            <a:r>
              <a:rPr lang="en-AU" sz="3300" dirty="0" err="1" smtClean="0"/>
              <a:t>Qaris</a:t>
            </a:r>
            <a:r>
              <a:rPr lang="en-AU" sz="3300" dirty="0" smtClean="0"/>
              <a:t> (</a:t>
            </a:r>
            <a:r>
              <a:rPr lang="en-AU" sz="3300" dirty="0" err="1" smtClean="0"/>
              <a:t>reciters</a:t>
            </a:r>
            <a:r>
              <a:rPr lang="en-AU" sz="3300" dirty="0" smtClean="0"/>
              <a:t>) who recited the Qur’an in that particular manner and were famous as being the leaders in this field. They present the readings of the Prophet and companions.</a:t>
            </a:r>
          </a:p>
          <a:p>
            <a:endParaRPr lang="tr-TR" dirty="0"/>
          </a:p>
        </p:txBody>
      </p:sp>
      <p:sp>
        <p:nvSpPr>
          <p:cNvPr id="2" name="1 Başlık"/>
          <p:cNvSpPr>
            <a:spLocks noGrp="1"/>
          </p:cNvSpPr>
          <p:nvPr>
            <p:ph type="title"/>
          </p:nvPr>
        </p:nvSpPr>
        <p:spPr/>
        <p:txBody>
          <a:bodyPr/>
          <a:lstStyle/>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en-AU" dirty="0" smtClean="0"/>
              <a:t>Meanings  and scope of the seven </a:t>
            </a:r>
            <a:r>
              <a:rPr lang="en-AU" i="1" dirty="0" err="1" smtClean="0"/>
              <a:t>a</a:t>
            </a:r>
            <a:r>
              <a:rPr lang="en-AU" i="1" dirty="0" err="1" smtClean="0">
                <a:sym typeface="WL LatinALA-LC1Times"/>
              </a:rPr>
              <a:t></a:t>
            </a:r>
            <a:r>
              <a:rPr lang="en-AU" i="1" dirty="0" err="1" smtClean="0"/>
              <a:t>ruf</a:t>
            </a:r>
            <a:endParaRPr lang="en-AU" i="1" dirty="0" smtClean="0"/>
          </a:p>
          <a:p>
            <a:r>
              <a:rPr lang="en-AU" dirty="0" smtClean="0"/>
              <a:t>Various modes from the Qur’an: Seven </a:t>
            </a:r>
            <a:r>
              <a:rPr lang="tr-TR" i="1" dirty="0" smtClean="0"/>
              <a:t>A</a:t>
            </a:r>
            <a:r>
              <a:rPr lang="en-AU" i="1" dirty="0" smtClean="0">
                <a:sym typeface="WL LatinALA-LC1Times"/>
              </a:rPr>
              <a:t></a:t>
            </a:r>
            <a:r>
              <a:rPr lang="en-AU" i="1" dirty="0" err="1" smtClean="0"/>
              <a:t>ruf</a:t>
            </a:r>
            <a:endParaRPr lang="en-AU" dirty="0" smtClean="0"/>
          </a:p>
          <a:p>
            <a:r>
              <a:rPr lang="en-AU" dirty="0" smtClean="0"/>
              <a:t>Does </a:t>
            </a:r>
            <a:r>
              <a:rPr lang="en-AU" dirty="0" err="1" smtClean="0"/>
              <a:t>Uthm</a:t>
            </a:r>
            <a:r>
              <a:rPr lang="en-AU" dirty="0" err="1" smtClean="0">
                <a:sym typeface="WL LatinALA-LC1Times"/>
              </a:rPr>
              <a:t></a:t>
            </a:r>
            <a:r>
              <a:rPr lang="en-AU" dirty="0" err="1" smtClean="0"/>
              <a:t>n’s</a:t>
            </a:r>
            <a:r>
              <a:rPr lang="en-AU" dirty="0" smtClean="0"/>
              <a:t> </a:t>
            </a:r>
            <a:r>
              <a:rPr lang="en-AU" i="1" dirty="0" err="1" smtClean="0"/>
              <a:t>ma</a:t>
            </a:r>
            <a:r>
              <a:rPr lang="en-AU" i="1" dirty="0" err="1" smtClean="0">
                <a:latin typeface="Times New Roman"/>
                <a:cs typeface="Times New Roman"/>
              </a:rPr>
              <a:t>ṣ</a:t>
            </a:r>
            <a:r>
              <a:rPr lang="en-AU" i="1" dirty="0" smtClean="0">
                <a:latin typeface="Times New Roman"/>
                <a:cs typeface="Times New Roman"/>
                <a:sym typeface="WL LatinALA-LC1Times"/>
              </a:rPr>
              <a:t></a:t>
            </a:r>
            <a:r>
              <a:rPr lang="en-AU" i="1" dirty="0" smtClean="0">
                <a:sym typeface="WL LatinALA-LC1Times"/>
              </a:rPr>
              <a:t></a:t>
            </a:r>
            <a:r>
              <a:rPr lang="en-AU" i="1" dirty="0" smtClean="0"/>
              <a:t>if</a:t>
            </a:r>
            <a:r>
              <a:rPr lang="en-AU" dirty="0" smtClean="0"/>
              <a:t> </a:t>
            </a:r>
            <a:r>
              <a:rPr lang="en-AU" dirty="0" smtClean="0"/>
              <a:t>annul the seven </a:t>
            </a:r>
            <a:r>
              <a:rPr lang="en-AU" i="1" dirty="0" err="1" smtClean="0"/>
              <a:t>a</a:t>
            </a:r>
            <a:r>
              <a:rPr lang="en-AU" i="1" dirty="0" err="1" smtClean="0">
                <a:sym typeface="WL LatinALA-LC1Times"/>
              </a:rPr>
              <a:t></a:t>
            </a:r>
            <a:r>
              <a:rPr lang="en-AU" i="1" dirty="0" err="1" smtClean="0"/>
              <a:t>ruf</a:t>
            </a:r>
            <a:endParaRPr lang="en-AU" i="1" dirty="0" smtClean="0"/>
          </a:p>
          <a:p>
            <a:r>
              <a:rPr lang="en-AU" dirty="0" smtClean="0"/>
              <a:t>Canonical and uncanonical reading of the Qur’an (</a:t>
            </a:r>
            <a:r>
              <a:rPr lang="en-AU" i="1" dirty="0" smtClean="0"/>
              <a:t>Qir</a:t>
            </a:r>
            <a:r>
              <a:rPr lang="en-AU" i="1" dirty="0" smtClean="0">
                <a:sym typeface="WL LatinALA-LC1Times"/>
              </a:rPr>
              <a:t></a:t>
            </a:r>
            <a:r>
              <a:rPr lang="en-AU" i="1" dirty="0" err="1" smtClean="0"/>
              <a:t>ts</a:t>
            </a:r>
            <a:r>
              <a:rPr lang="en-AU" dirty="0" smtClean="0"/>
              <a:t>)</a:t>
            </a:r>
          </a:p>
          <a:p>
            <a:r>
              <a:rPr lang="en-AU" dirty="0" smtClean="0"/>
              <a:t>Are the </a:t>
            </a:r>
            <a:r>
              <a:rPr lang="tr-TR" i="1" dirty="0" smtClean="0"/>
              <a:t>q</a:t>
            </a:r>
            <a:r>
              <a:rPr lang="en-AU" i="1" dirty="0" err="1" smtClean="0"/>
              <a:t>ir</a:t>
            </a:r>
            <a:r>
              <a:rPr lang="en-AU" i="1" dirty="0" smtClean="0">
                <a:sym typeface="WL LatinALA-LC1Times"/>
              </a:rPr>
              <a:t></a:t>
            </a:r>
            <a:r>
              <a:rPr lang="en-AU" i="1" dirty="0" err="1" smtClean="0"/>
              <a:t>ts</a:t>
            </a:r>
            <a:r>
              <a:rPr lang="en-AU" dirty="0" smtClean="0"/>
              <a:t>  </a:t>
            </a:r>
            <a:r>
              <a:rPr lang="en-AU" dirty="0" smtClean="0"/>
              <a:t>production of </a:t>
            </a:r>
            <a:r>
              <a:rPr lang="en-AU" dirty="0" err="1" smtClean="0"/>
              <a:t>Qurr</a:t>
            </a:r>
            <a:r>
              <a:rPr lang="en-AU" dirty="0" smtClean="0">
                <a:sym typeface="WL LatinALA-LC1Times"/>
              </a:rPr>
              <a:t></a:t>
            </a:r>
            <a:r>
              <a:rPr lang="en-AU" dirty="0" smtClean="0"/>
              <a:t> </a:t>
            </a:r>
            <a:r>
              <a:rPr lang="en-AU" dirty="0" smtClean="0"/>
              <a:t>(</a:t>
            </a:r>
            <a:r>
              <a:rPr lang="en-AU" dirty="0" err="1" smtClean="0"/>
              <a:t>Im</a:t>
            </a:r>
            <a:r>
              <a:rPr lang="en-AU" dirty="0" err="1" smtClean="0">
                <a:sym typeface="WL LatinALA-LC1Times"/>
              </a:rPr>
              <a:t></a:t>
            </a:r>
            <a:r>
              <a:rPr lang="en-AU" dirty="0" err="1" smtClean="0"/>
              <a:t>ms</a:t>
            </a:r>
            <a:r>
              <a:rPr lang="en-AU" dirty="0" smtClean="0"/>
              <a:t>) on the basis of their </a:t>
            </a:r>
            <a:r>
              <a:rPr lang="en-AU" dirty="0" err="1" smtClean="0"/>
              <a:t>qiy</a:t>
            </a:r>
            <a:r>
              <a:rPr lang="en-AU" dirty="0" err="1" smtClean="0">
                <a:sym typeface="WL LatinALA-LC1Times"/>
              </a:rPr>
              <a:t></a:t>
            </a:r>
            <a:r>
              <a:rPr lang="en-AU" dirty="0" err="1" smtClean="0"/>
              <a:t>s</a:t>
            </a:r>
            <a:r>
              <a:rPr lang="en-AU" dirty="0" smtClean="0"/>
              <a:t> </a:t>
            </a:r>
            <a:r>
              <a:rPr lang="en-AU" dirty="0" smtClean="0"/>
              <a:t>(judgment) or transmission</a:t>
            </a:r>
          </a:p>
        </p:txBody>
      </p:sp>
      <p:sp>
        <p:nvSpPr>
          <p:cNvPr id="2" name="1 Başlık"/>
          <p:cNvSpPr>
            <a:spLocks noGrp="1"/>
          </p:cNvSpPr>
          <p:nvPr>
            <p:ph type="title"/>
          </p:nvPr>
        </p:nvSpPr>
        <p:spPr/>
        <p:txBody>
          <a:bodyPr/>
          <a:lstStyle/>
          <a:p>
            <a:r>
              <a:rPr lang="en-AU" dirty="0" smtClean="0"/>
              <a:t>Content-I</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AU" dirty="0" smtClean="0"/>
              <a:t>These </a:t>
            </a:r>
            <a:r>
              <a:rPr lang="en-AU" dirty="0" err="1" smtClean="0"/>
              <a:t>reciters</a:t>
            </a:r>
            <a:r>
              <a:rPr lang="en-AU" dirty="0" smtClean="0"/>
              <a:t> sometimes differ from each other in reading of some words, pronunciation, rules of recitation. </a:t>
            </a:r>
            <a:r>
              <a:rPr lang="en-AU" dirty="0" err="1" smtClean="0"/>
              <a:t>Qiraats</a:t>
            </a:r>
            <a:r>
              <a:rPr lang="en-AU" dirty="0" smtClean="0"/>
              <a:t> are not exactly the same as the seven </a:t>
            </a:r>
            <a:r>
              <a:rPr lang="en-AU" dirty="0" err="1" smtClean="0"/>
              <a:t>Ahruf</a:t>
            </a:r>
            <a:r>
              <a:rPr lang="en-AU" dirty="0" smtClean="0"/>
              <a:t>. (We will discuss this issue at the end of this class).</a:t>
            </a:r>
          </a:p>
          <a:p>
            <a:r>
              <a:rPr lang="en-AU" dirty="0" smtClean="0"/>
              <a:t>7, 10 or 14 </a:t>
            </a:r>
            <a:r>
              <a:rPr lang="en-AU" dirty="0" err="1" smtClean="0"/>
              <a:t>qiraats</a:t>
            </a:r>
            <a:r>
              <a:rPr lang="en-AU" dirty="0" smtClean="0"/>
              <a:t> does not mean that each </a:t>
            </a:r>
            <a:r>
              <a:rPr lang="en-AU" dirty="0" err="1" smtClean="0"/>
              <a:t>reciter</a:t>
            </a:r>
            <a:r>
              <a:rPr lang="en-AU" dirty="0" smtClean="0"/>
              <a:t> read the verse differently. Generally couple of </a:t>
            </a:r>
            <a:r>
              <a:rPr lang="en-AU" dirty="0" err="1" smtClean="0"/>
              <a:t>reciters</a:t>
            </a:r>
            <a:r>
              <a:rPr lang="en-AU" dirty="0" smtClean="0"/>
              <a:t> recite in one way the others recite another way (there is only two different </a:t>
            </a:r>
            <a:r>
              <a:rPr lang="en-AU" dirty="0" err="1" smtClean="0"/>
              <a:t>qiraats</a:t>
            </a:r>
            <a:r>
              <a:rPr lang="en-AU" dirty="0" smtClean="0"/>
              <a:t>. </a:t>
            </a:r>
            <a:r>
              <a:rPr lang="en-AU" dirty="0" err="1" smtClean="0"/>
              <a:t>Qiraats</a:t>
            </a:r>
            <a:r>
              <a:rPr lang="en-AU" dirty="0" smtClean="0"/>
              <a:t> more than three are very rare.</a:t>
            </a:r>
          </a:p>
          <a:p>
            <a:endParaRPr lang="tr-TR" dirty="0"/>
          </a:p>
        </p:txBody>
      </p:sp>
      <p:sp>
        <p:nvSpPr>
          <p:cNvPr id="2" name="1 Başlık"/>
          <p:cNvSpPr>
            <a:spLocks noGrp="1"/>
          </p:cNvSpPr>
          <p:nvPr>
            <p:ph type="title"/>
          </p:nvPr>
        </p:nvSpPr>
        <p:spPr/>
        <p:txBody>
          <a:bodyPr/>
          <a:lstStyle/>
          <a:p>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en-AU" dirty="0" smtClean="0"/>
              <a:t>There are mainly two different way of recitation in the Qur’an:  </a:t>
            </a:r>
            <a:r>
              <a:rPr lang="en-AU" dirty="0" err="1" smtClean="0"/>
              <a:t>i</a:t>
            </a:r>
            <a:r>
              <a:rPr lang="en-AU" dirty="0" smtClean="0"/>
              <a:t>. </a:t>
            </a:r>
            <a:r>
              <a:rPr lang="en-AU" dirty="0" err="1" smtClean="0"/>
              <a:t>Usul</a:t>
            </a:r>
            <a:r>
              <a:rPr lang="en-AU" dirty="0" smtClean="0"/>
              <a:t>  and ii. </a:t>
            </a:r>
            <a:r>
              <a:rPr lang="en-AU" dirty="0" err="1" smtClean="0"/>
              <a:t>Farsh</a:t>
            </a:r>
            <a:endParaRPr lang="en-AU" dirty="0" smtClean="0"/>
          </a:p>
          <a:p>
            <a:r>
              <a:rPr lang="en-AU" b="1" dirty="0" err="1" smtClean="0"/>
              <a:t>Usul</a:t>
            </a:r>
            <a:r>
              <a:rPr lang="en-AU" b="1" dirty="0" smtClean="0"/>
              <a:t> differences </a:t>
            </a:r>
            <a:r>
              <a:rPr lang="en-AU" dirty="0" smtClean="0"/>
              <a:t>are mainly differences in phonetics (nothing to do with actual word but related to sounds of the word): </a:t>
            </a:r>
            <a:r>
              <a:rPr lang="en-AU" dirty="0" err="1" smtClean="0"/>
              <a:t>imala</a:t>
            </a:r>
            <a:r>
              <a:rPr lang="en-AU" dirty="0" smtClean="0"/>
              <a:t>, </a:t>
            </a:r>
            <a:r>
              <a:rPr lang="en-AU" dirty="0" err="1" smtClean="0"/>
              <a:t>ishmam</a:t>
            </a:r>
            <a:r>
              <a:rPr lang="en-AU" dirty="0" smtClean="0"/>
              <a:t>, </a:t>
            </a:r>
            <a:r>
              <a:rPr lang="en-AU" dirty="0" err="1" smtClean="0"/>
              <a:t>tafkhim</a:t>
            </a:r>
            <a:r>
              <a:rPr lang="en-AU" dirty="0" smtClean="0"/>
              <a:t>, </a:t>
            </a:r>
            <a:r>
              <a:rPr lang="en-AU" dirty="0" err="1" smtClean="0"/>
              <a:t>tarqiq</a:t>
            </a:r>
            <a:r>
              <a:rPr lang="en-AU" dirty="0" smtClean="0"/>
              <a:t> or </a:t>
            </a:r>
            <a:r>
              <a:rPr lang="en-AU" dirty="0" err="1" smtClean="0"/>
              <a:t>madd</a:t>
            </a:r>
            <a:endParaRPr lang="en-AU" dirty="0" smtClean="0"/>
          </a:p>
          <a:p>
            <a:r>
              <a:rPr lang="en-AU" b="1" dirty="0" err="1" smtClean="0"/>
              <a:t>Farsh</a:t>
            </a:r>
            <a:r>
              <a:rPr lang="en-AU" b="1" dirty="0" smtClean="0"/>
              <a:t> differences:  </a:t>
            </a:r>
            <a:r>
              <a:rPr lang="en-AU" dirty="0" smtClean="0"/>
              <a:t>differences in the form and structure of the word. Nevertheless, these differences are generally minor differences and do not change the meaning such as ‘sing or plural, masculine or feminine or minor omission (in </a:t>
            </a:r>
            <a:r>
              <a:rPr lang="en-AU" dirty="0" err="1" smtClean="0"/>
              <a:t>farsh</a:t>
            </a:r>
            <a:r>
              <a:rPr lang="en-AU" dirty="0" smtClean="0"/>
              <a:t>, there is no specific rule).</a:t>
            </a:r>
          </a:p>
          <a:p>
            <a:r>
              <a:rPr lang="en-AU" dirty="0" smtClean="0"/>
              <a:t>¾ of the </a:t>
            </a:r>
            <a:r>
              <a:rPr lang="en-AU" dirty="0" err="1" smtClean="0"/>
              <a:t>Qur’anic</a:t>
            </a:r>
            <a:r>
              <a:rPr lang="en-AU" dirty="0" smtClean="0"/>
              <a:t> </a:t>
            </a:r>
            <a:r>
              <a:rPr lang="en-AU" dirty="0" err="1" smtClean="0"/>
              <a:t>qiraats</a:t>
            </a:r>
            <a:r>
              <a:rPr lang="en-AU" dirty="0" smtClean="0"/>
              <a:t> are </a:t>
            </a:r>
            <a:r>
              <a:rPr lang="en-AU" dirty="0" err="1" smtClean="0"/>
              <a:t>usul</a:t>
            </a:r>
            <a:r>
              <a:rPr lang="en-AU" dirty="0" smtClean="0"/>
              <a:t> differences rather that </a:t>
            </a:r>
            <a:r>
              <a:rPr lang="en-AU" dirty="0" err="1" smtClean="0"/>
              <a:t>farsh</a:t>
            </a:r>
            <a:r>
              <a:rPr lang="en-AU" dirty="0" smtClean="0"/>
              <a:t>.</a:t>
            </a:r>
          </a:p>
          <a:p>
            <a:endParaRPr lang="tr-TR" dirty="0"/>
          </a:p>
        </p:txBody>
      </p:sp>
      <p:sp>
        <p:nvSpPr>
          <p:cNvPr id="2" name="1 Başlık"/>
          <p:cNvSpPr>
            <a:spLocks noGrp="1"/>
          </p:cNvSpPr>
          <p:nvPr>
            <p:ph type="title"/>
          </p:nvPr>
        </p:nvSpPr>
        <p:spPr/>
        <p:txBody>
          <a:bodyPr/>
          <a:lstStyle/>
          <a:p>
            <a:endParaRPr lang="tr-T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buFont typeface="Arial" charset="0"/>
              <a:buNone/>
              <a:defRPr/>
            </a:pPr>
            <a:r>
              <a:rPr lang="tr-TR" dirty="0" err="1" smtClean="0"/>
              <a:t>Various</a:t>
            </a:r>
            <a:r>
              <a:rPr lang="tr-TR" dirty="0" smtClean="0"/>
              <a:t> </a:t>
            </a:r>
            <a:r>
              <a:rPr lang="tr-TR" dirty="0" err="1" smtClean="0"/>
              <a:t>readings</a:t>
            </a:r>
            <a:r>
              <a:rPr lang="tr-TR" dirty="0" smtClean="0"/>
              <a:t> </a:t>
            </a:r>
            <a:r>
              <a:rPr lang="tr-TR" dirty="0" err="1" smtClean="0"/>
              <a:t>enrich</a:t>
            </a:r>
            <a:r>
              <a:rPr lang="tr-TR" dirty="0" smtClean="0"/>
              <a:t> </a:t>
            </a:r>
            <a:r>
              <a:rPr lang="tr-TR" dirty="0" err="1" smtClean="0"/>
              <a:t>the</a:t>
            </a:r>
            <a:r>
              <a:rPr lang="tr-TR" dirty="0" smtClean="0"/>
              <a:t> </a:t>
            </a:r>
            <a:r>
              <a:rPr lang="tr-TR" dirty="0" err="1" smtClean="0"/>
              <a:t>meaning</a:t>
            </a:r>
            <a:r>
              <a:rPr lang="tr-TR" dirty="0" smtClean="0"/>
              <a:t> of </a:t>
            </a:r>
            <a:r>
              <a:rPr lang="tr-TR" dirty="0" err="1" smtClean="0"/>
              <a:t>the</a:t>
            </a:r>
            <a:r>
              <a:rPr lang="tr-TR" dirty="0" smtClean="0"/>
              <a:t> </a:t>
            </a:r>
            <a:r>
              <a:rPr lang="tr-TR" dirty="0" err="1" smtClean="0"/>
              <a:t>Qur’an</a:t>
            </a:r>
            <a:endParaRPr lang="en-US" dirty="0" smtClean="0"/>
          </a:p>
          <a:p>
            <a:pPr>
              <a:defRPr/>
            </a:pPr>
            <a:r>
              <a:rPr lang="tr-TR" dirty="0" err="1" smtClean="0"/>
              <a:t>Three</a:t>
            </a:r>
            <a:r>
              <a:rPr lang="tr-TR" dirty="0" smtClean="0"/>
              <a:t> </a:t>
            </a:r>
            <a:r>
              <a:rPr lang="tr-TR" dirty="0" err="1" smtClean="0"/>
              <a:t>criteria</a:t>
            </a:r>
            <a:r>
              <a:rPr lang="tr-TR" dirty="0" smtClean="0"/>
              <a:t> </a:t>
            </a:r>
            <a:r>
              <a:rPr lang="tr-TR" dirty="0" err="1" smtClean="0"/>
              <a:t>for</a:t>
            </a:r>
            <a:r>
              <a:rPr lang="tr-TR" dirty="0" smtClean="0"/>
              <a:t> </a:t>
            </a:r>
            <a:r>
              <a:rPr lang="tr-TR" dirty="0" err="1" smtClean="0"/>
              <a:t>the</a:t>
            </a:r>
            <a:r>
              <a:rPr lang="tr-TR" dirty="0" smtClean="0"/>
              <a:t> </a:t>
            </a:r>
            <a:r>
              <a:rPr lang="tr-TR" dirty="0" err="1" smtClean="0"/>
              <a:t>acceptance</a:t>
            </a:r>
            <a:r>
              <a:rPr lang="tr-TR" dirty="0" smtClean="0"/>
              <a:t> of </a:t>
            </a:r>
            <a:r>
              <a:rPr lang="tr-TR" dirty="0" err="1" smtClean="0"/>
              <a:t>the</a:t>
            </a:r>
            <a:r>
              <a:rPr lang="tr-TR" dirty="0" smtClean="0"/>
              <a:t> </a:t>
            </a:r>
            <a:r>
              <a:rPr lang="tr-TR" dirty="0" err="1" smtClean="0"/>
              <a:t>readings</a:t>
            </a:r>
            <a:r>
              <a:rPr lang="tr-TR" dirty="0" smtClean="0"/>
              <a:t>:</a:t>
            </a:r>
          </a:p>
          <a:p>
            <a:pPr marL="457200" indent="-457200">
              <a:buFont typeface="+mj-lt"/>
              <a:buAutoNum type="arabicPeriod"/>
              <a:defRPr/>
            </a:pPr>
            <a:r>
              <a:rPr lang="tr-TR" dirty="0" err="1" smtClean="0"/>
              <a:t>Correctness</a:t>
            </a:r>
            <a:r>
              <a:rPr lang="tr-TR" dirty="0" smtClean="0"/>
              <a:t> </a:t>
            </a:r>
            <a:r>
              <a:rPr lang="tr-TR" dirty="0" err="1" smtClean="0"/>
              <a:t>according</a:t>
            </a:r>
            <a:r>
              <a:rPr lang="tr-TR" dirty="0" smtClean="0"/>
              <a:t> </a:t>
            </a:r>
            <a:r>
              <a:rPr lang="tr-TR" dirty="0" err="1" smtClean="0"/>
              <a:t>to</a:t>
            </a:r>
            <a:r>
              <a:rPr lang="tr-TR" dirty="0" smtClean="0"/>
              <a:t> </a:t>
            </a:r>
            <a:r>
              <a:rPr lang="tr-TR" dirty="0" err="1" smtClean="0"/>
              <a:t>Arabic</a:t>
            </a:r>
            <a:r>
              <a:rPr lang="tr-TR" dirty="0" smtClean="0"/>
              <a:t> </a:t>
            </a:r>
            <a:r>
              <a:rPr lang="tr-TR" dirty="0" err="1" smtClean="0"/>
              <a:t>gramm</a:t>
            </a:r>
            <a:r>
              <a:rPr lang="en-AU" dirty="0" smtClean="0"/>
              <a:t>a</a:t>
            </a:r>
            <a:r>
              <a:rPr lang="tr-TR" dirty="0" smtClean="0"/>
              <a:t>r</a:t>
            </a:r>
            <a:r>
              <a:rPr lang="en-AU" dirty="0" smtClean="0"/>
              <a:t> (</a:t>
            </a:r>
            <a:r>
              <a:rPr lang="en-AU" dirty="0" err="1" smtClean="0"/>
              <a:t>muwafaqat</a:t>
            </a:r>
            <a:r>
              <a:rPr lang="en-AU" dirty="0" smtClean="0"/>
              <a:t> al-</a:t>
            </a:r>
            <a:r>
              <a:rPr lang="en-AU" dirty="0" err="1" smtClean="0"/>
              <a:t>Arabiyyah</a:t>
            </a:r>
            <a:r>
              <a:rPr lang="en-AU" dirty="0" smtClean="0"/>
              <a:t>)</a:t>
            </a:r>
            <a:endParaRPr lang="tr-TR" dirty="0" smtClean="0"/>
          </a:p>
          <a:p>
            <a:pPr marL="457200" indent="-457200">
              <a:buFont typeface="+mj-lt"/>
              <a:buAutoNum type="arabicPeriod"/>
              <a:defRPr/>
            </a:pPr>
            <a:r>
              <a:rPr lang="tr-TR" dirty="0" err="1" smtClean="0"/>
              <a:t>Agreement</a:t>
            </a:r>
            <a:r>
              <a:rPr lang="tr-TR" dirty="0" smtClean="0"/>
              <a:t> </a:t>
            </a:r>
            <a:r>
              <a:rPr lang="tr-TR" dirty="0" err="1" smtClean="0"/>
              <a:t>with</a:t>
            </a:r>
            <a:r>
              <a:rPr lang="tr-TR" dirty="0" smtClean="0"/>
              <a:t> </a:t>
            </a:r>
            <a:r>
              <a:rPr lang="tr-TR" dirty="0" err="1" smtClean="0"/>
              <a:t>the</a:t>
            </a:r>
            <a:r>
              <a:rPr lang="tr-TR" dirty="0" smtClean="0"/>
              <a:t> </a:t>
            </a:r>
            <a:r>
              <a:rPr lang="tr-TR" dirty="0" err="1" smtClean="0"/>
              <a:t>written</a:t>
            </a:r>
            <a:r>
              <a:rPr lang="tr-TR" dirty="0" smtClean="0"/>
              <a:t> </a:t>
            </a:r>
            <a:r>
              <a:rPr lang="tr-TR" dirty="0" err="1" smtClean="0"/>
              <a:t>text</a:t>
            </a:r>
            <a:r>
              <a:rPr lang="tr-TR" dirty="0" smtClean="0"/>
              <a:t> of </a:t>
            </a:r>
            <a:r>
              <a:rPr lang="tr-TR" dirty="0" err="1" smtClean="0"/>
              <a:t>the</a:t>
            </a:r>
            <a:r>
              <a:rPr lang="tr-TR" dirty="0" smtClean="0"/>
              <a:t> </a:t>
            </a:r>
            <a:r>
              <a:rPr lang="tr-TR" dirty="0" err="1" smtClean="0"/>
              <a:t>Caliph</a:t>
            </a:r>
            <a:r>
              <a:rPr lang="tr-TR" dirty="0" smtClean="0"/>
              <a:t> </a:t>
            </a:r>
            <a:r>
              <a:rPr lang="tr-TR" dirty="0" err="1" smtClean="0"/>
              <a:t>Uthman</a:t>
            </a:r>
            <a:r>
              <a:rPr lang="en-AU" dirty="0" smtClean="0"/>
              <a:t> (</a:t>
            </a:r>
            <a:r>
              <a:rPr lang="en-AU" dirty="0" err="1" smtClean="0"/>
              <a:t>muwafaqat</a:t>
            </a:r>
            <a:r>
              <a:rPr lang="en-AU" dirty="0" smtClean="0"/>
              <a:t> al-</a:t>
            </a:r>
            <a:r>
              <a:rPr lang="en-AU" dirty="0" err="1" smtClean="0"/>
              <a:t>mushaf</a:t>
            </a:r>
            <a:r>
              <a:rPr lang="en-AU" dirty="0" smtClean="0"/>
              <a:t>)</a:t>
            </a:r>
            <a:endParaRPr lang="tr-TR" dirty="0" smtClean="0"/>
          </a:p>
          <a:p>
            <a:pPr marL="457200" indent="-457200">
              <a:buFont typeface="+mj-lt"/>
              <a:buAutoNum type="arabicPeriod"/>
              <a:defRPr/>
            </a:pPr>
            <a:r>
              <a:rPr lang="tr-TR" dirty="0" err="1" smtClean="0"/>
              <a:t>Traced</a:t>
            </a:r>
            <a:r>
              <a:rPr lang="tr-TR" dirty="0" smtClean="0"/>
              <a:t> </a:t>
            </a:r>
            <a:r>
              <a:rPr lang="tr-TR" dirty="0" err="1" smtClean="0"/>
              <a:t>back</a:t>
            </a:r>
            <a:r>
              <a:rPr lang="tr-TR" dirty="0" smtClean="0"/>
              <a:t> </a:t>
            </a:r>
            <a:r>
              <a:rPr lang="tr-TR" dirty="0" err="1" smtClean="0"/>
              <a:t>to</a:t>
            </a:r>
            <a:r>
              <a:rPr lang="tr-TR" dirty="0" smtClean="0"/>
              <a:t> </a:t>
            </a:r>
            <a:r>
              <a:rPr lang="tr-TR" dirty="0" err="1" smtClean="0"/>
              <a:t>reliably</a:t>
            </a:r>
            <a:r>
              <a:rPr lang="tr-TR" dirty="0" smtClean="0"/>
              <a:t> </a:t>
            </a:r>
            <a:r>
              <a:rPr lang="tr-TR" dirty="0" err="1" smtClean="0"/>
              <a:t>to</a:t>
            </a:r>
            <a:r>
              <a:rPr lang="tr-TR" dirty="0" smtClean="0"/>
              <a:t> </a:t>
            </a:r>
            <a:r>
              <a:rPr lang="tr-TR" dirty="0" err="1" smtClean="0"/>
              <a:t>the</a:t>
            </a:r>
            <a:r>
              <a:rPr lang="tr-TR" dirty="0" smtClean="0"/>
              <a:t> </a:t>
            </a:r>
            <a:r>
              <a:rPr lang="tr-TR" dirty="0" err="1" smtClean="0"/>
              <a:t>Prophet</a:t>
            </a:r>
            <a:r>
              <a:rPr lang="en-AU" dirty="0" smtClean="0"/>
              <a:t> (al-</a:t>
            </a:r>
            <a:r>
              <a:rPr lang="en-AU" dirty="0" err="1" smtClean="0"/>
              <a:t>naql</a:t>
            </a:r>
            <a:r>
              <a:rPr lang="en-AU" dirty="0" smtClean="0"/>
              <a:t> an al-</a:t>
            </a:r>
            <a:r>
              <a:rPr lang="en-AU" dirty="0" err="1" smtClean="0"/>
              <a:t>aimmah</a:t>
            </a:r>
            <a:r>
              <a:rPr lang="en-AU" dirty="0" smtClean="0"/>
              <a:t>): Ali b. </a:t>
            </a:r>
            <a:r>
              <a:rPr lang="en-AU" dirty="0" err="1" smtClean="0"/>
              <a:t>Abi</a:t>
            </a:r>
            <a:r>
              <a:rPr lang="en-AU" dirty="0" smtClean="0"/>
              <a:t> </a:t>
            </a:r>
            <a:r>
              <a:rPr lang="en-AU" dirty="0" err="1" smtClean="0"/>
              <a:t>Talib</a:t>
            </a:r>
            <a:r>
              <a:rPr lang="en-AU" dirty="0" smtClean="0"/>
              <a:t>, </a:t>
            </a:r>
            <a:r>
              <a:rPr lang="en-AU" dirty="0" err="1" smtClean="0"/>
              <a:t>Zayd</a:t>
            </a:r>
            <a:r>
              <a:rPr lang="en-AU" dirty="0" smtClean="0"/>
              <a:t> b. </a:t>
            </a:r>
            <a:r>
              <a:rPr lang="en-AU" dirty="0" err="1" smtClean="0"/>
              <a:t>Thabit</a:t>
            </a:r>
            <a:r>
              <a:rPr lang="en-AU" dirty="0" smtClean="0"/>
              <a:t>: al-</a:t>
            </a:r>
            <a:r>
              <a:rPr lang="en-AU" dirty="0" err="1" smtClean="0"/>
              <a:t>qiraatu</a:t>
            </a:r>
            <a:r>
              <a:rPr lang="en-AU" dirty="0" smtClean="0"/>
              <a:t> </a:t>
            </a:r>
            <a:r>
              <a:rPr lang="en-AU" dirty="0" err="1" smtClean="0"/>
              <a:t>sunnat</a:t>
            </a:r>
            <a:r>
              <a:rPr lang="en-AU" dirty="0" smtClean="0"/>
              <a:t> </a:t>
            </a:r>
            <a:r>
              <a:rPr lang="en-AU" dirty="0" err="1" smtClean="0"/>
              <a:t>muttaba’ah</a:t>
            </a:r>
            <a:r>
              <a:rPr lang="en-AU" dirty="0" smtClean="0"/>
              <a:t> (the variant readings is obeyed or followed </a:t>
            </a:r>
            <a:r>
              <a:rPr lang="en-AU" dirty="0" err="1" smtClean="0"/>
              <a:t>sunnah</a:t>
            </a:r>
            <a:r>
              <a:rPr lang="en-AU" dirty="0" smtClean="0"/>
              <a:t>. This statement clearly indicate the </a:t>
            </a:r>
            <a:r>
              <a:rPr lang="en-AU" dirty="0" err="1" smtClean="0"/>
              <a:t>qiraats</a:t>
            </a:r>
            <a:r>
              <a:rPr lang="en-AU" dirty="0" smtClean="0"/>
              <a:t> are basically dependent on transmission and hearing.</a:t>
            </a:r>
          </a:p>
          <a:p>
            <a:pPr>
              <a:defRPr/>
            </a:pPr>
            <a:r>
              <a:rPr lang="en-AU" dirty="0" err="1" smtClean="0"/>
              <a:t>Ibn</a:t>
            </a:r>
            <a:r>
              <a:rPr lang="en-AU" dirty="0" smtClean="0"/>
              <a:t> </a:t>
            </a:r>
            <a:r>
              <a:rPr lang="en-AU" dirty="0" err="1" smtClean="0"/>
              <a:t>Mas’ud</a:t>
            </a:r>
            <a:r>
              <a:rPr lang="en-AU" dirty="0" smtClean="0"/>
              <a:t> says: follow the existent </a:t>
            </a:r>
            <a:r>
              <a:rPr lang="en-AU" dirty="0" err="1" smtClean="0"/>
              <a:t>qiraats</a:t>
            </a:r>
            <a:r>
              <a:rPr lang="en-AU" dirty="0" smtClean="0"/>
              <a:t>, do not invent any </a:t>
            </a:r>
            <a:r>
              <a:rPr lang="en-AU" dirty="0" err="1" smtClean="0"/>
              <a:t>qiraat</a:t>
            </a:r>
            <a:r>
              <a:rPr lang="en-AU" dirty="0" smtClean="0"/>
              <a:t>.</a:t>
            </a:r>
          </a:p>
          <a:p>
            <a:endParaRPr lang="tr-TR" dirty="0"/>
          </a:p>
        </p:txBody>
      </p:sp>
      <p:sp>
        <p:nvSpPr>
          <p:cNvPr id="2" name="1 Başlık"/>
          <p:cNvSpPr>
            <a:spLocks noGrp="1"/>
          </p:cNvSpPr>
          <p:nvPr>
            <p:ph type="title"/>
          </p:nvPr>
        </p:nvSpPr>
        <p:spPr/>
        <p:txBody>
          <a:bodyPr>
            <a:normAutofit fontScale="90000"/>
          </a:bodyPr>
          <a:lstStyle/>
          <a:p>
            <a:r>
              <a:rPr lang="en-US" dirty="0" smtClean="0"/>
              <a:t>Conditions for the Various Reading of the Qur’an</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marL="715963" indent="-441325">
              <a:buFont typeface="+mj-lt"/>
              <a:buAutoNum type="romanLcPeriod"/>
              <a:defRPr/>
            </a:pPr>
            <a:r>
              <a:rPr lang="en-AU" dirty="0" smtClean="0"/>
              <a:t>Both are same (</a:t>
            </a:r>
            <a:r>
              <a:rPr lang="en-AU" dirty="0" err="1" smtClean="0"/>
              <a:t>mutawatir</a:t>
            </a:r>
            <a:r>
              <a:rPr lang="en-AU" dirty="0" smtClean="0"/>
              <a:t> </a:t>
            </a:r>
            <a:r>
              <a:rPr lang="en-AU" dirty="0" err="1" smtClean="0"/>
              <a:t>qiraats</a:t>
            </a:r>
            <a:r>
              <a:rPr lang="en-AU" dirty="0" smtClean="0"/>
              <a:t> not others?)</a:t>
            </a:r>
          </a:p>
          <a:p>
            <a:pPr marL="715963" indent="-441325">
              <a:buFont typeface="+mj-lt"/>
              <a:buAutoNum type="romanLcPeriod"/>
              <a:defRPr/>
            </a:pPr>
            <a:r>
              <a:rPr lang="en-AU" dirty="0" smtClean="0"/>
              <a:t>They are not same. The Qur’an is a scripture sent to the Prophet Muhammad (</a:t>
            </a:r>
            <a:r>
              <a:rPr lang="en-AU" dirty="0" err="1" smtClean="0"/>
              <a:t>pbuh</a:t>
            </a:r>
            <a:r>
              <a:rPr lang="en-AU" dirty="0" smtClean="0"/>
              <a:t>) with </a:t>
            </a:r>
            <a:r>
              <a:rPr lang="en-AU" dirty="0" err="1" smtClean="0"/>
              <a:t>I’jaz</a:t>
            </a:r>
            <a:r>
              <a:rPr lang="en-AU" dirty="0" smtClean="0"/>
              <a:t> whereas the </a:t>
            </a:r>
            <a:r>
              <a:rPr lang="en-AU" dirty="0" err="1" smtClean="0"/>
              <a:t>qiraat</a:t>
            </a:r>
            <a:r>
              <a:rPr lang="en-AU" dirty="0" smtClean="0"/>
              <a:t> is the way to read this Holy Scripture.</a:t>
            </a:r>
          </a:p>
          <a:p>
            <a:pPr>
              <a:defRPr/>
            </a:pPr>
            <a:r>
              <a:rPr lang="en-AU" dirty="0" err="1" smtClean="0"/>
              <a:t>Zarkashi</a:t>
            </a:r>
            <a:r>
              <a:rPr lang="en-AU" dirty="0" smtClean="0"/>
              <a:t>: </a:t>
            </a:r>
            <a:r>
              <a:rPr lang="en-AU" dirty="0" err="1" smtClean="0"/>
              <a:t>Qiraats</a:t>
            </a:r>
            <a:r>
              <a:rPr lang="en-AU" dirty="0" smtClean="0"/>
              <a:t> do not rely on </a:t>
            </a:r>
            <a:r>
              <a:rPr lang="en-AU" dirty="0" err="1" smtClean="0"/>
              <a:t>ijtihad</a:t>
            </a:r>
            <a:r>
              <a:rPr lang="en-AU" dirty="0" smtClean="0"/>
              <a:t>, </a:t>
            </a:r>
            <a:r>
              <a:rPr lang="en-AU" dirty="0" err="1" smtClean="0"/>
              <a:t>qiraats</a:t>
            </a:r>
            <a:r>
              <a:rPr lang="en-AU" dirty="0" smtClean="0"/>
              <a:t> are not optional but </a:t>
            </a:r>
            <a:r>
              <a:rPr lang="en-AU" dirty="0" err="1" smtClean="0"/>
              <a:t>tawqifi</a:t>
            </a:r>
            <a:r>
              <a:rPr lang="en-AU" dirty="0" smtClean="0"/>
              <a:t> (determined by the Prophet (</a:t>
            </a:r>
            <a:r>
              <a:rPr lang="en-AU" dirty="0" err="1" smtClean="0"/>
              <a:t>pbuh</a:t>
            </a:r>
            <a:r>
              <a:rPr lang="en-AU" dirty="0" smtClean="0"/>
              <a:t>) and companion)</a:t>
            </a:r>
          </a:p>
          <a:p>
            <a:endParaRPr lang="tr-TR" dirty="0"/>
          </a:p>
        </p:txBody>
      </p:sp>
      <p:sp>
        <p:nvSpPr>
          <p:cNvPr id="2" name="1 Başlık"/>
          <p:cNvSpPr>
            <a:spLocks noGrp="1"/>
          </p:cNvSpPr>
          <p:nvPr>
            <p:ph type="title"/>
          </p:nvPr>
        </p:nvSpPr>
        <p:spPr/>
        <p:txBody>
          <a:bodyPr>
            <a:normAutofit fontScale="90000"/>
          </a:bodyPr>
          <a:lstStyle/>
          <a:p>
            <a:r>
              <a:rPr lang="en-AU" dirty="0" smtClean="0"/>
              <a:t>The Relationship Between the Qur’an and </a:t>
            </a:r>
            <a:r>
              <a:rPr lang="en-AU" dirty="0" err="1" smtClean="0"/>
              <a:t>Qiraats</a:t>
            </a:r>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marL="274638" indent="-274638"/>
            <a:r>
              <a:rPr lang="en-AU" dirty="0" smtClean="0"/>
              <a:t>Abu </a:t>
            </a:r>
            <a:r>
              <a:rPr lang="en-AU" dirty="0" err="1" smtClean="0"/>
              <a:t>Bakr</a:t>
            </a:r>
            <a:r>
              <a:rPr lang="en-AU" dirty="0" smtClean="0"/>
              <a:t> b. </a:t>
            </a:r>
            <a:r>
              <a:rPr lang="en-AU" dirty="0" err="1" smtClean="0"/>
              <a:t>Mujahid</a:t>
            </a:r>
            <a:r>
              <a:rPr lang="en-AU" dirty="0" smtClean="0"/>
              <a:t> (d.324) compiled seven </a:t>
            </a:r>
            <a:r>
              <a:rPr lang="en-AU" dirty="0" err="1" smtClean="0"/>
              <a:t>qiraats</a:t>
            </a:r>
            <a:r>
              <a:rPr lang="en-AU" dirty="0" smtClean="0"/>
              <a:t> in his </a:t>
            </a:r>
            <a:r>
              <a:rPr lang="en-AU" i="1" dirty="0" err="1" smtClean="0"/>
              <a:t>kitab</a:t>
            </a:r>
            <a:r>
              <a:rPr lang="en-AU" i="1" dirty="0" smtClean="0"/>
              <a:t> al-</a:t>
            </a:r>
            <a:r>
              <a:rPr lang="en-AU" i="1" dirty="0" err="1" smtClean="0"/>
              <a:t>qiraat</a:t>
            </a:r>
            <a:r>
              <a:rPr lang="en-AU" i="1" dirty="0" smtClean="0"/>
              <a:t>.</a:t>
            </a:r>
          </a:p>
          <a:p>
            <a:pPr marL="274638" indent="-274638"/>
            <a:r>
              <a:rPr lang="en-AU" i="1" dirty="0" smtClean="0"/>
              <a:t>-</a:t>
            </a:r>
            <a:r>
              <a:rPr lang="en-AU" dirty="0" smtClean="0"/>
              <a:t>Some scholars (</a:t>
            </a:r>
            <a:r>
              <a:rPr lang="en-AU" dirty="0" err="1" smtClean="0"/>
              <a:t>Suyuti</a:t>
            </a:r>
            <a:r>
              <a:rPr lang="en-AU" dirty="0" smtClean="0"/>
              <a:t> and Abu al-Abbas b. </a:t>
            </a:r>
            <a:r>
              <a:rPr lang="en-AU" dirty="0" err="1" smtClean="0"/>
              <a:t>Amr</a:t>
            </a:r>
            <a:r>
              <a:rPr lang="en-AU" dirty="0" smtClean="0"/>
              <a:t>) criticise </a:t>
            </a:r>
            <a:r>
              <a:rPr lang="en-AU" dirty="0" err="1" smtClean="0"/>
              <a:t>Ibn</a:t>
            </a:r>
            <a:r>
              <a:rPr lang="en-AU" dirty="0" smtClean="0"/>
              <a:t> </a:t>
            </a:r>
            <a:r>
              <a:rPr lang="en-AU" dirty="0" err="1" smtClean="0"/>
              <a:t>Mujahid</a:t>
            </a:r>
            <a:r>
              <a:rPr lang="en-AU" dirty="0" smtClean="0"/>
              <a:t> for his selection of seven </a:t>
            </a:r>
            <a:r>
              <a:rPr lang="en-AU" dirty="0" err="1" smtClean="0"/>
              <a:t>qiraats</a:t>
            </a:r>
            <a:r>
              <a:rPr lang="en-AU" dirty="0" smtClean="0"/>
              <a:t> (the word seven </a:t>
            </a:r>
            <a:r>
              <a:rPr lang="en-AU" dirty="0" err="1" smtClean="0"/>
              <a:t>ahruf</a:t>
            </a:r>
            <a:r>
              <a:rPr lang="en-AU" dirty="0" smtClean="0"/>
              <a:t> and the </a:t>
            </a:r>
            <a:r>
              <a:rPr lang="en-AU" dirty="0" err="1" smtClean="0"/>
              <a:t>Mushafs</a:t>
            </a:r>
            <a:r>
              <a:rPr lang="en-AU" dirty="0" smtClean="0"/>
              <a:t> which were sent to seven cities play important role in </a:t>
            </a:r>
            <a:r>
              <a:rPr lang="en-AU" dirty="0" err="1" smtClean="0"/>
              <a:t>Mujahid’s</a:t>
            </a:r>
            <a:r>
              <a:rPr lang="en-AU" dirty="0" smtClean="0"/>
              <a:t> work on </a:t>
            </a:r>
            <a:r>
              <a:rPr lang="en-AU" dirty="0" err="1" smtClean="0"/>
              <a:t>qiraat</a:t>
            </a:r>
            <a:r>
              <a:rPr lang="en-AU" dirty="0" smtClean="0"/>
              <a:t>). There are more than seven </a:t>
            </a:r>
            <a:r>
              <a:rPr lang="en-AU" dirty="0" err="1" smtClean="0"/>
              <a:t>qiraats</a:t>
            </a:r>
            <a:r>
              <a:rPr lang="en-AU" dirty="0" smtClean="0"/>
              <a:t>.</a:t>
            </a:r>
          </a:p>
          <a:p>
            <a:pPr marL="274638" indent="-274638"/>
            <a:r>
              <a:rPr lang="en-AU" dirty="0" smtClean="0"/>
              <a:t>Abu </a:t>
            </a:r>
            <a:r>
              <a:rPr lang="en-AU" dirty="0" err="1" smtClean="0"/>
              <a:t>Ubayd</a:t>
            </a:r>
            <a:r>
              <a:rPr lang="en-AU" dirty="0" smtClean="0"/>
              <a:t> </a:t>
            </a:r>
            <a:r>
              <a:rPr lang="en-AU" dirty="0" err="1" smtClean="0"/>
              <a:t>Qasim</a:t>
            </a:r>
            <a:r>
              <a:rPr lang="en-AU" dirty="0" smtClean="0"/>
              <a:t> b. </a:t>
            </a:r>
            <a:r>
              <a:rPr lang="en-AU" dirty="0" err="1" smtClean="0"/>
              <a:t>Sallam</a:t>
            </a:r>
            <a:r>
              <a:rPr lang="en-AU" dirty="0" smtClean="0"/>
              <a:t> compiled twenty five </a:t>
            </a:r>
            <a:r>
              <a:rPr lang="en-AU" dirty="0" err="1" smtClean="0"/>
              <a:t>qiraats</a:t>
            </a:r>
            <a:r>
              <a:rPr lang="en-AU" dirty="0" smtClean="0"/>
              <a:t>.</a:t>
            </a:r>
            <a:endParaRPr lang="en-US" dirty="0" smtClean="0"/>
          </a:p>
          <a:p>
            <a:endParaRPr lang="tr-TR" dirty="0"/>
          </a:p>
        </p:txBody>
      </p:sp>
      <p:sp>
        <p:nvSpPr>
          <p:cNvPr id="2" name="1 Başlık"/>
          <p:cNvSpPr>
            <a:spLocks noGrp="1"/>
          </p:cNvSpPr>
          <p:nvPr>
            <p:ph type="title"/>
          </p:nvPr>
        </p:nvSpPr>
        <p:spPr/>
        <p:txBody>
          <a:bodyPr/>
          <a:lstStyle/>
          <a:p>
            <a:r>
              <a:rPr lang="en-US" dirty="0" smtClean="0"/>
              <a:t>How Many </a:t>
            </a:r>
            <a:r>
              <a:rPr lang="en-US" dirty="0" err="1" smtClean="0"/>
              <a:t>Qiraats</a:t>
            </a:r>
            <a:r>
              <a:rPr lang="en-US" dirty="0" smtClean="0"/>
              <a:t> Exist?</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62500" lnSpcReduction="20000"/>
          </a:bodyPr>
          <a:lstStyle/>
          <a:p>
            <a:pPr>
              <a:spcAft>
                <a:spcPts val="600"/>
              </a:spcAft>
              <a:defRPr/>
            </a:pPr>
            <a:r>
              <a:rPr lang="en-AU" sz="4000" dirty="0" smtClean="0"/>
              <a:t>There are various classifications such as dividing the </a:t>
            </a:r>
            <a:r>
              <a:rPr lang="en-AU" sz="4000" dirty="0" err="1" smtClean="0"/>
              <a:t>qiraats</a:t>
            </a:r>
            <a:r>
              <a:rPr lang="en-AU" sz="4000" dirty="0" smtClean="0"/>
              <a:t> into two, three, four or five subdivisions:</a:t>
            </a:r>
          </a:p>
          <a:p>
            <a:pPr marL="990600" indent="-365125">
              <a:spcAft>
                <a:spcPts val="600"/>
              </a:spcAft>
              <a:buFont typeface="+mj-lt"/>
              <a:buAutoNum type="arabicPeriod"/>
              <a:defRPr/>
            </a:pPr>
            <a:r>
              <a:rPr lang="en-AU" sz="4000" dirty="0" err="1" smtClean="0"/>
              <a:t>Sahih</a:t>
            </a:r>
            <a:r>
              <a:rPr lang="en-AU" sz="4000" dirty="0" smtClean="0"/>
              <a:t> (authentic) and </a:t>
            </a:r>
            <a:r>
              <a:rPr lang="en-AU" sz="4000" dirty="0" err="1" smtClean="0"/>
              <a:t>mardud</a:t>
            </a:r>
            <a:r>
              <a:rPr lang="en-AU" sz="4000" dirty="0" smtClean="0"/>
              <a:t> (rejected)</a:t>
            </a:r>
          </a:p>
          <a:p>
            <a:pPr marL="990600" indent="-365125">
              <a:spcAft>
                <a:spcPts val="600"/>
              </a:spcAft>
              <a:buFont typeface="+mj-lt"/>
              <a:buAutoNum type="arabicPeriod"/>
              <a:defRPr/>
            </a:pPr>
            <a:r>
              <a:rPr lang="en-AU" sz="4000" dirty="0" err="1" smtClean="0"/>
              <a:t>Sahih</a:t>
            </a:r>
            <a:r>
              <a:rPr lang="en-AU" sz="4000" dirty="0" smtClean="0"/>
              <a:t>, </a:t>
            </a:r>
            <a:r>
              <a:rPr lang="en-AU" sz="4000" dirty="0" err="1" smtClean="0"/>
              <a:t>shadh</a:t>
            </a:r>
            <a:r>
              <a:rPr lang="en-AU" sz="4000" dirty="0" smtClean="0"/>
              <a:t> (irregular), </a:t>
            </a:r>
            <a:r>
              <a:rPr lang="en-AU" sz="4000" dirty="0" err="1" smtClean="0"/>
              <a:t>da’if</a:t>
            </a:r>
            <a:r>
              <a:rPr lang="en-AU" sz="4000" dirty="0" smtClean="0"/>
              <a:t> (weak), </a:t>
            </a:r>
            <a:r>
              <a:rPr lang="en-AU" sz="4000" dirty="0" err="1" smtClean="0"/>
              <a:t>batil</a:t>
            </a:r>
            <a:r>
              <a:rPr lang="en-AU" sz="4000" dirty="0" smtClean="0"/>
              <a:t> (false)</a:t>
            </a:r>
          </a:p>
          <a:p>
            <a:pPr marL="990600" indent="-365125">
              <a:spcAft>
                <a:spcPts val="600"/>
              </a:spcAft>
              <a:buFont typeface="+mj-lt"/>
              <a:buAutoNum type="arabicPeriod"/>
              <a:defRPr/>
            </a:pPr>
            <a:r>
              <a:rPr lang="en-AU" sz="4000" dirty="0" err="1" smtClean="0"/>
              <a:t>Mutawatir</a:t>
            </a:r>
            <a:r>
              <a:rPr lang="en-AU" sz="4000" dirty="0" smtClean="0"/>
              <a:t> (authentic), </a:t>
            </a:r>
            <a:r>
              <a:rPr lang="en-AU" sz="4000" dirty="0" err="1" smtClean="0"/>
              <a:t>Mashhur</a:t>
            </a:r>
            <a:r>
              <a:rPr lang="en-AU" sz="4000" dirty="0" smtClean="0"/>
              <a:t> (well-known), </a:t>
            </a:r>
            <a:r>
              <a:rPr lang="en-AU" sz="4000" dirty="0" err="1" smtClean="0"/>
              <a:t>Ahad</a:t>
            </a:r>
            <a:r>
              <a:rPr lang="en-AU" sz="4000" dirty="0" smtClean="0"/>
              <a:t> (singular), </a:t>
            </a:r>
            <a:r>
              <a:rPr lang="en-AU" sz="4000" dirty="0" err="1" smtClean="0"/>
              <a:t>Shadh</a:t>
            </a:r>
            <a:r>
              <a:rPr lang="en-AU" sz="4000" dirty="0" smtClean="0"/>
              <a:t> (irregular), </a:t>
            </a:r>
            <a:r>
              <a:rPr lang="en-AU" sz="4000" dirty="0" err="1" smtClean="0"/>
              <a:t>Mawdu</a:t>
            </a:r>
            <a:r>
              <a:rPr lang="en-AU" sz="4000" dirty="0" smtClean="0"/>
              <a:t>’ (fabricated), </a:t>
            </a:r>
            <a:r>
              <a:rPr lang="en-AU" sz="4000" dirty="0" err="1" smtClean="0"/>
              <a:t>Mudraj</a:t>
            </a:r>
            <a:r>
              <a:rPr lang="en-AU" sz="4000" dirty="0" smtClean="0"/>
              <a:t> (interpolated).</a:t>
            </a:r>
          </a:p>
          <a:p>
            <a:pPr>
              <a:spcAft>
                <a:spcPts val="600"/>
              </a:spcAft>
              <a:defRPr/>
            </a:pPr>
            <a:r>
              <a:rPr lang="en-AU" sz="4000" dirty="0" smtClean="0"/>
              <a:t>According to </a:t>
            </a:r>
            <a:r>
              <a:rPr lang="en-AU" sz="4000" dirty="0" err="1" smtClean="0"/>
              <a:t>Suyuti</a:t>
            </a:r>
            <a:r>
              <a:rPr lang="en-AU" sz="4000" dirty="0" smtClean="0"/>
              <a:t>:  </a:t>
            </a:r>
            <a:r>
              <a:rPr lang="en-AU" sz="4000" dirty="0" err="1" smtClean="0"/>
              <a:t>Mutawatir</a:t>
            </a:r>
            <a:r>
              <a:rPr lang="en-AU" sz="4000" dirty="0" smtClean="0"/>
              <a:t> and </a:t>
            </a:r>
            <a:r>
              <a:rPr lang="en-AU" sz="4000" dirty="0" err="1" smtClean="0"/>
              <a:t>Mashhur</a:t>
            </a:r>
            <a:r>
              <a:rPr lang="en-AU" sz="4000" dirty="0" smtClean="0"/>
              <a:t> are the part of the </a:t>
            </a:r>
            <a:r>
              <a:rPr lang="en-AU" sz="4000" dirty="0" err="1" smtClean="0"/>
              <a:t>Qur’anic</a:t>
            </a:r>
            <a:r>
              <a:rPr lang="en-AU" sz="4000" dirty="0" smtClean="0"/>
              <a:t> </a:t>
            </a:r>
            <a:r>
              <a:rPr lang="en-AU" sz="4000" dirty="0" err="1" smtClean="0"/>
              <a:t>qiraats</a:t>
            </a:r>
            <a:r>
              <a:rPr lang="en-AU" sz="4000" dirty="0" smtClean="0"/>
              <a:t>, the others are not.</a:t>
            </a:r>
          </a:p>
          <a:p>
            <a:endParaRPr lang="tr-TR" dirty="0"/>
          </a:p>
        </p:txBody>
      </p:sp>
      <p:sp>
        <p:nvSpPr>
          <p:cNvPr id="2" name="1 Başlık"/>
          <p:cNvSpPr>
            <a:spLocks noGrp="1"/>
          </p:cNvSpPr>
          <p:nvPr>
            <p:ph type="title"/>
          </p:nvPr>
        </p:nvSpPr>
        <p:spPr/>
        <p:txBody>
          <a:bodyPr/>
          <a:lstStyle/>
          <a:p>
            <a:r>
              <a:rPr lang="en-AU" dirty="0" smtClean="0"/>
              <a:t>Types of </a:t>
            </a:r>
            <a:r>
              <a:rPr lang="en-AU" dirty="0" err="1" smtClean="0"/>
              <a:t>Qiraats</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spcBef>
                <a:spcPts val="0"/>
              </a:spcBef>
              <a:defRPr/>
            </a:pPr>
            <a:r>
              <a:rPr lang="en-AU" sz="2200" b="1" dirty="0" err="1" smtClean="0"/>
              <a:t>Madina</a:t>
            </a:r>
            <a:r>
              <a:rPr lang="en-AU" sz="2200" b="1" dirty="0" smtClean="0"/>
              <a:t>:</a:t>
            </a:r>
          </a:p>
          <a:p>
            <a:pPr marL="715963" lvl="1" indent="-315913">
              <a:spcBef>
                <a:spcPts val="0"/>
              </a:spcBef>
              <a:buClr>
                <a:srgbClr val="C4262E"/>
              </a:buClr>
              <a:buFont typeface="+mj-lt"/>
              <a:buAutoNum type="arabicPeriod"/>
              <a:defRPr/>
            </a:pPr>
            <a:r>
              <a:rPr lang="en-AU" sz="2000" dirty="0" err="1" smtClean="0"/>
              <a:t>Nafi</a:t>
            </a:r>
            <a:r>
              <a:rPr lang="en-AU" sz="2000" dirty="0" smtClean="0"/>
              <a:t> 169/785 (</a:t>
            </a:r>
            <a:r>
              <a:rPr lang="en-AU" sz="2000" dirty="0" err="1" smtClean="0"/>
              <a:t>Riwayah</a:t>
            </a:r>
            <a:r>
              <a:rPr lang="en-AU" sz="2000" dirty="0" smtClean="0"/>
              <a:t>: </a:t>
            </a:r>
            <a:r>
              <a:rPr lang="en-AU" sz="2000" dirty="0" err="1" smtClean="0"/>
              <a:t>Qalun</a:t>
            </a:r>
            <a:r>
              <a:rPr lang="en-AU" sz="2000" dirty="0" smtClean="0"/>
              <a:t> and </a:t>
            </a:r>
            <a:r>
              <a:rPr lang="en-AU" sz="2000" dirty="0" err="1" smtClean="0"/>
              <a:t>Warsh</a:t>
            </a:r>
            <a:r>
              <a:rPr lang="en-AU" sz="2000" dirty="0" smtClean="0"/>
              <a:t>) (Imam-I </a:t>
            </a:r>
            <a:r>
              <a:rPr lang="en-AU" sz="2000" dirty="0" err="1" smtClean="0"/>
              <a:t>Malik</a:t>
            </a:r>
            <a:r>
              <a:rPr lang="en-AU" sz="2000" dirty="0" smtClean="0"/>
              <a:t> followed </a:t>
            </a:r>
            <a:r>
              <a:rPr lang="en-AU" sz="2000" dirty="0" err="1" smtClean="0"/>
              <a:t>Nafi’s</a:t>
            </a:r>
            <a:r>
              <a:rPr lang="en-AU" sz="2000" dirty="0" smtClean="0"/>
              <a:t> </a:t>
            </a:r>
            <a:r>
              <a:rPr lang="en-AU" sz="2000" dirty="0" err="1" smtClean="0"/>
              <a:t>qiraat</a:t>
            </a:r>
            <a:endParaRPr lang="en-AU" sz="2000" dirty="0" smtClean="0"/>
          </a:p>
          <a:p>
            <a:pPr marL="715963" lvl="1" indent="-315913">
              <a:spcBef>
                <a:spcPts val="0"/>
              </a:spcBef>
              <a:buClr>
                <a:srgbClr val="C4262E"/>
              </a:buClr>
              <a:buFont typeface="+mj-lt"/>
              <a:buAutoNum type="arabicPeriod"/>
              <a:defRPr/>
            </a:pPr>
            <a:r>
              <a:rPr lang="en-AU" sz="2000" dirty="0" smtClean="0"/>
              <a:t>Abu </a:t>
            </a:r>
            <a:r>
              <a:rPr lang="en-AU" sz="2000" dirty="0" err="1" smtClean="0"/>
              <a:t>Ja’far</a:t>
            </a:r>
            <a:r>
              <a:rPr lang="en-AU" sz="2000" dirty="0" smtClean="0"/>
              <a:t> 132/749 (not from 7) (</a:t>
            </a:r>
            <a:r>
              <a:rPr lang="en-AU" sz="2000" dirty="0" err="1" smtClean="0"/>
              <a:t>Riwayah</a:t>
            </a:r>
            <a:r>
              <a:rPr lang="en-AU" sz="2000" dirty="0" smtClean="0"/>
              <a:t>: </a:t>
            </a:r>
            <a:r>
              <a:rPr lang="en-AU" sz="2000" dirty="0" err="1" smtClean="0"/>
              <a:t>Ibn</a:t>
            </a:r>
            <a:r>
              <a:rPr lang="en-AU" sz="2000" dirty="0" smtClean="0"/>
              <a:t> </a:t>
            </a:r>
            <a:r>
              <a:rPr lang="en-AU" sz="2000" dirty="0" err="1" smtClean="0"/>
              <a:t>Wardan</a:t>
            </a:r>
            <a:r>
              <a:rPr lang="en-AU" sz="2000" dirty="0" smtClean="0"/>
              <a:t> and </a:t>
            </a:r>
            <a:r>
              <a:rPr lang="en-AU" sz="2000" dirty="0" err="1" smtClean="0"/>
              <a:t>Ibn</a:t>
            </a:r>
            <a:r>
              <a:rPr lang="en-AU" sz="2000" dirty="0" smtClean="0"/>
              <a:t> </a:t>
            </a:r>
            <a:r>
              <a:rPr lang="en-AU" sz="2000" dirty="0" err="1" smtClean="0"/>
              <a:t>Jammaz</a:t>
            </a:r>
            <a:r>
              <a:rPr lang="en-AU" sz="2000" dirty="0" smtClean="0"/>
              <a:t>)</a:t>
            </a:r>
          </a:p>
          <a:p>
            <a:pPr>
              <a:spcBef>
                <a:spcPts val="0"/>
              </a:spcBef>
              <a:defRPr/>
            </a:pPr>
            <a:r>
              <a:rPr lang="en-AU" sz="2200" b="1" dirty="0" err="1" smtClean="0"/>
              <a:t>Makka</a:t>
            </a:r>
            <a:r>
              <a:rPr lang="en-AU" sz="2200" b="1" dirty="0" smtClean="0"/>
              <a:t>:</a:t>
            </a:r>
          </a:p>
          <a:p>
            <a:pPr marL="857250" lvl="1" indent="-457200">
              <a:spcBef>
                <a:spcPts val="0"/>
              </a:spcBef>
              <a:buClr>
                <a:srgbClr val="C4262E"/>
              </a:buClr>
              <a:buFont typeface="+mj-lt"/>
              <a:buAutoNum type="arabicPeriod"/>
              <a:defRPr/>
            </a:pPr>
            <a:r>
              <a:rPr lang="en-AU" sz="2000" dirty="0" err="1" smtClean="0"/>
              <a:t>Ibn</a:t>
            </a:r>
            <a:r>
              <a:rPr lang="en-AU" sz="2000" dirty="0" smtClean="0"/>
              <a:t> </a:t>
            </a:r>
            <a:r>
              <a:rPr lang="en-AU" sz="2000" dirty="0" err="1" smtClean="0"/>
              <a:t>Kathir</a:t>
            </a:r>
            <a:r>
              <a:rPr lang="en-AU" sz="2000" dirty="0" smtClean="0"/>
              <a:t> 120/737 (</a:t>
            </a:r>
            <a:r>
              <a:rPr lang="en-AU" sz="2000" dirty="0" err="1" smtClean="0"/>
              <a:t>Riwayah</a:t>
            </a:r>
            <a:r>
              <a:rPr lang="en-AU" sz="2000" dirty="0" smtClean="0"/>
              <a:t>: </a:t>
            </a:r>
            <a:r>
              <a:rPr lang="en-AU" sz="2000" dirty="0" err="1" smtClean="0"/>
              <a:t>Bazzi</a:t>
            </a:r>
            <a:r>
              <a:rPr lang="en-AU" sz="2000" dirty="0" smtClean="0"/>
              <a:t> (</a:t>
            </a:r>
            <a:r>
              <a:rPr lang="en-AU" sz="2000" dirty="0" err="1" smtClean="0"/>
              <a:t>Mu’azzin</a:t>
            </a:r>
            <a:r>
              <a:rPr lang="en-AU" sz="2000" dirty="0" smtClean="0"/>
              <a:t> of </a:t>
            </a:r>
            <a:r>
              <a:rPr lang="en-AU" sz="2000" dirty="0" err="1" smtClean="0"/>
              <a:t>Masjid</a:t>
            </a:r>
            <a:r>
              <a:rPr lang="en-AU" sz="2000" dirty="0" smtClean="0"/>
              <a:t> </a:t>
            </a:r>
            <a:r>
              <a:rPr lang="en-AU" sz="2000" dirty="0" err="1" smtClean="0"/>
              <a:t>Haram</a:t>
            </a:r>
            <a:r>
              <a:rPr lang="en-AU" sz="2000" dirty="0" smtClean="0"/>
              <a:t>) and </a:t>
            </a:r>
            <a:r>
              <a:rPr lang="en-AU" sz="2000" dirty="0" err="1" smtClean="0"/>
              <a:t>Qumbul</a:t>
            </a:r>
            <a:r>
              <a:rPr lang="en-AU" sz="2000" dirty="0" smtClean="0"/>
              <a:t> (</a:t>
            </a:r>
            <a:r>
              <a:rPr lang="en-AU" sz="2000" dirty="0" err="1" smtClean="0"/>
              <a:t>Qunbul</a:t>
            </a:r>
            <a:r>
              <a:rPr lang="en-AU" sz="2000" dirty="0" smtClean="0"/>
              <a:t> is </a:t>
            </a:r>
            <a:r>
              <a:rPr lang="en-AU" sz="2000" dirty="0" err="1" smtClean="0"/>
              <a:t>Ibn</a:t>
            </a:r>
            <a:r>
              <a:rPr lang="en-AU" sz="2000" dirty="0" smtClean="0"/>
              <a:t> </a:t>
            </a:r>
            <a:r>
              <a:rPr lang="en-AU" sz="2000" dirty="0" err="1" smtClean="0"/>
              <a:t>Mujahid’s</a:t>
            </a:r>
            <a:r>
              <a:rPr lang="en-AU" sz="2000" dirty="0" smtClean="0"/>
              <a:t> teacher in the </a:t>
            </a:r>
            <a:r>
              <a:rPr lang="en-AU" sz="2000" dirty="0" err="1" smtClean="0"/>
              <a:t>qiraat</a:t>
            </a:r>
            <a:r>
              <a:rPr lang="en-AU" sz="2000" dirty="0" smtClean="0"/>
              <a:t>) (Imam </a:t>
            </a:r>
            <a:r>
              <a:rPr lang="en-AU" sz="2000" dirty="0" err="1" smtClean="0"/>
              <a:t>Shafi</a:t>
            </a:r>
            <a:r>
              <a:rPr lang="en-AU" sz="2000" dirty="0" smtClean="0"/>
              <a:t> followed </a:t>
            </a:r>
            <a:r>
              <a:rPr lang="en-AU" sz="2000" dirty="0" err="1" smtClean="0"/>
              <a:t>Ibn</a:t>
            </a:r>
            <a:r>
              <a:rPr lang="en-AU" sz="2000" dirty="0" smtClean="0"/>
              <a:t> </a:t>
            </a:r>
            <a:r>
              <a:rPr lang="en-AU" sz="2000" dirty="0" err="1" smtClean="0"/>
              <a:t>Kathir’s</a:t>
            </a:r>
            <a:r>
              <a:rPr lang="en-AU" sz="2000" dirty="0" smtClean="0"/>
              <a:t> </a:t>
            </a:r>
            <a:r>
              <a:rPr lang="en-AU" sz="2000" dirty="0" err="1" smtClean="0"/>
              <a:t>qiraat</a:t>
            </a:r>
            <a:r>
              <a:rPr lang="en-AU" sz="2000" dirty="0" smtClean="0"/>
              <a:t>)</a:t>
            </a:r>
          </a:p>
          <a:p>
            <a:pPr>
              <a:spcBef>
                <a:spcPts val="0"/>
              </a:spcBef>
              <a:defRPr/>
            </a:pPr>
            <a:r>
              <a:rPr lang="en-AU" sz="2200" dirty="0" smtClean="0"/>
              <a:t> </a:t>
            </a:r>
            <a:r>
              <a:rPr lang="en-AU" sz="2200" b="1" dirty="0" smtClean="0"/>
              <a:t>Basra:</a:t>
            </a:r>
          </a:p>
          <a:p>
            <a:pPr marL="857250" lvl="1" indent="-457200">
              <a:spcBef>
                <a:spcPts val="0"/>
              </a:spcBef>
              <a:buClr>
                <a:srgbClr val="C4262E"/>
              </a:buClr>
              <a:buFont typeface="+mj-lt"/>
              <a:buAutoNum type="arabicPeriod"/>
              <a:defRPr/>
            </a:pPr>
            <a:r>
              <a:rPr lang="en-AU" sz="2000" dirty="0" smtClean="0"/>
              <a:t>Abu </a:t>
            </a:r>
            <a:r>
              <a:rPr lang="en-AU" sz="2000" dirty="0" err="1" smtClean="0"/>
              <a:t>Amr</a:t>
            </a:r>
            <a:r>
              <a:rPr lang="en-AU" sz="2000" dirty="0" smtClean="0"/>
              <a:t> 157/770 (</a:t>
            </a:r>
            <a:r>
              <a:rPr lang="en-AU" sz="2000" dirty="0" err="1" smtClean="0"/>
              <a:t>Riwayah</a:t>
            </a:r>
            <a:r>
              <a:rPr lang="en-AU" sz="2000" dirty="0" smtClean="0"/>
              <a:t>: </a:t>
            </a:r>
            <a:r>
              <a:rPr lang="en-AU" sz="2000" dirty="0" err="1" smtClean="0"/>
              <a:t>Duri</a:t>
            </a:r>
            <a:r>
              <a:rPr lang="en-AU" sz="2000" dirty="0" smtClean="0"/>
              <a:t> (blind man) and Susi (teacher of famous Imam an-</a:t>
            </a:r>
            <a:r>
              <a:rPr lang="en-AU" sz="2000" dirty="0" err="1" smtClean="0"/>
              <a:t>Nasai</a:t>
            </a:r>
            <a:r>
              <a:rPr lang="en-AU" sz="2000" dirty="0" smtClean="0"/>
              <a:t> and grammarian </a:t>
            </a:r>
            <a:r>
              <a:rPr lang="en-AU" sz="2000" dirty="0" err="1" smtClean="0"/>
              <a:t>Sibawayh</a:t>
            </a:r>
            <a:r>
              <a:rPr lang="en-AU" sz="2000" dirty="0" smtClean="0"/>
              <a:t>)</a:t>
            </a:r>
          </a:p>
          <a:p>
            <a:pPr marL="857250" lvl="1" indent="-457200">
              <a:spcBef>
                <a:spcPts val="0"/>
              </a:spcBef>
              <a:buClr>
                <a:srgbClr val="C4262E"/>
              </a:buClr>
              <a:buFont typeface="+mj-lt"/>
              <a:buAutoNum type="arabicPeriod"/>
              <a:defRPr/>
            </a:pPr>
            <a:r>
              <a:rPr lang="en-AU" sz="2000" dirty="0" err="1" smtClean="0"/>
              <a:t>Ya’qub</a:t>
            </a:r>
            <a:r>
              <a:rPr lang="en-AU" sz="2000" dirty="0" smtClean="0"/>
              <a:t> 205/820 (not among 7 </a:t>
            </a:r>
            <a:r>
              <a:rPr lang="en-AU" sz="2000" dirty="0" err="1" smtClean="0"/>
              <a:t>qurra</a:t>
            </a:r>
            <a:r>
              <a:rPr lang="en-AU" sz="2000" dirty="0" smtClean="0"/>
              <a:t>) </a:t>
            </a:r>
            <a:r>
              <a:rPr lang="en-AU" sz="2000" dirty="0" err="1" smtClean="0"/>
              <a:t>Riwayah</a:t>
            </a:r>
            <a:r>
              <a:rPr lang="en-AU" sz="2000" dirty="0" smtClean="0"/>
              <a:t> </a:t>
            </a:r>
            <a:r>
              <a:rPr lang="en-AU" sz="2000" dirty="0" err="1" smtClean="0"/>
              <a:t>Ruways</a:t>
            </a:r>
            <a:r>
              <a:rPr lang="en-AU" sz="2000" dirty="0" smtClean="0"/>
              <a:t> and </a:t>
            </a:r>
            <a:r>
              <a:rPr lang="en-AU" sz="2000" dirty="0" err="1" smtClean="0"/>
              <a:t>Rawh</a:t>
            </a:r>
            <a:endParaRPr lang="en-AU" sz="2000" dirty="0" smtClean="0"/>
          </a:p>
          <a:p>
            <a:endParaRPr lang="tr-TR" dirty="0"/>
          </a:p>
        </p:txBody>
      </p:sp>
      <p:sp>
        <p:nvSpPr>
          <p:cNvPr id="2" name="1 Başlık"/>
          <p:cNvSpPr>
            <a:spLocks noGrp="1"/>
          </p:cNvSpPr>
          <p:nvPr>
            <p:ph type="title"/>
          </p:nvPr>
        </p:nvSpPr>
        <p:spPr/>
        <p:txBody>
          <a:bodyPr/>
          <a:lstStyle/>
          <a:p>
            <a:r>
              <a:rPr lang="en-AU" dirty="0" smtClean="0"/>
              <a:t>Famous </a:t>
            </a:r>
            <a:r>
              <a:rPr lang="en-AU" dirty="0" err="1" smtClean="0"/>
              <a:t>Qaris</a:t>
            </a:r>
            <a:r>
              <a:rPr lang="en-AU" dirty="0" smtClean="0"/>
              <a:t> (</a:t>
            </a:r>
            <a:r>
              <a:rPr lang="en-AU" dirty="0" err="1" smtClean="0"/>
              <a:t>Reciters</a:t>
            </a:r>
            <a:r>
              <a:rPr lang="en-AU" dirty="0" smtClean="0"/>
              <a:t>)</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en-AU" sz="2200" b="1" dirty="0" smtClean="0"/>
              <a:t>Damascus</a:t>
            </a:r>
            <a:r>
              <a:rPr lang="en-AU" sz="2200" dirty="0" smtClean="0"/>
              <a:t> (Sham): </a:t>
            </a:r>
          </a:p>
          <a:p>
            <a:pPr marL="857250" lvl="1" indent="-457200">
              <a:buClr>
                <a:schemeClr val="accent1"/>
              </a:buClr>
              <a:buFont typeface="Arial" charset="0"/>
              <a:buAutoNum type="arabicPeriod"/>
            </a:pPr>
            <a:r>
              <a:rPr lang="en-AU" sz="2000" dirty="0" err="1" smtClean="0"/>
              <a:t>Ibn</a:t>
            </a:r>
            <a:r>
              <a:rPr lang="en-AU" sz="2000" dirty="0" smtClean="0"/>
              <a:t> Amir  118/736 (</a:t>
            </a:r>
            <a:r>
              <a:rPr lang="en-AU" sz="2000" dirty="0" err="1" smtClean="0"/>
              <a:t>Riwayah</a:t>
            </a:r>
            <a:r>
              <a:rPr lang="en-AU" sz="2000" dirty="0" smtClean="0"/>
              <a:t> </a:t>
            </a:r>
            <a:r>
              <a:rPr lang="en-AU" sz="2000" dirty="0" err="1" smtClean="0"/>
              <a:t>Hisham</a:t>
            </a:r>
            <a:r>
              <a:rPr lang="en-AU" sz="2000" dirty="0" smtClean="0"/>
              <a:t> (teacher of </a:t>
            </a:r>
            <a:r>
              <a:rPr lang="en-AU" sz="2000" dirty="0" err="1" smtClean="0"/>
              <a:t>Tirmidhi</a:t>
            </a:r>
            <a:r>
              <a:rPr lang="en-AU" sz="2000" dirty="0" smtClean="0"/>
              <a:t>) and </a:t>
            </a:r>
            <a:r>
              <a:rPr lang="en-AU" sz="2000" dirty="0" err="1" smtClean="0"/>
              <a:t>Ibn</a:t>
            </a:r>
            <a:r>
              <a:rPr lang="en-AU" sz="2000" dirty="0" smtClean="0"/>
              <a:t> </a:t>
            </a:r>
            <a:r>
              <a:rPr lang="en-AU" sz="2000" dirty="0" err="1" smtClean="0"/>
              <a:t>Zakwan</a:t>
            </a:r>
            <a:r>
              <a:rPr lang="en-AU" sz="2000" dirty="0" smtClean="0"/>
              <a:t> (Imam of Umayyad Mosque)</a:t>
            </a:r>
          </a:p>
          <a:p>
            <a:r>
              <a:rPr lang="en-AU" sz="2200" b="1" dirty="0" err="1" smtClean="0"/>
              <a:t>Kufa</a:t>
            </a:r>
            <a:r>
              <a:rPr lang="en-AU" sz="2200" dirty="0" smtClean="0"/>
              <a:t> (Iraq):</a:t>
            </a:r>
          </a:p>
          <a:p>
            <a:pPr marL="857250" lvl="1" indent="-457200">
              <a:buClr>
                <a:srgbClr val="C4262E"/>
              </a:buClr>
              <a:buFont typeface="Arial" charset="0"/>
              <a:buAutoNum type="arabicPeriod"/>
            </a:pPr>
            <a:r>
              <a:rPr lang="en-AU" sz="2000" dirty="0" err="1" smtClean="0"/>
              <a:t>Asim</a:t>
            </a:r>
            <a:r>
              <a:rPr lang="en-AU" sz="2000" dirty="0" smtClean="0"/>
              <a:t> 128/745 (</a:t>
            </a:r>
            <a:r>
              <a:rPr lang="en-AU" sz="2000" dirty="0" err="1" smtClean="0"/>
              <a:t>Riwayah</a:t>
            </a:r>
            <a:r>
              <a:rPr lang="en-AU" sz="2000" dirty="0" smtClean="0"/>
              <a:t> </a:t>
            </a:r>
            <a:r>
              <a:rPr lang="en-AU" sz="2000" dirty="0" err="1" smtClean="0"/>
              <a:t>Shu’ba</a:t>
            </a:r>
            <a:r>
              <a:rPr lang="en-AU" sz="2000" dirty="0" smtClean="0"/>
              <a:t> and </a:t>
            </a:r>
            <a:r>
              <a:rPr lang="en-AU" sz="2000" dirty="0" err="1" smtClean="0"/>
              <a:t>Hafs</a:t>
            </a:r>
            <a:r>
              <a:rPr lang="en-AU" sz="2000" dirty="0" smtClean="0"/>
              <a:t> (</a:t>
            </a:r>
            <a:r>
              <a:rPr lang="en-AU" sz="2000" dirty="0" err="1" smtClean="0"/>
              <a:t>Asim</a:t>
            </a:r>
            <a:r>
              <a:rPr lang="en-AU" sz="2000" dirty="0" smtClean="0"/>
              <a:t> was Abu </a:t>
            </a:r>
            <a:r>
              <a:rPr lang="en-AU" sz="2000" dirty="0" err="1" smtClean="0"/>
              <a:t>Hanifa’s</a:t>
            </a:r>
            <a:r>
              <a:rPr lang="en-AU" sz="2000" dirty="0" smtClean="0"/>
              <a:t> teacher).</a:t>
            </a:r>
          </a:p>
          <a:p>
            <a:pPr marL="857250" lvl="1" indent="-457200">
              <a:buClr>
                <a:srgbClr val="C4262E"/>
              </a:buClr>
              <a:buFont typeface="Arial" charset="0"/>
              <a:buAutoNum type="arabicPeriod"/>
            </a:pPr>
            <a:r>
              <a:rPr lang="en-AU" sz="2000" dirty="0" err="1" smtClean="0"/>
              <a:t>Khamza</a:t>
            </a:r>
            <a:r>
              <a:rPr lang="en-AU" sz="2000" dirty="0" smtClean="0"/>
              <a:t> 156/772 (</a:t>
            </a:r>
            <a:r>
              <a:rPr lang="en-AU" sz="2000" dirty="0" err="1" smtClean="0"/>
              <a:t>Riwayah</a:t>
            </a:r>
            <a:r>
              <a:rPr lang="en-AU" sz="2000" dirty="0" smtClean="0"/>
              <a:t> </a:t>
            </a:r>
            <a:r>
              <a:rPr lang="en-AU" sz="2000" dirty="0" err="1" smtClean="0"/>
              <a:t>Khalaf</a:t>
            </a:r>
            <a:r>
              <a:rPr lang="en-AU" sz="2000" dirty="0" smtClean="0"/>
              <a:t> and </a:t>
            </a:r>
            <a:r>
              <a:rPr lang="en-AU" sz="2000" dirty="0" err="1" smtClean="0"/>
              <a:t>Khallad</a:t>
            </a:r>
            <a:endParaRPr lang="en-AU" sz="2000" dirty="0" smtClean="0"/>
          </a:p>
          <a:p>
            <a:pPr marL="857250" lvl="1" indent="-457200">
              <a:buClr>
                <a:srgbClr val="C4262E"/>
              </a:buClr>
              <a:buFont typeface="Wingdings" pitchFamily="2" charset="2"/>
              <a:buNone/>
            </a:pPr>
            <a:r>
              <a:rPr lang="en-AU" sz="2000" dirty="0" err="1" smtClean="0"/>
              <a:t>Baghdat</a:t>
            </a:r>
            <a:r>
              <a:rPr lang="en-AU" sz="2000" dirty="0" smtClean="0"/>
              <a:t>:</a:t>
            </a:r>
          </a:p>
          <a:p>
            <a:pPr marL="857250" lvl="1" indent="-457200">
              <a:buClr>
                <a:srgbClr val="C4262E"/>
              </a:buClr>
              <a:buFont typeface="Arial" charset="0"/>
              <a:buAutoNum type="arabicPeriod" startAt="3"/>
            </a:pPr>
            <a:r>
              <a:rPr lang="en-AU" sz="2000" dirty="0" err="1" smtClean="0"/>
              <a:t>Kisai</a:t>
            </a:r>
            <a:r>
              <a:rPr lang="en-AU" sz="2000" dirty="0" smtClean="0"/>
              <a:t> 189/805 (</a:t>
            </a:r>
            <a:r>
              <a:rPr lang="en-AU" sz="2000" dirty="0" err="1" smtClean="0"/>
              <a:t>Riwayah</a:t>
            </a:r>
            <a:r>
              <a:rPr lang="en-AU" sz="2000" dirty="0" smtClean="0"/>
              <a:t> </a:t>
            </a:r>
            <a:r>
              <a:rPr lang="en-AU" sz="2000" dirty="0" err="1" smtClean="0"/>
              <a:t>Layth</a:t>
            </a:r>
            <a:r>
              <a:rPr lang="en-AU" sz="2000" dirty="0" smtClean="0"/>
              <a:t> and </a:t>
            </a:r>
            <a:r>
              <a:rPr lang="en-AU" sz="2000" dirty="0" err="1" smtClean="0"/>
              <a:t>Duri</a:t>
            </a:r>
            <a:endParaRPr lang="en-AU" sz="2000" dirty="0" smtClean="0"/>
          </a:p>
          <a:p>
            <a:pPr marL="857250" lvl="1" indent="-457200">
              <a:buClr>
                <a:srgbClr val="C4262E"/>
              </a:buClr>
              <a:buFont typeface="Wingdings" pitchFamily="2" charset="2"/>
              <a:buNone/>
            </a:pPr>
            <a:r>
              <a:rPr lang="en-AU" sz="2000" dirty="0" err="1" smtClean="0"/>
              <a:t>Khalaf</a:t>
            </a:r>
            <a:r>
              <a:rPr lang="en-AU" sz="2000" dirty="0" smtClean="0"/>
              <a:t> (?): </a:t>
            </a:r>
            <a:r>
              <a:rPr lang="en-AU" sz="2000" dirty="0" err="1" smtClean="0"/>
              <a:t>Riwayah</a:t>
            </a:r>
            <a:r>
              <a:rPr lang="en-AU" sz="2000" dirty="0" smtClean="0"/>
              <a:t> </a:t>
            </a:r>
            <a:r>
              <a:rPr lang="en-AU" sz="2000" dirty="0" err="1" smtClean="0"/>
              <a:t>Ishaq</a:t>
            </a:r>
            <a:r>
              <a:rPr lang="en-AU" sz="2000" dirty="0" smtClean="0"/>
              <a:t> and </a:t>
            </a:r>
            <a:r>
              <a:rPr lang="en-AU" sz="2000" dirty="0" err="1" smtClean="0"/>
              <a:t>Idris</a:t>
            </a:r>
            <a:endParaRPr lang="en-AU" sz="2000" dirty="0" smtClean="0"/>
          </a:p>
          <a:p>
            <a:pPr marL="857250" lvl="1" indent="-457200">
              <a:buClr>
                <a:srgbClr val="C4262E"/>
              </a:buClr>
              <a:buFont typeface="Arial" charset="0"/>
              <a:buAutoNum type="arabicPeriod" startAt="4"/>
            </a:pPr>
            <a:r>
              <a:rPr lang="en-AU" sz="2000" dirty="0" err="1" smtClean="0"/>
              <a:t>Khalaf</a:t>
            </a:r>
            <a:r>
              <a:rPr lang="en-AU" sz="2000" dirty="0" smtClean="0"/>
              <a:t> 229/843 (not from 7 </a:t>
            </a:r>
            <a:r>
              <a:rPr lang="en-AU" sz="2000" dirty="0" err="1" smtClean="0"/>
              <a:t>qari</a:t>
            </a:r>
            <a:r>
              <a:rPr lang="en-AU" sz="2000" dirty="0" smtClean="0"/>
              <a:t>) (at the same time he is </a:t>
            </a:r>
            <a:r>
              <a:rPr lang="en-AU" sz="2000" dirty="0" err="1" smtClean="0"/>
              <a:t>rawi</a:t>
            </a:r>
            <a:r>
              <a:rPr lang="en-AU" sz="2000" dirty="0" smtClean="0"/>
              <a:t> of </a:t>
            </a:r>
            <a:r>
              <a:rPr lang="en-AU" sz="2000" dirty="0" err="1" smtClean="0"/>
              <a:t>Khamza</a:t>
            </a:r>
            <a:r>
              <a:rPr lang="en-AU" sz="2000" dirty="0" smtClean="0"/>
              <a:t>) (</a:t>
            </a:r>
            <a:r>
              <a:rPr lang="en-AU" sz="2000" dirty="0" err="1" smtClean="0"/>
              <a:t>Riwayah</a:t>
            </a:r>
            <a:r>
              <a:rPr lang="en-AU" sz="2000" dirty="0" smtClean="0"/>
              <a:t>: </a:t>
            </a:r>
            <a:r>
              <a:rPr lang="en-AU" sz="2000" dirty="0" err="1" smtClean="0"/>
              <a:t>Ishaq</a:t>
            </a:r>
            <a:r>
              <a:rPr lang="en-AU" sz="2000" dirty="0" smtClean="0"/>
              <a:t> and </a:t>
            </a:r>
            <a:r>
              <a:rPr lang="en-AU" sz="2000" dirty="0" err="1" smtClean="0"/>
              <a:t>Idris</a:t>
            </a:r>
            <a:r>
              <a:rPr lang="en-AU" sz="2000" dirty="0" smtClean="0"/>
              <a:t>)</a:t>
            </a:r>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en-AU" sz="3000" dirty="0" smtClean="0"/>
              <a:t>Other four </a:t>
            </a:r>
            <a:r>
              <a:rPr lang="en-AU" sz="3000" dirty="0" err="1" smtClean="0"/>
              <a:t>qari</a:t>
            </a:r>
            <a:r>
              <a:rPr lang="en-AU" sz="3000" dirty="0" smtClean="0"/>
              <a:t> (out of 14 )</a:t>
            </a:r>
          </a:p>
          <a:p>
            <a:pPr marL="914400" lvl="1" indent="-514350">
              <a:buClr>
                <a:srgbClr val="C4262E"/>
              </a:buClr>
              <a:buFont typeface="Arial" charset="0"/>
              <a:buAutoNum type="romanLcPeriod"/>
            </a:pPr>
            <a:r>
              <a:rPr lang="en-AU" sz="3000" dirty="0" err="1" smtClean="0"/>
              <a:t>Hasan</a:t>
            </a:r>
            <a:r>
              <a:rPr lang="en-AU" sz="3000" dirty="0" smtClean="0"/>
              <a:t> al-</a:t>
            </a:r>
            <a:r>
              <a:rPr lang="en-AU" sz="3000" dirty="0" err="1" smtClean="0"/>
              <a:t>Basri</a:t>
            </a:r>
            <a:r>
              <a:rPr lang="en-AU" sz="3000" dirty="0" smtClean="0"/>
              <a:t> (728): Basra</a:t>
            </a:r>
          </a:p>
          <a:p>
            <a:pPr marL="914400" lvl="1" indent="-514350">
              <a:buClr>
                <a:srgbClr val="C4262E"/>
              </a:buClr>
              <a:buFont typeface="Arial" charset="0"/>
              <a:buAutoNum type="romanLcPeriod"/>
            </a:pPr>
            <a:r>
              <a:rPr lang="en-AU" sz="3000" dirty="0" err="1" smtClean="0"/>
              <a:t>Ibn</a:t>
            </a:r>
            <a:r>
              <a:rPr lang="en-AU" sz="3000" dirty="0" smtClean="0"/>
              <a:t> </a:t>
            </a:r>
            <a:r>
              <a:rPr lang="en-AU" sz="3000" dirty="0" err="1" smtClean="0"/>
              <a:t>Muhaysin</a:t>
            </a:r>
            <a:r>
              <a:rPr lang="en-AU" sz="3000" dirty="0" smtClean="0"/>
              <a:t> (740): </a:t>
            </a:r>
            <a:r>
              <a:rPr lang="en-AU" sz="3000" dirty="0" err="1" smtClean="0"/>
              <a:t>Makka</a:t>
            </a:r>
            <a:endParaRPr lang="en-AU" sz="3000" dirty="0" smtClean="0"/>
          </a:p>
          <a:p>
            <a:pPr marL="914400" lvl="1" indent="-514350">
              <a:buClr>
                <a:srgbClr val="C4262E"/>
              </a:buClr>
              <a:buFont typeface="Arial" charset="0"/>
              <a:buAutoNum type="romanLcPeriod"/>
            </a:pPr>
            <a:r>
              <a:rPr lang="en-AU" sz="3000" dirty="0" err="1" smtClean="0"/>
              <a:t>A’mash</a:t>
            </a:r>
            <a:r>
              <a:rPr lang="en-AU" sz="3000" dirty="0" smtClean="0"/>
              <a:t> (765): </a:t>
            </a:r>
            <a:r>
              <a:rPr lang="en-AU" sz="3000" dirty="0" err="1" smtClean="0"/>
              <a:t>Kufa</a:t>
            </a:r>
            <a:endParaRPr lang="en-AU" sz="3000" dirty="0" smtClean="0"/>
          </a:p>
          <a:p>
            <a:pPr marL="914400" lvl="1" indent="-514350">
              <a:buClr>
                <a:srgbClr val="C4262E"/>
              </a:buClr>
              <a:buFont typeface="Arial" charset="0"/>
              <a:buAutoNum type="romanLcPeriod"/>
            </a:pPr>
            <a:r>
              <a:rPr lang="en-AU" sz="3000" dirty="0" err="1" smtClean="0"/>
              <a:t>Yazidi</a:t>
            </a:r>
            <a:r>
              <a:rPr lang="en-AU" sz="3000" dirty="0" smtClean="0"/>
              <a:t> (817): Basra</a:t>
            </a:r>
          </a:p>
          <a:p>
            <a:r>
              <a:rPr lang="en-AU" sz="3000" dirty="0" err="1" smtClean="0"/>
              <a:t>Ibn</a:t>
            </a:r>
            <a:r>
              <a:rPr lang="en-AU" sz="3000" dirty="0" smtClean="0"/>
              <a:t> Amir and Abu </a:t>
            </a:r>
            <a:r>
              <a:rPr lang="en-AU" sz="3000" dirty="0" err="1" smtClean="0"/>
              <a:t>Amr</a:t>
            </a:r>
            <a:r>
              <a:rPr lang="en-AU" sz="3000" dirty="0" smtClean="0"/>
              <a:t> are non-Arabs</a:t>
            </a:r>
          </a:p>
          <a:p>
            <a:r>
              <a:rPr lang="en-AU" sz="3000" dirty="0" err="1" smtClean="0"/>
              <a:t>Rawis</a:t>
            </a:r>
            <a:r>
              <a:rPr lang="en-AU" sz="3000" dirty="0" smtClean="0"/>
              <a:t> learn from Imam and each preserved some of the variations. Though the variations between </a:t>
            </a:r>
            <a:r>
              <a:rPr lang="en-AU" sz="3000" dirty="0" err="1" smtClean="0"/>
              <a:t>rawis</a:t>
            </a:r>
            <a:r>
              <a:rPr lang="en-AU" sz="3000" dirty="0" smtClean="0"/>
              <a:t> are minor there are some variations, for example between </a:t>
            </a:r>
            <a:r>
              <a:rPr lang="en-AU" sz="3000" dirty="0" err="1" smtClean="0"/>
              <a:t>Hafs</a:t>
            </a:r>
            <a:r>
              <a:rPr lang="en-AU" sz="3000" dirty="0" smtClean="0"/>
              <a:t> and </a:t>
            </a:r>
            <a:r>
              <a:rPr lang="en-AU" sz="3000" dirty="0" err="1" smtClean="0"/>
              <a:t>Shu’ba</a:t>
            </a:r>
            <a:r>
              <a:rPr lang="en-AU" sz="3000" dirty="0" smtClean="0"/>
              <a:t> there are nearly 40 small variants.</a:t>
            </a:r>
          </a:p>
          <a:p>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buFont typeface="Arial" charset="0"/>
              <a:buNone/>
            </a:pPr>
            <a:r>
              <a:rPr lang="en-AU" dirty="0" err="1" smtClean="0"/>
              <a:t>Asim</a:t>
            </a:r>
            <a:r>
              <a:rPr lang="en-AU" dirty="0" smtClean="0"/>
              <a:t> (</a:t>
            </a:r>
            <a:r>
              <a:rPr lang="en-AU" dirty="0" err="1" smtClean="0"/>
              <a:t>Rawi</a:t>
            </a:r>
            <a:r>
              <a:rPr lang="en-AU" dirty="0" smtClean="0"/>
              <a:t>: </a:t>
            </a:r>
            <a:r>
              <a:rPr lang="en-AU" dirty="0" err="1" smtClean="0"/>
              <a:t>Hafs</a:t>
            </a:r>
            <a:r>
              <a:rPr lang="en-AU" dirty="0" smtClean="0"/>
              <a:t>): 	95% 	Most of the Muslim world</a:t>
            </a:r>
          </a:p>
          <a:p>
            <a:pPr>
              <a:buFont typeface="Arial" charset="0"/>
              <a:buNone/>
            </a:pPr>
            <a:r>
              <a:rPr lang="en-AU" dirty="0" err="1" smtClean="0"/>
              <a:t>Nafi</a:t>
            </a:r>
            <a:r>
              <a:rPr lang="en-AU" dirty="0" smtClean="0"/>
              <a:t> (</a:t>
            </a:r>
            <a:r>
              <a:rPr lang="en-AU" dirty="0" err="1" smtClean="0"/>
              <a:t>Rawi</a:t>
            </a:r>
            <a:r>
              <a:rPr lang="en-AU" dirty="0" smtClean="0"/>
              <a:t>: </a:t>
            </a:r>
            <a:r>
              <a:rPr lang="en-AU" dirty="0" err="1" smtClean="0"/>
              <a:t>Warsh</a:t>
            </a:r>
            <a:r>
              <a:rPr lang="en-AU" dirty="0" smtClean="0"/>
              <a:t>): 3% 	(Algeria, Morocco, parts of 					Tunisia and West Africa and 					Sudan</a:t>
            </a:r>
          </a:p>
          <a:p>
            <a:pPr>
              <a:buFont typeface="Arial" charset="0"/>
              <a:buNone/>
            </a:pPr>
            <a:r>
              <a:rPr lang="en-AU" dirty="0" err="1" smtClean="0"/>
              <a:t>Nafi</a:t>
            </a:r>
            <a:r>
              <a:rPr lang="en-AU" dirty="0" smtClean="0"/>
              <a:t> (</a:t>
            </a:r>
            <a:r>
              <a:rPr lang="en-AU" dirty="0" err="1" smtClean="0"/>
              <a:t>Rawi</a:t>
            </a:r>
            <a:r>
              <a:rPr lang="en-AU" dirty="0" smtClean="0"/>
              <a:t>: </a:t>
            </a:r>
            <a:r>
              <a:rPr lang="en-AU" dirty="0" err="1" smtClean="0"/>
              <a:t>Qalun</a:t>
            </a:r>
            <a:r>
              <a:rPr lang="en-AU" dirty="0" smtClean="0"/>
              <a:t>): 0.7% 	Libya, Tunisia and Parts of 					Qatar</a:t>
            </a:r>
          </a:p>
          <a:p>
            <a:pPr>
              <a:buFont typeface="Arial" charset="0"/>
              <a:buNone/>
            </a:pPr>
            <a:r>
              <a:rPr lang="en-AU" dirty="0" smtClean="0"/>
              <a:t>Abu </a:t>
            </a:r>
            <a:r>
              <a:rPr lang="en-AU" dirty="0" err="1" smtClean="0"/>
              <a:t>Amr</a:t>
            </a:r>
            <a:r>
              <a:rPr lang="en-AU" dirty="0" smtClean="0"/>
              <a:t> (</a:t>
            </a:r>
            <a:r>
              <a:rPr lang="en-AU" dirty="0" err="1" smtClean="0"/>
              <a:t>Rawi</a:t>
            </a:r>
            <a:r>
              <a:rPr lang="en-AU" dirty="0" smtClean="0"/>
              <a:t>: </a:t>
            </a:r>
            <a:r>
              <a:rPr lang="en-AU" dirty="0" err="1" smtClean="0"/>
              <a:t>Duri</a:t>
            </a:r>
            <a:r>
              <a:rPr lang="en-AU" dirty="0" smtClean="0"/>
              <a:t>): 0.3% Parts of Sudan and West 					Africa</a:t>
            </a:r>
          </a:p>
          <a:p>
            <a:pPr>
              <a:buFont typeface="Arial" charset="0"/>
              <a:buNone/>
            </a:pPr>
            <a:r>
              <a:rPr lang="en-AU" dirty="0" err="1" smtClean="0"/>
              <a:t>Ibn</a:t>
            </a:r>
            <a:r>
              <a:rPr lang="en-AU" dirty="0" smtClean="0"/>
              <a:t> Amir:			1% Parts of Yemen</a:t>
            </a:r>
            <a:endParaRPr lang="tr-TR" dirty="0"/>
          </a:p>
        </p:txBody>
      </p:sp>
      <p:sp>
        <p:nvSpPr>
          <p:cNvPr id="2" name="1 Başlık"/>
          <p:cNvSpPr>
            <a:spLocks noGrp="1"/>
          </p:cNvSpPr>
          <p:nvPr>
            <p:ph type="title"/>
          </p:nvPr>
        </p:nvSpPr>
        <p:spPr/>
        <p:txBody>
          <a:bodyPr>
            <a:normAutofit fontScale="90000"/>
          </a:bodyPr>
          <a:lstStyle/>
          <a:p>
            <a:r>
              <a:rPr lang="en-AU" dirty="0" smtClean="0"/>
              <a:t>Today’s Muslims Follow the </a:t>
            </a:r>
            <a:r>
              <a:rPr lang="en-AU" dirty="0" err="1" smtClean="0"/>
              <a:t>Qaris</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en-AU" dirty="0" smtClean="0"/>
              <a:t>Are the </a:t>
            </a:r>
            <a:r>
              <a:rPr lang="tr-TR" i="1" dirty="0" smtClean="0"/>
              <a:t>q</a:t>
            </a:r>
            <a:r>
              <a:rPr lang="en-AU" i="1" dirty="0" err="1" smtClean="0"/>
              <a:t>ir</a:t>
            </a:r>
            <a:r>
              <a:rPr lang="en-AU" i="1" dirty="0" smtClean="0">
                <a:sym typeface="WL LatinALA-LC1Times"/>
              </a:rPr>
              <a:t></a:t>
            </a:r>
            <a:r>
              <a:rPr lang="en-AU" i="1" dirty="0" err="1" smtClean="0"/>
              <a:t>t</a:t>
            </a:r>
            <a:r>
              <a:rPr lang="en-AU" dirty="0" err="1" smtClean="0"/>
              <a:t>s</a:t>
            </a:r>
            <a:r>
              <a:rPr lang="en-AU" dirty="0" smtClean="0"/>
              <a:t> </a:t>
            </a:r>
            <a:r>
              <a:rPr lang="en-AU" dirty="0" smtClean="0"/>
              <a:t>part of the Qur’an or different from the Qur’an</a:t>
            </a:r>
          </a:p>
          <a:p>
            <a:r>
              <a:rPr lang="en-AU" dirty="0" smtClean="0"/>
              <a:t>Examples of </a:t>
            </a:r>
            <a:r>
              <a:rPr lang="tr-TR" i="1" dirty="0" smtClean="0"/>
              <a:t>q</a:t>
            </a:r>
            <a:r>
              <a:rPr lang="en-AU" i="1" dirty="0" err="1" smtClean="0"/>
              <a:t>ir</a:t>
            </a:r>
            <a:r>
              <a:rPr lang="en-AU" i="1" dirty="0" smtClean="0">
                <a:sym typeface="WL LatinALA-LC1Times"/>
              </a:rPr>
              <a:t></a:t>
            </a:r>
            <a:r>
              <a:rPr lang="en-AU" i="1" dirty="0" err="1" smtClean="0"/>
              <a:t>ts</a:t>
            </a:r>
            <a:r>
              <a:rPr lang="en-AU" dirty="0" smtClean="0"/>
              <a:t> </a:t>
            </a:r>
            <a:r>
              <a:rPr lang="en-AU" dirty="0" smtClean="0"/>
              <a:t>and relationship between </a:t>
            </a:r>
            <a:r>
              <a:rPr lang="tr-TR" i="1" dirty="0" smtClean="0"/>
              <a:t>q</a:t>
            </a:r>
            <a:r>
              <a:rPr lang="en-AU" i="1" dirty="0" err="1" smtClean="0"/>
              <a:t>ir</a:t>
            </a:r>
            <a:r>
              <a:rPr lang="en-AU" i="1" dirty="0" smtClean="0">
                <a:sym typeface="WL LatinALA-LC1Times"/>
              </a:rPr>
              <a:t></a:t>
            </a:r>
            <a:r>
              <a:rPr lang="en-AU" i="1" dirty="0" err="1" smtClean="0"/>
              <a:t>t</a:t>
            </a:r>
            <a:r>
              <a:rPr lang="en-AU" dirty="0" err="1" smtClean="0"/>
              <a:t>s</a:t>
            </a:r>
            <a:r>
              <a:rPr lang="en-AU" dirty="0" smtClean="0"/>
              <a:t> </a:t>
            </a:r>
            <a:r>
              <a:rPr lang="en-AU" dirty="0" smtClean="0"/>
              <a:t>and the seven letters.</a:t>
            </a:r>
          </a:p>
          <a:p>
            <a:r>
              <a:rPr lang="en-AU" dirty="0" smtClean="0"/>
              <a:t>The relationship between </a:t>
            </a:r>
            <a:r>
              <a:rPr lang="tr-TR" i="1" dirty="0" smtClean="0"/>
              <a:t>q</a:t>
            </a:r>
            <a:r>
              <a:rPr lang="en-AU" i="1" dirty="0" err="1" smtClean="0"/>
              <a:t>ir</a:t>
            </a:r>
            <a:r>
              <a:rPr lang="en-AU" i="1" dirty="0" smtClean="0">
                <a:sym typeface="WL LatinALA-LC1Times"/>
              </a:rPr>
              <a:t></a:t>
            </a:r>
            <a:r>
              <a:rPr lang="en-AU" i="1" dirty="0" err="1" smtClean="0"/>
              <a:t>t</a:t>
            </a:r>
            <a:r>
              <a:rPr lang="en-AU" dirty="0" err="1" smtClean="0"/>
              <a:t>s</a:t>
            </a:r>
            <a:r>
              <a:rPr lang="en-AU" dirty="0" smtClean="0"/>
              <a:t> </a:t>
            </a:r>
            <a:r>
              <a:rPr lang="en-AU" dirty="0" smtClean="0"/>
              <a:t>and exegesis (and the status of the exegetical </a:t>
            </a:r>
            <a:r>
              <a:rPr lang="tr-TR" i="1" dirty="0" smtClean="0"/>
              <a:t>q</a:t>
            </a:r>
            <a:r>
              <a:rPr lang="en-AU" i="1" dirty="0" err="1" smtClean="0"/>
              <a:t>ir</a:t>
            </a:r>
            <a:r>
              <a:rPr lang="en-AU" i="1" dirty="0" smtClean="0">
                <a:sym typeface="WL LatinALA-LC1Times"/>
              </a:rPr>
              <a:t></a:t>
            </a:r>
            <a:r>
              <a:rPr lang="en-AU" i="1" dirty="0" err="1" smtClean="0"/>
              <a:t>ts</a:t>
            </a:r>
            <a:r>
              <a:rPr lang="en-AU" dirty="0" smtClean="0"/>
              <a:t>)</a:t>
            </a:r>
            <a:endParaRPr lang="en-AU" dirty="0" smtClean="0"/>
          </a:p>
          <a:p>
            <a:r>
              <a:rPr lang="en-AU" dirty="0" smtClean="0"/>
              <a:t>The nature of the </a:t>
            </a:r>
            <a:r>
              <a:rPr lang="en-AU" i="1" dirty="0" err="1" smtClean="0"/>
              <a:t>isn</a:t>
            </a:r>
            <a:r>
              <a:rPr lang="en-AU" i="1" dirty="0" err="1" smtClean="0">
                <a:sym typeface="WL LatinALA-LC1Times"/>
              </a:rPr>
              <a:t></a:t>
            </a:r>
            <a:r>
              <a:rPr lang="en-AU" i="1" dirty="0" err="1" smtClean="0"/>
              <a:t>d</a:t>
            </a:r>
            <a:r>
              <a:rPr lang="en-AU" dirty="0" err="1" smtClean="0"/>
              <a:t>s</a:t>
            </a:r>
            <a:r>
              <a:rPr lang="en-AU" dirty="0" smtClean="0"/>
              <a:t> </a:t>
            </a:r>
            <a:r>
              <a:rPr lang="en-AU" dirty="0" smtClean="0"/>
              <a:t>of the </a:t>
            </a:r>
            <a:r>
              <a:rPr lang="tr-TR" i="1" dirty="0" smtClean="0"/>
              <a:t>q</a:t>
            </a:r>
            <a:r>
              <a:rPr lang="en-AU" i="1" dirty="0" err="1" smtClean="0"/>
              <a:t>ir</a:t>
            </a:r>
            <a:r>
              <a:rPr lang="en-AU" i="1" dirty="0" smtClean="0">
                <a:sym typeface="WL LatinALA-LC1Times"/>
              </a:rPr>
              <a:t></a:t>
            </a:r>
            <a:r>
              <a:rPr lang="en-AU" i="1" dirty="0" err="1" smtClean="0"/>
              <a:t>t</a:t>
            </a:r>
            <a:r>
              <a:rPr lang="en-AU" dirty="0" err="1" smtClean="0"/>
              <a:t>s</a:t>
            </a:r>
            <a:endParaRPr lang="en-AU" dirty="0" smtClean="0"/>
          </a:p>
          <a:p>
            <a:r>
              <a:rPr lang="en-AU" dirty="0" smtClean="0"/>
              <a:t>The number of </a:t>
            </a:r>
            <a:r>
              <a:rPr lang="tr-TR" i="1" dirty="0" smtClean="0"/>
              <a:t>q</a:t>
            </a:r>
            <a:r>
              <a:rPr lang="en-AU" i="1" dirty="0" err="1" smtClean="0"/>
              <a:t>ir</a:t>
            </a:r>
            <a:r>
              <a:rPr lang="en-AU" i="1" dirty="0" smtClean="0">
                <a:sym typeface="WL LatinALA-LC1Times"/>
              </a:rPr>
              <a:t></a:t>
            </a:r>
            <a:r>
              <a:rPr lang="en-AU" i="1" dirty="0" err="1" smtClean="0"/>
              <a:t>ts</a:t>
            </a:r>
            <a:endParaRPr lang="en-AU" dirty="0" smtClean="0"/>
          </a:p>
          <a:p>
            <a:endParaRPr lang="tr-TR" dirty="0"/>
          </a:p>
        </p:txBody>
      </p:sp>
      <p:sp>
        <p:nvSpPr>
          <p:cNvPr id="2" name="1 Başlık"/>
          <p:cNvSpPr>
            <a:spLocks noGrp="1"/>
          </p:cNvSpPr>
          <p:nvPr>
            <p:ph type="title"/>
          </p:nvPr>
        </p:nvSpPr>
        <p:spPr/>
        <p:txBody>
          <a:bodyPr/>
          <a:lstStyle/>
          <a:p>
            <a:r>
              <a:rPr lang="en-AU" dirty="0" smtClean="0"/>
              <a:t>Content-II</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en-AU" sz="2200" dirty="0" smtClean="0"/>
              <a:t>This relationship depends on whether </a:t>
            </a:r>
            <a:r>
              <a:rPr lang="en-AU" sz="2200" dirty="0" err="1" smtClean="0"/>
              <a:t>Ahruf</a:t>
            </a:r>
            <a:r>
              <a:rPr lang="en-AU" sz="2200" dirty="0" smtClean="0"/>
              <a:t> is still existent today or not.</a:t>
            </a:r>
          </a:p>
          <a:p>
            <a:pPr marL="914400" lvl="1" indent="-514350">
              <a:buClr>
                <a:srgbClr val="C4262E"/>
              </a:buClr>
              <a:buFont typeface="Arial" charset="0"/>
              <a:buAutoNum type="romanLcPeriod"/>
            </a:pPr>
            <a:r>
              <a:rPr lang="en-AU" sz="2200" dirty="0" err="1" smtClean="0"/>
              <a:t>Qiraats</a:t>
            </a:r>
            <a:r>
              <a:rPr lang="en-AU" sz="2200" dirty="0" smtClean="0"/>
              <a:t> are based on one of the </a:t>
            </a:r>
            <a:r>
              <a:rPr lang="en-AU" sz="2200" dirty="0" err="1" smtClean="0"/>
              <a:t>Ahruf</a:t>
            </a:r>
            <a:r>
              <a:rPr lang="en-AU" sz="2200" dirty="0" smtClean="0"/>
              <a:t>. When </a:t>
            </a:r>
            <a:r>
              <a:rPr lang="en-AU" sz="2200" dirty="0" err="1" smtClean="0"/>
              <a:t>Utman</a:t>
            </a:r>
            <a:r>
              <a:rPr lang="en-AU" sz="2200" dirty="0" smtClean="0"/>
              <a:t> eliminated other </a:t>
            </a:r>
            <a:r>
              <a:rPr lang="en-AU" sz="2200" dirty="0" err="1" smtClean="0"/>
              <a:t>ahruf</a:t>
            </a:r>
            <a:r>
              <a:rPr lang="en-AU" sz="2200" dirty="0" smtClean="0"/>
              <a:t> and preserved only one </a:t>
            </a:r>
            <a:r>
              <a:rPr lang="en-AU" sz="2200" dirty="0" err="1" smtClean="0"/>
              <a:t>harf</a:t>
            </a:r>
            <a:r>
              <a:rPr lang="en-AU" sz="2200" dirty="0" smtClean="0"/>
              <a:t>. This is not very strong view because there are various </a:t>
            </a:r>
            <a:r>
              <a:rPr lang="en-AU" sz="2200" dirty="0" err="1" smtClean="0"/>
              <a:t>qiraats</a:t>
            </a:r>
            <a:r>
              <a:rPr lang="en-AU" sz="2200" dirty="0" smtClean="0"/>
              <a:t> if they come from one </a:t>
            </a:r>
            <a:r>
              <a:rPr lang="en-AU" sz="2200" dirty="0" err="1" smtClean="0"/>
              <a:t>harf</a:t>
            </a:r>
            <a:r>
              <a:rPr lang="en-AU" sz="2200" dirty="0" smtClean="0"/>
              <a:t> why there are different </a:t>
            </a:r>
            <a:r>
              <a:rPr lang="en-AU" sz="2200" dirty="0" err="1" smtClean="0"/>
              <a:t>qiraats</a:t>
            </a:r>
            <a:endParaRPr lang="en-AU" sz="2200" dirty="0" smtClean="0"/>
          </a:p>
          <a:p>
            <a:pPr marL="914400" lvl="1" indent="-514350">
              <a:buClr>
                <a:srgbClr val="C4262E"/>
              </a:buClr>
              <a:buFont typeface="Arial" charset="0"/>
              <a:buAutoNum type="romanLcPeriod"/>
            </a:pPr>
            <a:r>
              <a:rPr lang="en-AU" sz="2200" dirty="0" smtClean="0"/>
              <a:t>These </a:t>
            </a:r>
            <a:r>
              <a:rPr lang="en-AU" sz="2200" dirty="0" err="1" smtClean="0"/>
              <a:t>ahruf</a:t>
            </a:r>
            <a:r>
              <a:rPr lang="en-AU" sz="2200" dirty="0" smtClean="0"/>
              <a:t> are preserved in </a:t>
            </a:r>
            <a:r>
              <a:rPr lang="en-AU" sz="2200" dirty="0" err="1" smtClean="0"/>
              <a:t>qiraats</a:t>
            </a:r>
            <a:r>
              <a:rPr lang="en-AU" sz="2200" dirty="0" smtClean="0"/>
              <a:t> therefore there is no single </a:t>
            </a:r>
            <a:r>
              <a:rPr lang="en-AU" sz="2200" dirty="0" err="1" smtClean="0"/>
              <a:t>qiraat</a:t>
            </a:r>
            <a:r>
              <a:rPr lang="en-AU" sz="2200" dirty="0" smtClean="0"/>
              <a:t> that corresponds exactly to any one </a:t>
            </a:r>
            <a:r>
              <a:rPr lang="en-AU" sz="2200" dirty="0" err="1" smtClean="0"/>
              <a:t>harf</a:t>
            </a:r>
            <a:r>
              <a:rPr lang="en-AU" sz="2200" dirty="0" smtClean="0"/>
              <a:t>. It is also difficult to justify this view</a:t>
            </a:r>
          </a:p>
          <a:p>
            <a:pPr marL="914400" lvl="1" indent="-514350">
              <a:buClr>
                <a:srgbClr val="C4262E"/>
              </a:buClr>
              <a:buFont typeface="Arial" charset="0"/>
              <a:buAutoNum type="romanLcPeriod"/>
            </a:pPr>
            <a:r>
              <a:rPr lang="en-AU" sz="2200" dirty="0" err="1" smtClean="0"/>
              <a:t>Qiraat</a:t>
            </a:r>
            <a:r>
              <a:rPr lang="en-AU" sz="2200" dirty="0" smtClean="0"/>
              <a:t> represent portions  (</a:t>
            </a:r>
            <a:r>
              <a:rPr lang="en-AU" sz="2200" dirty="0" err="1" smtClean="0"/>
              <a:t>juz</a:t>
            </a:r>
            <a:r>
              <a:rPr lang="en-AU" sz="2200" dirty="0" smtClean="0"/>
              <a:t>’) of the seven </a:t>
            </a:r>
            <a:r>
              <a:rPr lang="en-AU" sz="2200" dirty="0" err="1" smtClean="0"/>
              <a:t>ahruf</a:t>
            </a:r>
            <a:r>
              <a:rPr lang="en-AU" sz="2200" dirty="0" smtClean="0"/>
              <a:t> but not all of the seven </a:t>
            </a:r>
            <a:r>
              <a:rPr lang="en-AU" sz="2200" dirty="0" err="1" smtClean="0"/>
              <a:t>ahruf</a:t>
            </a:r>
            <a:r>
              <a:rPr lang="en-AU" sz="2200" dirty="0" smtClean="0"/>
              <a:t> in totality. Not every difference between the seven </a:t>
            </a:r>
            <a:r>
              <a:rPr lang="en-AU" sz="2200" dirty="0" err="1" smtClean="0"/>
              <a:t>ahruf</a:t>
            </a:r>
            <a:r>
              <a:rPr lang="en-AU" sz="2200" dirty="0" smtClean="0"/>
              <a:t> is preserved in the </a:t>
            </a:r>
            <a:r>
              <a:rPr lang="en-AU" sz="2200" dirty="0" err="1" smtClean="0"/>
              <a:t>qiraats</a:t>
            </a:r>
            <a:endParaRPr lang="en-AU" sz="2200" dirty="0" smtClean="0"/>
          </a:p>
          <a:p>
            <a:endParaRPr lang="tr-TR" dirty="0"/>
          </a:p>
        </p:txBody>
      </p:sp>
      <p:sp>
        <p:nvSpPr>
          <p:cNvPr id="2" name="1 Başlık"/>
          <p:cNvSpPr>
            <a:spLocks noGrp="1"/>
          </p:cNvSpPr>
          <p:nvPr>
            <p:ph type="title"/>
          </p:nvPr>
        </p:nvSpPr>
        <p:spPr/>
        <p:txBody>
          <a:bodyPr>
            <a:normAutofit fontScale="90000"/>
          </a:bodyPr>
          <a:lstStyle/>
          <a:p>
            <a:r>
              <a:rPr lang="en-AU" dirty="0" smtClean="0"/>
              <a:t>The Relationship of the </a:t>
            </a:r>
            <a:r>
              <a:rPr lang="en-AU" dirty="0" err="1" smtClean="0"/>
              <a:t>Ahruf</a:t>
            </a:r>
            <a:r>
              <a:rPr lang="en-AU" dirty="0" smtClean="0"/>
              <a:t> with the </a:t>
            </a:r>
            <a:r>
              <a:rPr lang="en-AU" dirty="0" err="1" smtClean="0"/>
              <a:t>Qiraats</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b="1" dirty="0" smtClean="0"/>
          </a:p>
          <a:p>
            <a:endParaRPr lang="tr-TR" b="1" dirty="0" smtClean="0"/>
          </a:p>
          <a:p>
            <a:r>
              <a:rPr lang="en-AU" b="1" dirty="0" smtClean="0"/>
              <a:t>Conclusion</a:t>
            </a:r>
            <a:r>
              <a:rPr lang="en-AU" b="1" dirty="0" smtClean="0"/>
              <a:t>: </a:t>
            </a:r>
            <a:r>
              <a:rPr lang="en-AU" dirty="0" smtClean="0"/>
              <a:t>the authentic </a:t>
            </a:r>
            <a:r>
              <a:rPr lang="en-AU" dirty="0" err="1" smtClean="0"/>
              <a:t>qiraats</a:t>
            </a:r>
            <a:r>
              <a:rPr lang="en-AU" dirty="0" smtClean="0"/>
              <a:t> preserve the final recitation that the Prophet (</a:t>
            </a:r>
            <a:r>
              <a:rPr lang="en-AU" dirty="0" err="1" smtClean="0"/>
              <a:t>pbuh</a:t>
            </a:r>
            <a:r>
              <a:rPr lang="en-AU" dirty="0" smtClean="0"/>
              <a:t>) recited to </a:t>
            </a:r>
            <a:r>
              <a:rPr lang="en-AU" dirty="0" err="1" smtClean="0"/>
              <a:t>Jibril</a:t>
            </a:r>
            <a:r>
              <a:rPr lang="en-AU" dirty="0" smtClean="0"/>
              <a:t>. In other words, the </a:t>
            </a:r>
            <a:r>
              <a:rPr lang="en-AU" dirty="0" err="1" smtClean="0"/>
              <a:t>qiraat</a:t>
            </a:r>
            <a:r>
              <a:rPr lang="en-AU" dirty="0" smtClean="0"/>
              <a:t> are manifestation of the remaining </a:t>
            </a:r>
            <a:r>
              <a:rPr lang="en-AU" dirty="0" err="1" smtClean="0"/>
              <a:t>ahruf</a:t>
            </a:r>
            <a:r>
              <a:rPr lang="en-AU" dirty="0" smtClean="0"/>
              <a:t> in the Qur’an.</a:t>
            </a:r>
          </a:p>
          <a:p>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r>
              <a:rPr lang="en-AU" dirty="0" smtClean="0"/>
              <a:t>Some people make a distinction between the Qur’an and </a:t>
            </a:r>
            <a:r>
              <a:rPr lang="en-AU" dirty="0" err="1" smtClean="0"/>
              <a:t>qiraat</a:t>
            </a:r>
            <a:r>
              <a:rPr lang="en-AU" dirty="0" smtClean="0"/>
              <a:t>. This is very dangerous way to deal with the issue because the Qur’an is preserved in </a:t>
            </a:r>
            <a:r>
              <a:rPr lang="en-AU" dirty="0" err="1" smtClean="0"/>
              <a:t>qiraats</a:t>
            </a:r>
            <a:r>
              <a:rPr lang="en-AU" dirty="0" smtClean="0"/>
              <a:t>.</a:t>
            </a:r>
          </a:p>
          <a:p>
            <a:r>
              <a:rPr lang="en-AU" dirty="0" smtClean="0"/>
              <a:t>If a </a:t>
            </a:r>
            <a:r>
              <a:rPr lang="en-AU" dirty="0" err="1" smtClean="0"/>
              <a:t>qiraat</a:t>
            </a:r>
            <a:r>
              <a:rPr lang="en-AU" dirty="0" smtClean="0"/>
              <a:t> is proven to have originated from the Prophet, there is no need to apply the rule of grammar to it. Preference should be given to  </a:t>
            </a:r>
            <a:r>
              <a:rPr lang="en-AU" dirty="0" err="1" smtClean="0"/>
              <a:t>qiraat</a:t>
            </a:r>
            <a:r>
              <a:rPr lang="en-AU" dirty="0" smtClean="0"/>
              <a:t>. No one can invalidate the authentic </a:t>
            </a:r>
            <a:r>
              <a:rPr lang="en-AU" dirty="0" err="1" smtClean="0"/>
              <a:t>qiraat</a:t>
            </a:r>
            <a:r>
              <a:rPr lang="en-AU" dirty="0" smtClean="0"/>
              <a:t> on the basis of grammar</a:t>
            </a:r>
          </a:p>
          <a:p>
            <a:r>
              <a:rPr lang="en-AU" dirty="0" smtClean="0"/>
              <a:t>Imam </a:t>
            </a:r>
            <a:r>
              <a:rPr lang="en-AU" dirty="0" err="1" smtClean="0"/>
              <a:t>Malik</a:t>
            </a:r>
            <a:r>
              <a:rPr lang="en-AU" dirty="0" smtClean="0"/>
              <a:t>: Whoever read the Qur’an apart from </a:t>
            </a:r>
            <a:r>
              <a:rPr lang="en-AU" dirty="0" err="1" smtClean="0"/>
              <a:t>mutawatir</a:t>
            </a:r>
            <a:r>
              <a:rPr lang="en-AU" dirty="0" smtClean="0"/>
              <a:t> reading (such as reading attributed to </a:t>
            </a:r>
            <a:r>
              <a:rPr lang="en-AU" dirty="0" err="1" smtClean="0"/>
              <a:t>Ibn</a:t>
            </a:r>
            <a:r>
              <a:rPr lang="en-AU" dirty="0" smtClean="0"/>
              <a:t> </a:t>
            </a:r>
            <a:r>
              <a:rPr lang="en-AU" dirty="0" err="1" smtClean="0"/>
              <a:t>Mas’ud</a:t>
            </a:r>
            <a:r>
              <a:rPr lang="en-AU" dirty="0" smtClean="0"/>
              <a:t>) it is not lawful to pray behind these kind of Imams.</a:t>
            </a:r>
          </a:p>
          <a:p>
            <a:r>
              <a:rPr lang="en-AU" dirty="0" smtClean="0"/>
              <a:t>Non-diacritical nature of </a:t>
            </a:r>
            <a:r>
              <a:rPr lang="en-AU" dirty="0" err="1" smtClean="0"/>
              <a:t>Uthman’s</a:t>
            </a:r>
            <a:r>
              <a:rPr lang="en-AU" dirty="0" smtClean="0"/>
              <a:t> </a:t>
            </a:r>
            <a:r>
              <a:rPr lang="en-AU" dirty="0" err="1" smtClean="0"/>
              <a:t>masahif</a:t>
            </a:r>
            <a:r>
              <a:rPr lang="en-AU" dirty="0" smtClean="0"/>
              <a:t> is not the reason behind the variant readings.</a:t>
            </a:r>
          </a:p>
          <a:p>
            <a:r>
              <a:rPr lang="en-AU" dirty="0" smtClean="0"/>
              <a:t>There is no space for </a:t>
            </a:r>
            <a:r>
              <a:rPr lang="en-AU" dirty="0" err="1" smtClean="0"/>
              <a:t>qiyas</a:t>
            </a:r>
            <a:r>
              <a:rPr lang="en-AU" dirty="0" smtClean="0"/>
              <a:t> in </a:t>
            </a:r>
            <a:r>
              <a:rPr lang="en-AU" dirty="0" err="1" smtClean="0"/>
              <a:t>qiraat</a:t>
            </a:r>
            <a:r>
              <a:rPr lang="en-AU" dirty="0" smtClean="0"/>
              <a:t>.</a:t>
            </a:r>
          </a:p>
          <a:p>
            <a:endParaRPr lang="tr-TR" dirty="0"/>
          </a:p>
        </p:txBody>
      </p:sp>
      <p:sp>
        <p:nvSpPr>
          <p:cNvPr id="2" name="1 Başlık"/>
          <p:cNvSpPr>
            <a:spLocks noGrp="1"/>
          </p:cNvSpPr>
          <p:nvPr>
            <p:ph type="title"/>
          </p:nvPr>
        </p:nvSpPr>
        <p:spPr/>
        <p:txBody>
          <a:bodyPr/>
          <a:lstStyle/>
          <a:p>
            <a:r>
              <a:rPr lang="en-US" dirty="0" smtClean="0"/>
              <a:t>Issues Related to </a:t>
            </a:r>
            <a:r>
              <a:rPr lang="en-US" dirty="0" err="1" smtClean="0"/>
              <a:t>Qiraats</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en-AU" dirty="0" err="1" smtClean="0"/>
              <a:t>Isnads</a:t>
            </a:r>
            <a:r>
              <a:rPr lang="en-AU" dirty="0" smtClean="0"/>
              <a:t> of </a:t>
            </a:r>
            <a:r>
              <a:rPr lang="en-AU" dirty="0" err="1" smtClean="0"/>
              <a:t>qiraats</a:t>
            </a:r>
            <a:r>
              <a:rPr lang="en-AU" dirty="0" smtClean="0"/>
              <a:t> are different from </a:t>
            </a:r>
            <a:r>
              <a:rPr lang="en-AU" dirty="0" err="1" smtClean="0"/>
              <a:t>isnads</a:t>
            </a:r>
            <a:r>
              <a:rPr lang="en-AU" dirty="0" smtClean="0"/>
              <a:t> of </a:t>
            </a:r>
            <a:r>
              <a:rPr lang="en-AU" dirty="0" err="1" smtClean="0"/>
              <a:t>hadith</a:t>
            </a:r>
            <a:r>
              <a:rPr lang="en-AU" dirty="0" smtClean="0"/>
              <a:t>. There are </a:t>
            </a:r>
            <a:r>
              <a:rPr lang="en-AU" dirty="0" err="1" smtClean="0"/>
              <a:t>qiraats</a:t>
            </a:r>
            <a:r>
              <a:rPr lang="en-AU" dirty="0" smtClean="0"/>
              <a:t> which are transmitted by only one imam or </a:t>
            </a:r>
            <a:r>
              <a:rPr lang="en-AU" dirty="0" err="1" smtClean="0"/>
              <a:t>rawi</a:t>
            </a:r>
            <a:r>
              <a:rPr lang="en-AU" dirty="0" smtClean="0"/>
              <a:t> but this does not mean that they are </a:t>
            </a:r>
            <a:r>
              <a:rPr lang="en-AU" dirty="0" err="1" smtClean="0"/>
              <a:t>ahad</a:t>
            </a:r>
            <a:r>
              <a:rPr lang="en-AU" dirty="0" smtClean="0"/>
              <a:t> because </a:t>
            </a:r>
            <a:r>
              <a:rPr lang="en-AU" dirty="0" err="1" smtClean="0"/>
              <a:t>qiraats</a:t>
            </a:r>
            <a:r>
              <a:rPr lang="en-AU" dirty="0" smtClean="0"/>
              <a:t> are transmitted both written and oral way. In other words, there is one </a:t>
            </a:r>
            <a:r>
              <a:rPr lang="en-AU" dirty="0" err="1" smtClean="0"/>
              <a:t>qari</a:t>
            </a:r>
            <a:r>
              <a:rPr lang="en-AU" dirty="0" smtClean="0"/>
              <a:t> who transmitted a </a:t>
            </a:r>
            <a:r>
              <a:rPr lang="en-AU" dirty="0" err="1" smtClean="0"/>
              <a:t>qiraat</a:t>
            </a:r>
            <a:r>
              <a:rPr lang="en-AU" dirty="0" smtClean="0"/>
              <a:t> but in the same city thousands of people read the Qur’an in the same way.</a:t>
            </a:r>
          </a:p>
          <a:p>
            <a:r>
              <a:rPr lang="en-AU" dirty="0" smtClean="0"/>
              <a:t>Claims such as ‘</a:t>
            </a:r>
            <a:r>
              <a:rPr lang="en-AU" dirty="0" err="1" smtClean="0"/>
              <a:t>qiraats</a:t>
            </a:r>
            <a:r>
              <a:rPr lang="en-AU" dirty="0" smtClean="0"/>
              <a:t> stem from the diacritical of the </a:t>
            </a:r>
            <a:r>
              <a:rPr lang="en-AU" dirty="0" err="1" smtClean="0"/>
              <a:t>Qur’anic</a:t>
            </a:r>
            <a:r>
              <a:rPr lang="en-AU" dirty="0" smtClean="0"/>
              <a:t> words’ are not correct because </a:t>
            </a:r>
            <a:r>
              <a:rPr lang="en-AU" dirty="0" err="1" smtClean="0"/>
              <a:t>qiraats</a:t>
            </a:r>
            <a:r>
              <a:rPr lang="en-AU" dirty="0" smtClean="0"/>
              <a:t> exist before dots and diacriticals. (the word </a:t>
            </a:r>
            <a:r>
              <a:rPr lang="en-AU" dirty="0" err="1" smtClean="0"/>
              <a:t>mukthin</a:t>
            </a:r>
            <a:r>
              <a:rPr lang="en-AU" dirty="0" smtClean="0"/>
              <a:t> is very good illustration. All </a:t>
            </a:r>
            <a:r>
              <a:rPr lang="en-AU" dirty="0" err="1" smtClean="0"/>
              <a:t>qaris</a:t>
            </a:r>
            <a:r>
              <a:rPr lang="en-AU" dirty="0" smtClean="0"/>
              <a:t> read it as </a:t>
            </a:r>
            <a:r>
              <a:rPr lang="en-AU" dirty="0" err="1" smtClean="0"/>
              <a:t>mukthin</a:t>
            </a:r>
            <a:r>
              <a:rPr lang="en-AU" dirty="0" smtClean="0"/>
              <a:t> although </a:t>
            </a:r>
            <a:r>
              <a:rPr lang="en-AU" dirty="0" err="1" smtClean="0"/>
              <a:t>thi</a:t>
            </a:r>
            <a:r>
              <a:rPr lang="en-AU" dirty="0" smtClean="0"/>
              <a:t>)s word  can be read in various way.</a:t>
            </a:r>
          </a:p>
          <a:p>
            <a:endParaRPr lang="tr-TR" dirty="0"/>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flipV="1">
            <a:off x="899592" y="1412776"/>
            <a:ext cx="45719" cy="45719"/>
          </a:xfrm>
        </p:spPr>
        <p:txBody>
          <a:bodyPr>
            <a:normAutofit fontScale="25000" lnSpcReduction="20000"/>
          </a:bodyPr>
          <a:lstStyle/>
          <a:p>
            <a:endParaRPr lang="tr-TR" dirty="0"/>
          </a:p>
        </p:txBody>
      </p:sp>
      <p:sp>
        <p:nvSpPr>
          <p:cNvPr id="2" name="1 Başlık"/>
          <p:cNvSpPr>
            <a:spLocks noGrp="1"/>
          </p:cNvSpPr>
          <p:nvPr>
            <p:ph type="title"/>
          </p:nvPr>
        </p:nvSpPr>
        <p:spPr>
          <a:xfrm>
            <a:off x="395536" y="332656"/>
            <a:ext cx="8291264" cy="5818658"/>
          </a:xfrm>
        </p:spPr>
        <p:txBody>
          <a:bodyPr/>
          <a:lstStyle/>
          <a:p>
            <a:r>
              <a:rPr lang="en-AU" dirty="0" smtClean="0"/>
              <a:t>End</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pPr marL="0" indent="0">
              <a:buFont typeface="Arial" charset="0"/>
              <a:buNone/>
              <a:defRPr/>
            </a:pPr>
            <a:r>
              <a:rPr lang="en-US" dirty="0"/>
              <a:t>According to </a:t>
            </a:r>
            <a:r>
              <a:rPr lang="en-US" dirty="0" err="1" smtClean="0"/>
              <a:t>Suy</a:t>
            </a:r>
            <a:r>
              <a:rPr lang="en-US" dirty="0" err="1" smtClean="0">
                <a:sym typeface="WL LatinALA-LC1Times"/>
              </a:rPr>
              <a:t></a:t>
            </a:r>
            <a:r>
              <a:rPr lang="en-US" dirty="0" err="1" smtClean="0">
                <a:latin typeface="Calibri"/>
                <a:cs typeface="Calibri"/>
              </a:rPr>
              <a:t>ṭ</a:t>
            </a:r>
            <a:r>
              <a:rPr lang="en-US" dirty="0" smtClean="0">
                <a:latin typeface="Calibri"/>
                <a:cs typeface="Calibri"/>
                <a:sym typeface="WL LatinALA-LC1Times"/>
              </a:rPr>
              <a:t></a:t>
            </a:r>
            <a:r>
              <a:rPr lang="en-US" dirty="0" smtClean="0"/>
              <a:t>, </a:t>
            </a:r>
            <a:r>
              <a:rPr lang="en-US" dirty="0"/>
              <a:t>seven letters is one of the difficult topics (</a:t>
            </a:r>
            <a:r>
              <a:rPr lang="en-US" dirty="0" err="1"/>
              <a:t>mushkil</a:t>
            </a:r>
            <a:r>
              <a:rPr lang="en-US" dirty="0"/>
              <a:t>). He also notes forty different views in relation to meaning of seven letters.</a:t>
            </a:r>
          </a:p>
          <a:p>
            <a:pPr>
              <a:buFont typeface="Wingdings 2" pitchFamily="18" charset="2"/>
              <a:buNone/>
              <a:defRPr/>
            </a:pPr>
            <a:endParaRPr lang="en-US" dirty="0"/>
          </a:p>
          <a:p>
            <a:pPr marL="514350" indent="-514350">
              <a:buClr>
                <a:schemeClr val="accent1"/>
              </a:buClr>
              <a:buFont typeface="Wingdings 2" pitchFamily="18" charset="2"/>
              <a:buAutoNum type="romanLcPeriod"/>
              <a:defRPr/>
            </a:pPr>
            <a:r>
              <a:rPr lang="en-US" dirty="0"/>
              <a:t>Letters of alphabet</a:t>
            </a:r>
          </a:p>
          <a:p>
            <a:pPr marL="514350" indent="-514350">
              <a:buClr>
                <a:schemeClr val="accent1"/>
              </a:buClr>
              <a:buFont typeface="Wingdings 2" pitchFamily="18" charset="2"/>
              <a:buAutoNum type="romanLcPeriod"/>
              <a:defRPr/>
            </a:pPr>
            <a:r>
              <a:rPr lang="en-US" dirty="0"/>
              <a:t> Words</a:t>
            </a:r>
          </a:p>
          <a:p>
            <a:pPr marL="514350" indent="-514350">
              <a:buClr>
                <a:schemeClr val="accent1"/>
              </a:buClr>
              <a:buFont typeface="Wingdings 2" pitchFamily="18" charset="2"/>
              <a:buAutoNum type="romanLcPeriod"/>
              <a:defRPr/>
            </a:pPr>
            <a:r>
              <a:rPr lang="en-US" dirty="0"/>
              <a:t>Border or edge</a:t>
            </a:r>
          </a:p>
          <a:p>
            <a:pPr marL="514350" indent="-514350">
              <a:buClr>
                <a:schemeClr val="accent1"/>
              </a:buClr>
              <a:buFont typeface="Wingdings 2" pitchFamily="18" charset="2"/>
              <a:buAutoNum type="romanLcPeriod"/>
              <a:defRPr/>
            </a:pPr>
            <a:r>
              <a:rPr lang="en-US" dirty="0"/>
              <a:t>Distortion etc.</a:t>
            </a:r>
          </a:p>
          <a:p>
            <a:pPr marL="0" indent="0">
              <a:buFont typeface="Arial" charset="0"/>
              <a:buNone/>
              <a:defRPr/>
            </a:pPr>
            <a:r>
              <a:rPr lang="en-US" dirty="0"/>
              <a:t/>
            </a:r>
            <a:br>
              <a:rPr lang="en-US" dirty="0"/>
            </a:br>
            <a:r>
              <a:rPr lang="en-US" dirty="0"/>
              <a:t>Technical meaning: various ways that the verses of the Qur’an are read</a:t>
            </a:r>
            <a:r>
              <a:rPr lang="en-US" dirty="0" smtClean="0"/>
              <a:t>.</a:t>
            </a:r>
            <a:endParaRPr lang="tr-TR" dirty="0" smtClean="0"/>
          </a:p>
          <a:p>
            <a:pPr marL="0" indent="0">
              <a:buFont typeface="Arial" charset="0"/>
              <a:buNone/>
              <a:defRPr/>
            </a:pPr>
            <a:endParaRPr lang="tr-TR" dirty="0"/>
          </a:p>
        </p:txBody>
      </p:sp>
      <p:sp>
        <p:nvSpPr>
          <p:cNvPr id="2" name="1 Başlık"/>
          <p:cNvSpPr>
            <a:spLocks noGrp="1"/>
          </p:cNvSpPr>
          <p:nvPr>
            <p:ph type="title"/>
          </p:nvPr>
        </p:nvSpPr>
        <p:spPr/>
        <p:txBody>
          <a:bodyPr/>
          <a:lstStyle/>
          <a:p>
            <a:r>
              <a:rPr lang="en-US" dirty="0" smtClean="0"/>
              <a:t>Seven </a:t>
            </a:r>
            <a:r>
              <a:rPr lang="en-US" i="1" dirty="0" err="1" smtClean="0">
                <a:latin typeface="Calibri"/>
                <a:cs typeface="Calibri"/>
              </a:rPr>
              <a:t>Ḥ</a:t>
            </a:r>
            <a:r>
              <a:rPr lang="en-US" i="1" dirty="0" err="1" smtClean="0"/>
              <a:t>ur</a:t>
            </a:r>
            <a:r>
              <a:rPr lang="en-US" i="1" dirty="0" err="1" smtClean="0">
                <a:sym typeface="WL LatinALA-LC1Times"/>
              </a:rPr>
              <a:t></a:t>
            </a:r>
            <a:r>
              <a:rPr lang="en-US" i="1" dirty="0" err="1" smtClean="0"/>
              <a:t>f</a:t>
            </a:r>
            <a:r>
              <a:rPr lang="en-US" dirty="0" smtClean="0"/>
              <a:t> </a:t>
            </a:r>
            <a:r>
              <a:rPr lang="en-US" dirty="0" smtClean="0"/>
              <a:t>(letters)</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en-US" dirty="0" smtClean="0"/>
              <a:t>Once the Prophet (</a:t>
            </a:r>
            <a:r>
              <a:rPr lang="en-US" dirty="0" err="1" smtClean="0"/>
              <a:t>pbuh</a:t>
            </a:r>
            <a:r>
              <a:rPr lang="en-US" dirty="0" smtClean="0"/>
              <a:t>) met Angel </a:t>
            </a:r>
            <a:r>
              <a:rPr lang="en-US" dirty="0" err="1" smtClean="0"/>
              <a:t>Jibr</a:t>
            </a:r>
            <a:r>
              <a:rPr lang="en-US" dirty="0" err="1" smtClean="0">
                <a:sym typeface="WL LatinALA-LC1Times"/>
              </a:rPr>
              <a:t></a:t>
            </a:r>
            <a:r>
              <a:rPr lang="en-US" dirty="0" err="1" smtClean="0"/>
              <a:t>l</a:t>
            </a:r>
            <a:r>
              <a:rPr lang="en-US" dirty="0" smtClean="0"/>
              <a:t> </a:t>
            </a:r>
            <a:r>
              <a:rPr lang="en-US" dirty="0" smtClean="0"/>
              <a:t>and said ‘O </a:t>
            </a:r>
            <a:r>
              <a:rPr lang="en-US" dirty="0" err="1" smtClean="0"/>
              <a:t>Jibr</a:t>
            </a:r>
            <a:r>
              <a:rPr lang="en-US" dirty="0" err="1" smtClean="0">
                <a:sym typeface="WL LatinALA-LC1Times"/>
              </a:rPr>
              <a:t></a:t>
            </a:r>
            <a:r>
              <a:rPr lang="en-US" dirty="0" err="1" smtClean="0"/>
              <a:t>l</a:t>
            </a:r>
            <a:r>
              <a:rPr lang="en-US" dirty="0" smtClean="0"/>
              <a:t> ! </a:t>
            </a:r>
            <a:r>
              <a:rPr lang="en-US" dirty="0" smtClean="0"/>
              <a:t>I have been sent to an illiterate nation. Among them are old and young men and women, and those have never read any writing!’ </a:t>
            </a:r>
            <a:r>
              <a:rPr lang="en-US" dirty="0" err="1" smtClean="0"/>
              <a:t>Jibr</a:t>
            </a:r>
            <a:r>
              <a:rPr lang="en-US" dirty="0" err="1" smtClean="0">
                <a:sym typeface="WL LatinALA-LC1Times"/>
              </a:rPr>
              <a:t></a:t>
            </a:r>
            <a:r>
              <a:rPr lang="en-US" dirty="0" err="1" smtClean="0"/>
              <a:t>l</a:t>
            </a:r>
            <a:r>
              <a:rPr lang="en-US" dirty="0" smtClean="0"/>
              <a:t> </a:t>
            </a:r>
            <a:r>
              <a:rPr lang="en-US" dirty="0" smtClean="0"/>
              <a:t>answered: ‘O (the Prophet) </a:t>
            </a:r>
            <a:r>
              <a:rPr lang="en-US" dirty="0" err="1" smtClean="0"/>
              <a:t>Mu</a:t>
            </a:r>
            <a:r>
              <a:rPr lang="en-US" dirty="0" err="1" smtClean="0">
                <a:sym typeface="WL LatinALA-LC1Times"/>
              </a:rPr>
              <a:t></a:t>
            </a:r>
            <a:r>
              <a:rPr lang="en-US" dirty="0" err="1" smtClean="0"/>
              <a:t>ammad</a:t>
            </a:r>
            <a:r>
              <a:rPr lang="en-US" dirty="0" smtClean="0"/>
              <a:t> </a:t>
            </a:r>
            <a:r>
              <a:rPr lang="en-US" dirty="0" smtClean="0"/>
              <a:t>(</a:t>
            </a:r>
            <a:r>
              <a:rPr lang="en-US" dirty="0" err="1" smtClean="0"/>
              <a:t>pbuh</a:t>
            </a:r>
            <a:r>
              <a:rPr lang="en-US" dirty="0" smtClean="0"/>
              <a:t>)! The Qur’an has been revealed in seven </a:t>
            </a:r>
            <a:r>
              <a:rPr lang="en-US" b="1" i="1" dirty="0" err="1" smtClean="0"/>
              <a:t>a</a:t>
            </a:r>
            <a:r>
              <a:rPr lang="en-US" b="1" i="1" dirty="0" err="1" smtClean="0">
                <a:sym typeface="WL LatinALA-LC1Times"/>
              </a:rPr>
              <a:t></a:t>
            </a:r>
            <a:r>
              <a:rPr lang="en-US" b="1" i="1" dirty="0" err="1" smtClean="0"/>
              <a:t>ruf</a:t>
            </a:r>
            <a:r>
              <a:rPr lang="en-US" b="1" dirty="0" smtClean="0"/>
              <a:t>/letters</a:t>
            </a:r>
            <a:r>
              <a:rPr lang="en-US" b="1" dirty="0" smtClean="0"/>
              <a:t>.</a:t>
            </a:r>
          </a:p>
          <a:p>
            <a:r>
              <a:rPr lang="en-US" dirty="0" smtClean="0"/>
              <a:t>Allah’s Messenger (</a:t>
            </a:r>
            <a:r>
              <a:rPr lang="en-US" dirty="0" err="1" smtClean="0"/>
              <a:t>pbuh</a:t>
            </a:r>
            <a:r>
              <a:rPr lang="en-US" dirty="0" smtClean="0"/>
              <a:t>) said: </a:t>
            </a:r>
            <a:r>
              <a:rPr lang="en-US" dirty="0" smtClean="0"/>
              <a:t>‘</a:t>
            </a:r>
            <a:r>
              <a:rPr lang="en-US" dirty="0" err="1" smtClean="0"/>
              <a:t>Jibr</a:t>
            </a:r>
            <a:r>
              <a:rPr lang="en-US" dirty="0" err="1" smtClean="0">
                <a:sym typeface="WL LatinALA-LC1Times"/>
              </a:rPr>
              <a:t></a:t>
            </a:r>
            <a:r>
              <a:rPr lang="en-US" dirty="0" err="1" smtClean="0"/>
              <a:t>l</a:t>
            </a:r>
            <a:r>
              <a:rPr lang="en-US" dirty="0" smtClean="0"/>
              <a:t> </a:t>
            </a:r>
            <a:r>
              <a:rPr lang="en-US" dirty="0" smtClean="0"/>
              <a:t>recited the Qur’an to me in one way, then I requested him (to read it in another way), and continued asking him to recite it in other ways, and he recited it in several ways until he ultimately recited it in seven different ways’.</a:t>
            </a:r>
          </a:p>
          <a:p>
            <a:endParaRPr lang="tr-TR" dirty="0"/>
          </a:p>
        </p:txBody>
      </p:sp>
      <p:sp>
        <p:nvSpPr>
          <p:cNvPr id="2" name="1 Başlık"/>
          <p:cNvSpPr>
            <a:spLocks noGrp="1"/>
          </p:cNvSpPr>
          <p:nvPr>
            <p:ph type="title"/>
          </p:nvPr>
        </p:nvSpPr>
        <p:spPr/>
        <p:txBody>
          <a:bodyPr>
            <a:normAutofit fontScale="90000"/>
          </a:bodyPr>
          <a:lstStyle/>
          <a:p>
            <a:r>
              <a:rPr lang="en-US" dirty="0" smtClean="0"/>
              <a:t>Some Reports from the Prophet (</a:t>
            </a:r>
            <a:r>
              <a:rPr lang="en-US" dirty="0" err="1" smtClean="0"/>
              <a:t>pbuh</a:t>
            </a:r>
            <a:r>
              <a:rPr lang="en-US" dirty="0" smtClean="0"/>
              <a:t>) about Seven Letters</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en-US" dirty="0" smtClean="0">
                <a:sym typeface="WL LatinALA-LC1Times"/>
              </a:rPr>
              <a:t></a:t>
            </a:r>
            <a:r>
              <a:rPr lang="en-US" dirty="0" err="1" smtClean="0"/>
              <a:t>Umar</a:t>
            </a:r>
            <a:r>
              <a:rPr lang="en-US" dirty="0" smtClean="0"/>
              <a:t> </a:t>
            </a:r>
            <a:r>
              <a:rPr lang="en-US" dirty="0" smtClean="0"/>
              <a:t>b. </a:t>
            </a:r>
            <a:r>
              <a:rPr lang="en-US" dirty="0" err="1" smtClean="0"/>
              <a:t>Kha</a:t>
            </a:r>
            <a:r>
              <a:rPr lang="en-US" dirty="0" err="1" smtClean="0">
                <a:latin typeface="Calibri"/>
                <a:cs typeface="Calibri"/>
              </a:rPr>
              <a:t>ṭṭ</a:t>
            </a:r>
            <a:r>
              <a:rPr lang="en-US" dirty="0" err="1" smtClean="0">
                <a:latin typeface="Calibri"/>
                <a:cs typeface="Calibri"/>
                <a:sym typeface="WL LatinALA-LC1Times"/>
              </a:rPr>
              <a:t></a:t>
            </a:r>
            <a:r>
              <a:rPr lang="en-US" dirty="0" err="1" smtClean="0"/>
              <a:t>b</a:t>
            </a:r>
            <a:r>
              <a:rPr lang="en-US" dirty="0" smtClean="0"/>
              <a:t> </a:t>
            </a:r>
            <a:r>
              <a:rPr lang="en-US" dirty="0" smtClean="0"/>
              <a:t>complained to the Prophet that </a:t>
            </a:r>
            <a:r>
              <a:rPr lang="en-US" dirty="0" err="1" smtClean="0"/>
              <a:t>Hish</a:t>
            </a:r>
            <a:r>
              <a:rPr lang="en-US" dirty="0" err="1" smtClean="0">
                <a:sym typeface="WL LatinALA-LC1Times"/>
              </a:rPr>
              <a:t></a:t>
            </a:r>
            <a:r>
              <a:rPr lang="en-US" dirty="0" err="1" smtClean="0"/>
              <a:t>m</a:t>
            </a:r>
            <a:r>
              <a:rPr lang="en-US" dirty="0" smtClean="0"/>
              <a:t> </a:t>
            </a:r>
            <a:r>
              <a:rPr lang="en-US" dirty="0" smtClean="0"/>
              <a:t>b. </a:t>
            </a:r>
            <a:r>
              <a:rPr lang="en-US" dirty="0" err="1" smtClean="0">
                <a:latin typeface="Calibri"/>
                <a:cs typeface="Calibri"/>
              </a:rPr>
              <a:t>Ḥ</a:t>
            </a:r>
            <a:r>
              <a:rPr lang="en-US" dirty="0" err="1" smtClean="0"/>
              <a:t>ak</a:t>
            </a:r>
            <a:r>
              <a:rPr lang="en-US" dirty="0" err="1" smtClean="0">
                <a:sym typeface="WL LatinALA-LC1Times"/>
              </a:rPr>
              <a:t></a:t>
            </a:r>
            <a:r>
              <a:rPr lang="en-US" dirty="0" err="1" smtClean="0"/>
              <a:t>m</a:t>
            </a:r>
            <a:r>
              <a:rPr lang="en-US" dirty="0" smtClean="0"/>
              <a:t> </a:t>
            </a:r>
            <a:r>
              <a:rPr lang="en-US" dirty="0" smtClean="0"/>
              <a:t>recited </a:t>
            </a:r>
            <a:r>
              <a:rPr lang="en-US" i="1" dirty="0" err="1" smtClean="0"/>
              <a:t>S</a:t>
            </a:r>
            <a:r>
              <a:rPr lang="en-US" i="1" dirty="0" err="1" smtClean="0">
                <a:sym typeface="WL LatinALA-LC1Times"/>
              </a:rPr>
              <a:t></a:t>
            </a:r>
            <a:r>
              <a:rPr lang="en-US" i="1" dirty="0" err="1" smtClean="0"/>
              <a:t>rah</a:t>
            </a:r>
            <a:r>
              <a:rPr lang="en-US" i="1" dirty="0" smtClean="0"/>
              <a:t> al-</a:t>
            </a:r>
            <a:r>
              <a:rPr lang="en-US" i="1" dirty="0" err="1" smtClean="0"/>
              <a:t>Furq</a:t>
            </a:r>
            <a:r>
              <a:rPr lang="en-US" i="1" dirty="0" err="1" smtClean="0">
                <a:sym typeface="WL LatinALA-LC1Times"/>
              </a:rPr>
              <a:t></a:t>
            </a:r>
            <a:r>
              <a:rPr lang="en-US" i="1" dirty="0" err="1" smtClean="0"/>
              <a:t>n</a:t>
            </a:r>
            <a:r>
              <a:rPr lang="en-US" i="1" dirty="0" smtClean="0"/>
              <a:t> </a:t>
            </a:r>
            <a:r>
              <a:rPr lang="en-US" dirty="0" smtClean="0"/>
              <a:t>in a way different to what </a:t>
            </a:r>
            <a:r>
              <a:rPr lang="en-US" dirty="0" smtClean="0">
                <a:sym typeface="WL LatinALA-LC1Times"/>
              </a:rPr>
              <a:t></a:t>
            </a:r>
            <a:r>
              <a:rPr lang="en-US" dirty="0" err="1" smtClean="0"/>
              <a:t>Umar</a:t>
            </a:r>
            <a:r>
              <a:rPr lang="en-US" dirty="0" smtClean="0"/>
              <a:t> </a:t>
            </a:r>
            <a:r>
              <a:rPr lang="en-US" dirty="0" smtClean="0"/>
              <a:t>had heard from the Prophet.  When the Prophet (</a:t>
            </a:r>
            <a:r>
              <a:rPr lang="en-US" dirty="0" err="1" smtClean="0"/>
              <a:t>pbuh</a:t>
            </a:r>
            <a:r>
              <a:rPr lang="en-US" dirty="0" smtClean="0"/>
              <a:t>) asked </a:t>
            </a:r>
            <a:r>
              <a:rPr lang="en-US" dirty="0" err="1" smtClean="0"/>
              <a:t>Hish</a:t>
            </a:r>
            <a:r>
              <a:rPr lang="en-US" dirty="0" err="1" smtClean="0">
                <a:sym typeface="WL LatinALA-LC1Times"/>
              </a:rPr>
              <a:t></a:t>
            </a:r>
            <a:r>
              <a:rPr lang="en-US" dirty="0" err="1" smtClean="0"/>
              <a:t>m</a:t>
            </a:r>
            <a:r>
              <a:rPr lang="en-US" dirty="0" smtClean="0"/>
              <a:t> </a:t>
            </a:r>
            <a:r>
              <a:rPr lang="en-US" dirty="0" smtClean="0"/>
              <a:t>to recite the </a:t>
            </a:r>
            <a:r>
              <a:rPr lang="en-US" i="1" dirty="0" err="1" smtClean="0"/>
              <a:t>s</a:t>
            </a:r>
            <a:r>
              <a:rPr lang="en-US" i="1" dirty="0" err="1" smtClean="0">
                <a:sym typeface="WL LatinALA-LC1Times"/>
              </a:rPr>
              <a:t></a:t>
            </a:r>
            <a:r>
              <a:rPr lang="en-US" i="1" dirty="0" err="1" smtClean="0"/>
              <a:t>rah</a:t>
            </a:r>
            <a:r>
              <a:rPr lang="en-US" i="1" dirty="0" smtClean="0"/>
              <a:t> </a:t>
            </a:r>
            <a:r>
              <a:rPr lang="en-US" dirty="0" smtClean="0"/>
              <a:t>and  when he finished the Prophet said ‘it was revealed this way.’ Similarly the Prophet asked </a:t>
            </a:r>
            <a:r>
              <a:rPr lang="en-US" dirty="0" smtClean="0">
                <a:sym typeface="WL LatinALA-LC1Times"/>
              </a:rPr>
              <a:t></a:t>
            </a:r>
            <a:r>
              <a:rPr lang="en-US" dirty="0" err="1" smtClean="0"/>
              <a:t>Umar</a:t>
            </a:r>
            <a:r>
              <a:rPr lang="en-US" dirty="0" smtClean="0"/>
              <a:t> </a:t>
            </a:r>
            <a:r>
              <a:rPr lang="en-US" dirty="0" smtClean="0"/>
              <a:t>and repeated same words.  At the end, the Prophet said ‘The Qur’an has been revealed in seven (different) </a:t>
            </a:r>
            <a:r>
              <a:rPr lang="en-US" i="1" dirty="0" err="1" smtClean="0"/>
              <a:t>a</a:t>
            </a:r>
            <a:r>
              <a:rPr lang="en-US" i="1" dirty="0" err="1" smtClean="0">
                <a:sym typeface="WL LatinALA-LC1Times"/>
              </a:rPr>
              <a:t></a:t>
            </a:r>
            <a:r>
              <a:rPr lang="en-US" i="1" dirty="0" err="1" smtClean="0"/>
              <a:t>ruf</a:t>
            </a:r>
            <a:r>
              <a:rPr lang="en-US" dirty="0" smtClean="0"/>
              <a:t>, so recite whichever one is for you.’</a:t>
            </a:r>
          </a:p>
        </p:txBody>
      </p:sp>
      <p:sp>
        <p:nvSpPr>
          <p:cNvPr id="2" name="1 Başlık"/>
          <p:cNvSpPr>
            <a:spLocks noGrp="1"/>
          </p:cNvSpPr>
          <p:nvPr>
            <p:ph type="title"/>
          </p:nvPr>
        </p:nvSpPr>
        <p:spPr/>
        <p:txBody>
          <a:bodyPr/>
          <a:lstStyle/>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marL="914400" lvl="1" indent="-514350">
              <a:buClr>
                <a:srgbClr val="C4262E"/>
              </a:buClr>
              <a:buFont typeface="Arial" charset="0"/>
              <a:buAutoNum type="romanLcPeriod"/>
            </a:pPr>
            <a:r>
              <a:rPr lang="en-US" dirty="0" smtClean="0">
                <a:solidFill>
                  <a:schemeClr val="tx1"/>
                </a:solidFill>
              </a:rPr>
              <a:t>This event took place in the first </a:t>
            </a:r>
            <a:r>
              <a:rPr lang="en-US" i="1" dirty="0" smtClean="0">
                <a:solidFill>
                  <a:schemeClr val="tx1"/>
                </a:solidFill>
              </a:rPr>
              <a:t>Rama</a:t>
            </a:r>
            <a:r>
              <a:rPr lang="en-US" i="1" dirty="0" smtClean="0">
                <a:solidFill>
                  <a:schemeClr val="tx1"/>
                </a:solidFill>
                <a:sym typeface="WL LatinALA-LC1Times"/>
              </a:rPr>
              <a:t></a:t>
            </a:r>
            <a:r>
              <a:rPr lang="en-US" i="1" dirty="0" smtClean="0">
                <a:solidFill>
                  <a:schemeClr val="tx1"/>
                </a:solidFill>
              </a:rPr>
              <a:t>n </a:t>
            </a:r>
            <a:r>
              <a:rPr lang="en-US" dirty="0" smtClean="0">
                <a:solidFill>
                  <a:schemeClr val="tx1"/>
                </a:solidFill>
              </a:rPr>
              <a:t>after the conquest of </a:t>
            </a:r>
            <a:r>
              <a:rPr lang="en-US" dirty="0" err="1" smtClean="0">
                <a:solidFill>
                  <a:schemeClr val="tx1"/>
                </a:solidFill>
              </a:rPr>
              <a:t>Makka</a:t>
            </a:r>
            <a:r>
              <a:rPr lang="en-US" dirty="0" smtClean="0">
                <a:solidFill>
                  <a:schemeClr val="tx1"/>
                </a:solidFill>
              </a:rPr>
              <a:t> (9. year of </a:t>
            </a:r>
            <a:r>
              <a:rPr lang="en-US" i="1" dirty="0" err="1" smtClean="0">
                <a:solidFill>
                  <a:schemeClr val="tx1"/>
                </a:solidFill>
              </a:rPr>
              <a:t>hijrah</a:t>
            </a:r>
            <a:r>
              <a:rPr lang="en-US" dirty="0" smtClean="0">
                <a:solidFill>
                  <a:schemeClr val="tx1"/>
                </a:solidFill>
              </a:rPr>
              <a:t>).  </a:t>
            </a:r>
          </a:p>
          <a:p>
            <a:pPr marL="914400" lvl="1" indent="-514350">
              <a:buClr>
                <a:srgbClr val="C4262E"/>
              </a:buClr>
              <a:buFont typeface="Arial" charset="0"/>
              <a:buAutoNum type="romanLcPeriod"/>
            </a:pPr>
            <a:r>
              <a:rPr lang="en-US" dirty="0" smtClean="0">
                <a:solidFill>
                  <a:schemeClr val="tx1"/>
                </a:solidFill>
              </a:rPr>
              <a:t>As </a:t>
            </a:r>
            <a:r>
              <a:rPr lang="en-US" dirty="0" err="1" smtClean="0">
                <a:solidFill>
                  <a:schemeClr val="tx1"/>
                </a:solidFill>
              </a:rPr>
              <a:t>s</a:t>
            </a:r>
            <a:r>
              <a:rPr lang="en-US" dirty="0" err="1" smtClean="0">
                <a:solidFill>
                  <a:schemeClr val="tx1"/>
                </a:solidFill>
                <a:sym typeface="WL LatinALA-LC1Times"/>
              </a:rPr>
              <a:t></a:t>
            </a:r>
            <a:r>
              <a:rPr lang="en-US" dirty="0" err="1" smtClean="0">
                <a:solidFill>
                  <a:schemeClr val="tx1"/>
                </a:solidFill>
              </a:rPr>
              <a:t>rahs</a:t>
            </a:r>
            <a:r>
              <a:rPr lang="en-US" dirty="0" smtClean="0">
                <a:solidFill>
                  <a:schemeClr val="tx1"/>
                </a:solidFill>
              </a:rPr>
              <a:t> Fat</a:t>
            </a:r>
            <a:r>
              <a:rPr lang="en-US" dirty="0" smtClean="0">
                <a:solidFill>
                  <a:schemeClr val="tx1"/>
                </a:solidFill>
                <a:sym typeface="WL LatinALA-LC1Times"/>
              </a:rPr>
              <a:t></a:t>
            </a:r>
            <a:r>
              <a:rPr lang="en-US" dirty="0" smtClean="0">
                <a:solidFill>
                  <a:schemeClr val="tx1"/>
                </a:solidFill>
              </a:rPr>
              <a:t> </a:t>
            </a:r>
            <a:r>
              <a:rPr lang="en-US" dirty="0" smtClean="0">
                <a:solidFill>
                  <a:schemeClr val="tx1"/>
                </a:solidFill>
              </a:rPr>
              <a:t>and </a:t>
            </a:r>
            <a:r>
              <a:rPr lang="en-US" dirty="0" err="1" smtClean="0">
                <a:solidFill>
                  <a:schemeClr val="tx1"/>
                </a:solidFill>
              </a:rPr>
              <a:t>Na</a:t>
            </a:r>
            <a:r>
              <a:rPr lang="en-US" dirty="0" err="1" smtClean="0">
                <a:solidFill>
                  <a:schemeClr val="tx1"/>
                </a:solidFill>
                <a:latin typeface="Times New Roman"/>
                <a:cs typeface="Times New Roman"/>
              </a:rPr>
              <a:t>ṣ</a:t>
            </a:r>
            <a:r>
              <a:rPr lang="en-US" dirty="0" err="1" smtClean="0">
                <a:solidFill>
                  <a:schemeClr val="tx1"/>
                </a:solidFill>
              </a:rPr>
              <a:t>r</a:t>
            </a:r>
            <a:r>
              <a:rPr lang="en-US" dirty="0" smtClean="0">
                <a:solidFill>
                  <a:schemeClr val="tx1"/>
                </a:solidFill>
              </a:rPr>
              <a:t> </a:t>
            </a:r>
            <a:r>
              <a:rPr lang="en-US" dirty="0" smtClean="0">
                <a:solidFill>
                  <a:schemeClr val="tx1"/>
                </a:solidFill>
              </a:rPr>
              <a:t>show clearly, Arabs became Muslims in a large group after the conquest of </a:t>
            </a:r>
            <a:r>
              <a:rPr lang="en-US" dirty="0" err="1" smtClean="0">
                <a:solidFill>
                  <a:schemeClr val="tx1"/>
                </a:solidFill>
              </a:rPr>
              <a:t>Makkah</a:t>
            </a:r>
            <a:r>
              <a:rPr lang="en-US" dirty="0" smtClean="0">
                <a:solidFill>
                  <a:schemeClr val="tx1"/>
                </a:solidFill>
              </a:rPr>
              <a:t>. </a:t>
            </a:r>
          </a:p>
          <a:p>
            <a:pPr marL="914400" lvl="1" indent="-514350">
              <a:buClr>
                <a:srgbClr val="C4262E"/>
              </a:buClr>
              <a:buFont typeface="Arial" charset="0"/>
              <a:buAutoNum type="romanLcPeriod"/>
            </a:pPr>
            <a:r>
              <a:rPr lang="en-US" dirty="0" smtClean="0">
                <a:solidFill>
                  <a:schemeClr val="tx1"/>
                </a:solidFill>
              </a:rPr>
              <a:t>This indicates clearly that seven </a:t>
            </a:r>
            <a:r>
              <a:rPr lang="en-US" i="1" dirty="0" err="1" smtClean="0">
                <a:solidFill>
                  <a:schemeClr val="tx1"/>
                </a:solidFill>
              </a:rPr>
              <a:t>a</a:t>
            </a:r>
            <a:r>
              <a:rPr lang="en-US" i="1" dirty="0" err="1" smtClean="0">
                <a:solidFill>
                  <a:schemeClr val="tx1"/>
                </a:solidFill>
                <a:sym typeface="WL LatinALA-LC1Times"/>
              </a:rPr>
              <a:t></a:t>
            </a:r>
            <a:r>
              <a:rPr lang="en-US" i="1" dirty="0" err="1" smtClean="0">
                <a:solidFill>
                  <a:schemeClr val="tx1"/>
                </a:solidFill>
              </a:rPr>
              <a:t>ru</a:t>
            </a:r>
            <a:r>
              <a:rPr lang="en-US" dirty="0" err="1" smtClean="0">
                <a:solidFill>
                  <a:schemeClr val="tx1"/>
                </a:solidFill>
              </a:rPr>
              <a:t>f</a:t>
            </a:r>
            <a:r>
              <a:rPr lang="en-US" dirty="0" smtClean="0">
                <a:solidFill>
                  <a:schemeClr val="tx1"/>
                </a:solidFill>
              </a:rPr>
              <a:t> </a:t>
            </a:r>
            <a:r>
              <a:rPr lang="en-US" dirty="0" smtClean="0">
                <a:solidFill>
                  <a:schemeClr val="tx1"/>
                </a:solidFill>
              </a:rPr>
              <a:t>is a very late  (temporary ?) development</a:t>
            </a:r>
          </a:p>
          <a:p>
            <a:pPr marL="914400" lvl="1" indent="-514350">
              <a:buClr>
                <a:srgbClr val="C4262E"/>
              </a:buClr>
              <a:buFont typeface="Arial" charset="0"/>
              <a:buAutoNum type="romanLcPeriod"/>
            </a:pPr>
            <a:r>
              <a:rPr lang="en-US" dirty="0" smtClean="0">
                <a:solidFill>
                  <a:schemeClr val="tx1"/>
                </a:solidFill>
              </a:rPr>
              <a:t>Otherwise it is impossible to think that </a:t>
            </a:r>
            <a:r>
              <a:rPr lang="en-US" dirty="0" smtClean="0">
                <a:solidFill>
                  <a:schemeClr val="tx1"/>
                </a:solidFill>
                <a:sym typeface="WL LatinALA-LC1Times"/>
              </a:rPr>
              <a:t></a:t>
            </a:r>
            <a:r>
              <a:rPr lang="en-US" dirty="0" err="1" smtClean="0">
                <a:solidFill>
                  <a:schemeClr val="tx1"/>
                </a:solidFill>
              </a:rPr>
              <a:t>Umar</a:t>
            </a:r>
            <a:r>
              <a:rPr lang="en-US" dirty="0" smtClean="0">
                <a:solidFill>
                  <a:schemeClr val="tx1"/>
                </a:solidFill>
              </a:rPr>
              <a:t> </a:t>
            </a:r>
            <a:r>
              <a:rPr lang="en-US" dirty="0" smtClean="0">
                <a:solidFill>
                  <a:schemeClr val="tx1"/>
                </a:solidFill>
              </a:rPr>
              <a:t>is not aware of different letters up until this stage.</a:t>
            </a:r>
          </a:p>
          <a:p>
            <a:pPr marL="914400" lvl="1" indent="-514350">
              <a:buClr>
                <a:srgbClr val="C4262E"/>
              </a:buClr>
              <a:buFont typeface="Arial" charset="0"/>
              <a:buAutoNum type="romanLcPeriod"/>
            </a:pPr>
            <a:r>
              <a:rPr lang="en-US" dirty="0" smtClean="0">
                <a:solidFill>
                  <a:schemeClr val="tx1"/>
                </a:solidFill>
              </a:rPr>
              <a:t>Indirectly we can say that the Qur’an was revealed 21 years with one letter.</a:t>
            </a:r>
            <a:endParaRPr lang="en-AU" dirty="0" smtClean="0">
              <a:solidFill>
                <a:schemeClr val="tx1"/>
              </a:solidFill>
            </a:endParaRPr>
          </a:p>
          <a:p>
            <a:endParaRPr lang="tr-TR" dirty="0"/>
          </a:p>
        </p:txBody>
      </p:sp>
      <p:sp>
        <p:nvSpPr>
          <p:cNvPr id="2" name="1 Başlık"/>
          <p:cNvSpPr>
            <a:spLocks noGrp="1"/>
          </p:cNvSpPr>
          <p:nvPr>
            <p:ph type="title"/>
          </p:nvPr>
        </p:nvSpPr>
        <p:spPr/>
        <p:txBody>
          <a:bodyPr>
            <a:normAutofit fontScale="90000"/>
          </a:bodyPr>
          <a:lstStyle/>
          <a:p>
            <a:r>
              <a:rPr lang="en-US" dirty="0" smtClean="0"/>
              <a:t>Couple of points about this </a:t>
            </a:r>
            <a:r>
              <a:rPr lang="en-US" dirty="0" err="1" smtClean="0"/>
              <a:t>hadith</a:t>
            </a:r>
            <a:r>
              <a:rPr lang="en-US" dirty="0" smtClean="0"/>
              <a:t>:</a:t>
            </a:r>
            <a:br>
              <a:rPr lang="en-US" dirty="0" smtClean="0"/>
            </a:b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defRPr/>
            </a:pPr>
            <a:r>
              <a:rPr lang="en-US" b="1" dirty="0" smtClean="0"/>
              <a:t>Big Question: </a:t>
            </a:r>
            <a:r>
              <a:rPr lang="en-US" dirty="0" smtClean="0"/>
              <a:t>Thus the part of the Qur’an which is revealed after this event is very limited, therefore seven letters is quite a local issue.  But </a:t>
            </a:r>
            <a:r>
              <a:rPr lang="en-US" i="1" dirty="0" err="1" smtClean="0"/>
              <a:t>S</a:t>
            </a:r>
            <a:r>
              <a:rPr lang="en-US" i="1" dirty="0" err="1" smtClean="0">
                <a:sym typeface="WL LatinALA-LC1Times"/>
              </a:rPr>
              <a:t></a:t>
            </a:r>
            <a:r>
              <a:rPr lang="en-US" i="1" dirty="0" err="1" smtClean="0"/>
              <a:t>rah</a:t>
            </a:r>
            <a:r>
              <a:rPr lang="en-US" i="1" dirty="0" smtClean="0"/>
              <a:t> </a:t>
            </a:r>
            <a:r>
              <a:rPr lang="en-US" i="1" dirty="0" err="1" smtClean="0"/>
              <a:t>Furq</a:t>
            </a:r>
            <a:r>
              <a:rPr lang="en-US" i="1" dirty="0" err="1" smtClean="0">
                <a:sym typeface="WL LatinALA-LC1Times"/>
              </a:rPr>
              <a:t></a:t>
            </a:r>
            <a:r>
              <a:rPr lang="en-US" i="1" dirty="0" err="1" smtClean="0"/>
              <a:t>n</a:t>
            </a:r>
            <a:r>
              <a:rPr lang="en-US" dirty="0" smtClean="0"/>
              <a:t>, which is the topic of discussion between </a:t>
            </a:r>
            <a:r>
              <a:rPr lang="en-US" dirty="0" smtClean="0">
                <a:sym typeface="WL LatinALA-LC1Times"/>
              </a:rPr>
              <a:t></a:t>
            </a:r>
            <a:r>
              <a:rPr lang="en-US" dirty="0" err="1" smtClean="0"/>
              <a:t>Umar</a:t>
            </a:r>
            <a:r>
              <a:rPr lang="en-US" dirty="0" smtClean="0"/>
              <a:t> </a:t>
            </a:r>
            <a:r>
              <a:rPr lang="en-US" dirty="0" smtClean="0"/>
              <a:t>and </a:t>
            </a:r>
            <a:r>
              <a:rPr lang="en-US" dirty="0" err="1" smtClean="0"/>
              <a:t>Hish</a:t>
            </a:r>
            <a:r>
              <a:rPr lang="en-US" dirty="0" err="1" smtClean="0">
                <a:sym typeface="WL LatinALA-LC1Times"/>
              </a:rPr>
              <a:t></a:t>
            </a:r>
            <a:r>
              <a:rPr lang="en-US" dirty="0" err="1" smtClean="0"/>
              <a:t>m</a:t>
            </a:r>
            <a:r>
              <a:rPr lang="en-US" dirty="0" smtClean="0"/>
              <a:t>, is revealed before this event took place. </a:t>
            </a:r>
          </a:p>
          <a:p>
            <a:pPr marL="879475" indent="-514350">
              <a:buFont typeface="+mj-lt"/>
              <a:buAutoNum type="romanLcPeriod" startAt="6"/>
              <a:defRPr/>
            </a:pPr>
            <a:r>
              <a:rPr lang="en-US" dirty="0" smtClean="0"/>
              <a:t>We do not know exactly which are the verses and chapters that are revealed in last one </a:t>
            </a:r>
            <a:r>
              <a:rPr lang="tr-TR" dirty="0" smtClean="0"/>
              <a:t>a</a:t>
            </a:r>
            <a:r>
              <a:rPr lang="en-US" dirty="0" err="1" smtClean="0"/>
              <a:t>nd</a:t>
            </a:r>
            <a:r>
              <a:rPr lang="en-US" dirty="0" smtClean="0"/>
              <a:t> </a:t>
            </a:r>
            <a:r>
              <a:rPr lang="en-US" dirty="0" smtClean="0"/>
              <a:t>half year in </a:t>
            </a:r>
            <a:r>
              <a:rPr lang="en-US" dirty="0" err="1" smtClean="0"/>
              <a:t>Madina</a:t>
            </a:r>
            <a:r>
              <a:rPr lang="en-US" dirty="0" smtClean="0"/>
              <a:t>.</a:t>
            </a:r>
          </a:p>
          <a:p>
            <a:pPr>
              <a:defRPr/>
            </a:pPr>
            <a:r>
              <a:rPr lang="en-US" dirty="0" smtClean="0"/>
              <a:t>Some say that these </a:t>
            </a:r>
            <a:r>
              <a:rPr lang="en-US" i="1" dirty="0" err="1" smtClean="0"/>
              <a:t>s</a:t>
            </a:r>
            <a:r>
              <a:rPr lang="en-US" i="1" dirty="0" err="1" smtClean="0">
                <a:sym typeface="WL LatinALA-LC1Times"/>
              </a:rPr>
              <a:t></a:t>
            </a:r>
            <a:r>
              <a:rPr lang="en-US" i="1" dirty="0" err="1" smtClean="0"/>
              <a:t>rah</a:t>
            </a:r>
            <a:r>
              <a:rPr lang="en-US" dirty="0" err="1" smtClean="0"/>
              <a:t>s</a:t>
            </a:r>
            <a:r>
              <a:rPr lang="en-US" dirty="0" smtClean="0"/>
              <a:t> </a:t>
            </a:r>
            <a:r>
              <a:rPr lang="en-US" dirty="0" smtClean="0"/>
              <a:t>revealed second time in </a:t>
            </a:r>
            <a:r>
              <a:rPr lang="en-US" dirty="0" err="1" smtClean="0"/>
              <a:t>Madina</a:t>
            </a:r>
            <a:r>
              <a:rPr lang="en-US" dirty="0" smtClean="0"/>
              <a:t> in accordance with seven </a:t>
            </a:r>
            <a:r>
              <a:rPr lang="en-US" i="1" dirty="0" err="1" smtClean="0"/>
              <a:t>a</a:t>
            </a:r>
            <a:r>
              <a:rPr lang="en-US" i="1" dirty="0" err="1" smtClean="0">
                <a:sym typeface="WL LatinALA-LC1Times"/>
              </a:rPr>
              <a:t></a:t>
            </a:r>
            <a:r>
              <a:rPr lang="en-US" i="1" dirty="0" err="1" smtClean="0"/>
              <a:t>ruf</a:t>
            </a:r>
            <a:r>
              <a:rPr lang="en-US" dirty="0" smtClean="0"/>
              <a:t>.</a:t>
            </a:r>
          </a:p>
          <a:p>
            <a:endParaRPr lang="tr-TR" dirty="0"/>
          </a:p>
        </p:txBody>
      </p:sp>
      <p:sp>
        <p:nvSpPr>
          <p:cNvPr id="2" name="1 Başlık"/>
          <p:cNvSpPr>
            <a:spLocks noGrp="1"/>
          </p:cNvSpPr>
          <p:nvPr>
            <p:ph type="title"/>
          </p:nvPr>
        </p:nvSpPr>
        <p:spPr/>
        <p:txBody>
          <a:bodyPr>
            <a:normAutofit fontScale="90000"/>
          </a:bodyPr>
          <a:lstStyle/>
          <a:p>
            <a:r>
              <a:rPr lang="en-US" dirty="0" smtClean="0"/>
              <a:t>Preliminary Remarks on the </a:t>
            </a:r>
            <a:r>
              <a:rPr lang="en-US" i="1" dirty="0" err="1" smtClean="0">
                <a:latin typeface="Calibri"/>
                <a:cs typeface="Calibri"/>
              </a:rPr>
              <a:t>Ḥ</a:t>
            </a:r>
            <a:r>
              <a:rPr lang="en-US" i="1" dirty="0" err="1" smtClean="0"/>
              <a:t>ad</a:t>
            </a:r>
            <a:r>
              <a:rPr lang="en-US" i="1" dirty="0" err="1" smtClean="0">
                <a:sym typeface="WL LatinALA-LC1Times"/>
              </a:rPr>
              <a:t></a:t>
            </a:r>
            <a:r>
              <a:rPr lang="en-US" i="1" dirty="0" err="1" smtClean="0"/>
              <a:t>th</a:t>
            </a:r>
            <a:r>
              <a:rPr lang="en-US" dirty="0" err="1" smtClean="0"/>
              <a:t>s</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412776"/>
            <a:ext cx="8291264" cy="4713387"/>
          </a:xfrm>
        </p:spPr>
        <p:txBody>
          <a:bodyPr>
            <a:noAutofit/>
          </a:bodyPr>
          <a:lstStyle/>
          <a:p>
            <a:pPr marL="514350" indent="-514350">
              <a:buFont typeface="+mj-lt"/>
              <a:buAutoNum type="romanLcPeriod" startAt="7"/>
              <a:defRPr/>
            </a:pPr>
            <a:r>
              <a:rPr lang="en-US" sz="2200" dirty="0" smtClean="0"/>
              <a:t>Seven </a:t>
            </a:r>
            <a:r>
              <a:rPr lang="en-US" sz="2200" i="1" dirty="0" err="1" smtClean="0"/>
              <a:t>a</a:t>
            </a:r>
            <a:r>
              <a:rPr lang="en-US" sz="2200" i="1" dirty="0" err="1" smtClean="0">
                <a:sym typeface="WL LatinALA-LC1Times"/>
              </a:rPr>
              <a:t></a:t>
            </a:r>
            <a:r>
              <a:rPr lang="en-US" sz="2200" i="1" dirty="0" err="1" smtClean="0"/>
              <a:t>ruf</a:t>
            </a:r>
            <a:r>
              <a:rPr lang="en-US" sz="2200" i="1" dirty="0" smtClean="0"/>
              <a:t> </a:t>
            </a:r>
            <a:r>
              <a:rPr lang="en-US" sz="2200" dirty="0" smtClean="0"/>
              <a:t>is a permission or warrant rather than necessity or compulsion</a:t>
            </a:r>
          </a:p>
          <a:p>
            <a:pPr marL="514350" indent="-514350">
              <a:buFont typeface="+mj-lt"/>
              <a:buAutoNum type="romanLcPeriod" startAt="7"/>
              <a:defRPr/>
            </a:pPr>
            <a:r>
              <a:rPr lang="en-US" sz="2200" dirty="0" smtClean="0"/>
              <a:t>For some, It occurs only on the reading of the verse rather than written form of the text. </a:t>
            </a:r>
          </a:p>
          <a:p>
            <a:pPr marL="514350" indent="-514350">
              <a:buFont typeface="+mj-lt"/>
              <a:buAutoNum type="romanLcPeriod" startAt="7"/>
              <a:defRPr/>
            </a:pPr>
            <a:r>
              <a:rPr lang="en-US" sz="2200" dirty="0" smtClean="0"/>
              <a:t>For others, it is like a Arabic translation of the Qur’an to read some difficult words with ease one way or another.</a:t>
            </a:r>
          </a:p>
          <a:p>
            <a:pPr marL="514350" indent="-514350">
              <a:buFont typeface="+mj-lt"/>
              <a:buAutoNum type="romanLcPeriod" startAt="7"/>
              <a:defRPr/>
            </a:pPr>
            <a:r>
              <a:rPr lang="en-US" sz="2200" dirty="0" smtClean="0"/>
              <a:t>A. The </a:t>
            </a:r>
            <a:r>
              <a:rPr lang="en-US" sz="2200" dirty="0" err="1" smtClean="0"/>
              <a:t>Mu</a:t>
            </a:r>
            <a:r>
              <a:rPr lang="en-US" sz="2200" dirty="0" err="1" smtClean="0">
                <a:latin typeface="Times New Roman"/>
                <a:cs typeface="Times New Roman"/>
              </a:rPr>
              <a:t>ṣ</a:t>
            </a:r>
            <a:r>
              <a:rPr lang="en-US" sz="2200" dirty="0" err="1" smtClean="0">
                <a:sym typeface="WL LatinALA-LC1Times"/>
              </a:rPr>
              <a:t></a:t>
            </a:r>
            <a:r>
              <a:rPr lang="en-US" sz="2200" dirty="0" err="1" smtClean="0"/>
              <a:t>af</a:t>
            </a:r>
            <a:r>
              <a:rPr lang="en-US" sz="2200" dirty="0" smtClean="0"/>
              <a:t> </a:t>
            </a:r>
            <a:r>
              <a:rPr lang="en-US" sz="2200" dirty="0" smtClean="0"/>
              <a:t>of </a:t>
            </a:r>
            <a:r>
              <a:rPr lang="en-US" sz="2200" dirty="0" smtClean="0">
                <a:sym typeface="WL LatinALA-LC1Times"/>
              </a:rPr>
              <a:t></a:t>
            </a:r>
            <a:r>
              <a:rPr lang="en-US" sz="2200" dirty="0" err="1" smtClean="0"/>
              <a:t>Uthm</a:t>
            </a:r>
            <a:r>
              <a:rPr lang="en-US" sz="2200" dirty="0" err="1" smtClean="0">
                <a:sym typeface="WL LatinALA-LC1Times"/>
              </a:rPr>
              <a:t></a:t>
            </a:r>
            <a:r>
              <a:rPr lang="en-US" sz="2200" dirty="0" err="1" smtClean="0"/>
              <a:t>n</a:t>
            </a:r>
            <a:r>
              <a:rPr lang="en-US" sz="2200" dirty="0" smtClean="0"/>
              <a:t> </a:t>
            </a:r>
            <a:r>
              <a:rPr lang="en-US" sz="2200" dirty="0" smtClean="0"/>
              <a:t>reduce the number of these letter to limited levels.</a:t>
            </a:r>
          </a:p>
          <a:p>
            <a:pPr marL="514350" indent="-514350">
              <a:buFont typeface="Arial" charset="0"/>
              <a:buNone/>
              <a:defRPr/>
            </a:pPr>
            <a:r>
              <a:rPr lang="en-US" sz="2200" dirty="0" smtClean="0"/>
              <a:t>	B. The </a:t>
            </a:r>
            <a:r>
              <a:rPr lang="en-US" sz="2200" dirty="0" err="1" smtClean="0"/>
              <a:t>Mu</a:t>
            </a:r>
            <a:r>
              <a:rPr lang="en-US" sz="2200" dirty="0" err="1" smtClean="0">
                <a:latin typeface="Times New Roman"/>
                <a:cs typeface="Times New Roman"/>
              </a:rPr>
              <a:t>ṣ</a:t>
            </a:r>
            <a:r>
              <a:rPr lang="en-US" sz="2200" dirty="0" err="1" smtClean="0">
                <a:sym typeface="WL LatinALA-LC1Times"/>
              </a:rPr>
              <a:t></a:t>
            </a:r>
            <a:r>
              <a:rPr lang="en-US" sz="2200" dirty="0" err="1" smtClean="0"/>
              <a:t>af</a:t>
            </a:r>
            <a:r>
              <a:rPr lang="en-US" sz="2200" dirty="0" smtClean="0"/>
              <a:t> of </a:t>
            </a:r>
            <a:r>
              <a:rPr lang="en-US" sz="2200" dirty="0" smtClean="0">
                <a:sym typeface="WL LatinALA-LC1Times"/>
              </a:rPr>
              <a:t></a:t>
            </a:r>
            <a:r>
              <a:rPr lang="en-US" sz="2200" dirty="0" err="1" smtClean="0"/>
              <a:t>Uthm</a:t>
            </a:r>
            <a:r>
              <a:rPr lang="en-US" sz="2200" dirty="0" err="1" smtClean="0">
                <a:sym typeface="WL LatinALA-LC1Times"/>
              </a:rPr>
              <a:t></a:t>
            </a:r>
            <a:r>
              <a:rPr lang="en-US" sz="2200" dirty="0" err="1" smtClean="0"/>
              <a:t>n</a:t>
            </a:r>
            <a:r>
              <a:rPr lang="en-US" sz="2200" dirty="0" smtClean="0"/>
              <a:t> </a:t>
            </a:r>
            <a:r>
              <a:rPr lang="en-US" sz="2200" dirty="0" smtClean="0"/>
              <a:t>contains all </a:t>
            </a:r>
            <a:r>
              <a:rPr lang="en-US" sz="2200" i="1" dirty="0" err="1" smtClean="0"/>
              <a:t>a</a:t>
            </a:r>
            <a:r>
              <a:rPr lang="en-US" sz="2200" i="1" dirty="0" err="1" smtClean="0">
                <a:sym typeface="WL LatinALA-LC1Times"/>
              </a:rPr>
              <a:t></a:t>
            </a:r>
            <a:r>
              <a:rPr lang="en-US" sz="2200" i="1" dirty="0" err="1" smtClean="0"/>
              <a:t>ruf</a:t>
            </a:r>
            <a:r>
              <a:rPr lang="en-US" sz="2200" i="1" dirty="0" smtClean="0"/>
              <a:t> </a:t>
            </a:r>
            <a:r>
              <a:rPr lang="en-US" sz="2200" dirty="0" smtClean="0"/>
              <a:t>(</a:t>
            </a:r>
            <a:r>
              <a:rPr lang="en-US" sz="2200" dirty="0" err="1" smtClean="0"/>
              <a:t>Kawthar</a:t>
            </a:r>
            <a:r>
              <a:rPr lang="en-US" sz="2200" dirty="0" smtClean="0">
                <a:sym typeface="WL LatinALA-LC1Times"/>
              </a:rPr>
              <a:t></a:t>
            </a:r>
            <a:r>
              <a:rPr lang="en-US" sz="2200" dirty="0" smtClean="0"/>
              <a:t>).</a:t>
            </a:r>
            <a:endParaRPr lang="en-US" sz="2200" dirty="0" smtClean="0"/>
          </a:p>
          <a:p>
            <a:pPr marL="514350" indent="-514350">
              <a:buFont typeface="+mj-lt"/>
              <a:buAutoNum type="romanLcPeriod" startAt="7"/>
              <a:defRPr/>
            </a:pPr>
            <a:r>
              <a:rPr lang="en-US" sz="2200" dirty="0" smtClean="0"/>
              <a:t>Different </a:t>
            </a:r>
            <a:r>
              <a:rPr lang="en-US" sz="2200" i="1" dirty="0" err="1" smtClean="0"/>
              <a:t>a</a:t>
            </a:r>
            <a:r>
              <a:rPr lang="en-US" sz="2200" i="1" dirty="0" err="1" smtClean="0">
                <a:sym typeface="WL LatinALA-LC1Times"/>
              </a:rPr>
              <a:t></a:t>
            </a:r>
            <a:r>
              <a:rPr lang="en-US" sz="2200" i="1" dirty="0" err="1" smtClean="0"/>
              <a:t>ruf</a:t>
            </a:r>
            <a:r>
              <a:rPr lang="en-US" sz="2200" i="1" dirty="0" smtClean="0"/>
              <a:t> </a:t>
            </a:r>
            <a:r>
              <a:rPr lang="en-US" sz="2200" dirty="0" smtClean="0"/>
              <a:t>all come directly from Allah via Angel Gabriel not from the companions</a:t>
            </a:r>
          </a:p>
          <a:p>
            <a:pPr marL="514350" indent="-514350">
              <a:buFont typeface="+mj-lt"/>
              <a:buAutoNum type="romanLcPeriod" startAt="7"/>
              <a:defRPr/>
            </a:pPr>
            <a:r>
              <a:rPr lang="en-US" sz="2200" dirty="0" smtClean="0"/>
              <a:t>The reason for asking more </a:t>
            </a:r>
            <a:r>
              <a:rPr lang="en-US" sz="2200" i="1" dirty="0" err="1" smtClean="0"/>
              <a:t>a</a:t>
            </a:r>
            <a:r>
              <a:rPr lang="en-US" sz="2200" i="1" dirty="0" err="1" smtClean="0">
                <a:sym typeface="WL LatinALA-LC1Times"/>
              </a:rPr>
              <a:t></a:t>
            </a:r>
            <a:r>
              <a:rPr lang="en-US" sz="2200" i="1" dirty="0" err="1" smtClean="0"/>
              <a:t>ruf</a:t>
            </a:r>
            <a:r>
              <a:rPr lang="en-US" sz="2200" i="1" dirty="0" smtClean="0"/>
              <a:t> </a:t>
            </a:r>
            <a:r>
              <a:rPr lang="en-US" sz="2200" dirty="0" smtClean="0"/>
              <a:t>by the Prophet (</a:t>
            </a:r>
            <a:r>
              <a:rPr lang="en-US" sz="2200" dirty="0" err="1" smtClean="0"/>
              <a:t>pbuh</a:t>
            </a:r>
            <a:r>
              <a:rPr lang="en-US" sz="2200" dirty="0" smtClean="0"/>
              <a:t>) is to help the companions or make the recitation easy.</a:t>
            </a:r>
          </a:p>
          <a:p>
            <a:endParaRPr lang="tr-TR" sz="2200" dirty="0"/>
          </a:p>
        </p:txBody>
      </p:sp>
      <p:sp>
        <p:nvSpPr>
          <p:cNvPr id="2" name="1 Başlık"/>
          <p:cNvSpPr>
            <a:spLocks noGrp="1"/>
          </p:cNvSpPr>
          <p:nvPr>
            <p:ph type="title"/>
          </p:nvPr>
        </p:nvSpPr>
        <p:spPr/>
        <p:txBody>
          <a:bodyPr/>
          <a:lstStyle/>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115</TotalTime>
  <Words>2849</Words>
  <Application>Microsoft Office PowerPoint</Application>
  <PresentationFormat>Ekran Gösterisi (4:3)</PresentationFormat>
  <Paragraphs>162</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Kalabalık</vt:lpstr>
      <vt:lpstr>Seven Modes and Variant Readings of the Qur’an</vt:lpstr>
      <vt:lpstr>Content-I</vt:lpstr>
      <vt:lpstr>Content-II</vt:lpstr>
      <vt:lpstr>Seven Ḥurf (letters)</vt:lpstr>
      <vt:lpstr>Some Reports from the Prophet (pbuh) about Seven Letters</vt:lpstr>
      <vt:lpstr>Slayt 6</vt:lpstr>
      <vt:lpstr>Couple of points about this hadith: </vt:lpstr>
      <vt:lpstr>Preliminary Remarks on the Ḥadths</vt:lpstr>
      <vt:lpstr>Slayt 9</vt:lpstr>
      <vt:lpstr>Some Issues in Relation to the Seven Ahruf</vt:lpstr>
      <vt:lpstr>The Position of Ahadith about Seven Letters:</vt:lpstr>
      <vt:lpstr>Different Opinions on the Seven Ahruf</vt:lpstr>
      <vt:lpstr>Slayt 13</vt:lpstr>
      <vt:lpstr>Slayt 14</vt:lpstr>
      <vt:lpstr>Slayt 15</vt:lpstr>
      <vt:lpstr>Slayt 16</vt:lpstr>
      <vt:lpstr>Benefits of Seven Ahruf in the Qur’an</vt:lpstr>
      <vt:lpstr>Various Readings of the Qur’an - I</vt:lpstr>
      <vt:lpstr>Slayt 19</vt:lpstr>
      <vt:lpstr>Slayt 20</vt:lpstr>
      <vt:lpstr>Slayt 21</vt:lpstr>
      <vt:lpstr>Conditions for the Various Reading of the Qur’an</vt:lpstr>
      <vt:lpstr>The Relationship Between the Qur’an and Qiraats</vt:lpstr>
      <vt:lpstr>How Many Qiraats Exist?</vt:lpstr>
      <vt:lpstr>Types of Qiraats</vt:lpstr>
      <vt:lpstr>Famous Qaris (Reciters)</vt:lpstr>
      <vt:lpstr>Slayt 27</vt:lpstr>
      <vt:lpstr>Slayt 28</vt:lpstr>
      <vt:lpstr>Today’s Muslims Follow the Qaris</vt:lpstr>
      <vt:lpstr>The Relationship of the Ahruf with the Qiraats</vt:lpstr>
      <vt:lpstr>Slayt 31</vt:lpstr>
      <vt:lpstr>Issues Related to Qiraats</vt:lpstr>
      <vt:lpstr>Slayt 33</vt:lpstr>
      <vt:lpstr>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Seven Modes and Variant Readings of the Qur’an</dc:title>
  <dc:creator>KOÇ</dc:creator>
  <cp:lastModifiedBy>KOÇ</cp:lastModifiedBy>
  <cp:revision>14</cp:revision>
  <dcterms:created xsi:type="dcterms:W3CDTF">2014-11-13T10:18:48Z</dcterms:created>
  <dcterms:modified xsi:type="dcterms:W3CDTF">2014-11-14T05:14:44Z</dcterms:modified>
</cp:coreProperties>
</file>