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13"/>
  </p:notesMasterIdLst>
  <p:sldIdLst>
    <p:sldId id="256" r:id="rId2"/>
    <p:sldId id="272" r:id="rId3"/>
    <p:sldId id="321" r:id="rId4"/>
    <p:sldId id="322" r:id="rId5"/>
    <p:sldId id="270" r:id="rId6"/>
    <p:sldId id="273" r:id="rId7"/>
    <p:sldId id="303" r:id="rId8"/>
    <p:sldId id="324" r:id="rId9"/>
    <p:sldId id="323" r:id="rId10"/>
    <p:sldId id="325" r:id="rId11"/>
    <p:sldId id="29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055E0-77D4-47F9-BE66-7880A78952C0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4AFAB-A96D-4067-A2DB-3F59D3A29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979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425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130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324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8410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5291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611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347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3434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855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753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254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191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0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771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038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904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2322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8934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6A81905-F480-46A4-BC10-215D24EA1A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71638" y="2017016"/>
            <a:ext cx="5678757" cy="114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u-HU" sz="6100" dirty="0">
                <a:solidFill>
                  <a:srgbClr val="EBEBE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 Felvilágosodás</a:t>
            </a:r>
            <a:endParaRPr lang="tr-TR" sz="6100" dirty="0">
              <a:solidFill>
                <a:srgbClr val="EBEBE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xmlns="" id="{36FD4D9D-3784-41E8-8405-A42B72F513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135692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" y="-2"/>
            <a:ext cx="6071619" cy="6858002"/>
          </a:xfrm>
          <a:custGeom>
            <a:avLst/>
            <a:gdLst/>
            <a:ahLst/>
            <a:cxnLst/>
            <a:rect l="l" t="t" r="r" b="b"/>
            <a:pathLst>
              <a:path w="4481964" h="6858000">
                <a:moveTo>
                  <a:pt x="0" y="0"/>
                </a:moveTo>
                <a:lnTo>
                  <a:pt x="3137249" y="0"/>
                </a:lnTo>
                <a:lnTo>
                  <a:pt x="4480787" y="0"/>
                </a:lnTo>
                <a:lnTo>
                  <a:pt x="4455742" y="155676"/>
                </a:lnTo>
                <a:lnTo>
                  <a:pt x="4431873" y="310667"/>
                </a:lnTo>
                <a:lnTo>
                  <a:pt x="4408509" y="466344"/>
                </a:lnTo>
                <a:lnTo>
                  <a:pt x="4388506" y="622706"/>
                </a:lnTo>
                <a:lnTo>
                  <a:pt x="4368335" y="778383"/>
                </a:lnTo>
                <a:lnTo>
                  <a:pt x="4349509" y="934745"/>
                </a:lnTo>
                <a:lnTo>
                  <a:pt x="4333373" y="1089050"/>
                </a:lnTo>
                <a:lnTo>
                  <a:pt x="4318077" y="1245413"/>
                </a:lnTo>
                <a:lnTo>
                  <a:pt x="4304125" y="1401089"/>
                </a:lnTo>
                <a:lnTo>
                  <a:pt x="4292023" y="1554023"/>
                </a:lnTo>
                <a:lnTo>
                  <a:pt x="4279920" y="1709013"/>
                </a:lnTo>
                <a:lnTo>
                  <a:pt x="4269835" y="1861947"/>
                </a:lnTo>
                <a:lnTo>
                  <a:pt x="4261935" y="2014880"/>
                </a:lnTo>
                <a:lnTo>
                  <a:pt x="4253698" y="2167128"/>
                </a:lnTo>
                <a:lnTo>
                  <a:pt x="4246807" y="2318004"/>
                </a:lnTo>
                <a:lnTo>
                  <a:pt x="4241932" y="2467508"/>
                </a:lnTo>
                <a:lnTo>
                  <a:pt x="4237730" y="2617013"/>
                </a:lnTo>
                <a:lnTo>
                  <a:pt x="4233696" y="2765145"/>
                </a:lnTo>
                <a:lnTo>
                  <a:pt x="4231847" y="2911221"/>
                </a:lnTo>
                <a:lnTo>
                  <a:pt x="4229830" y="3057296"/>
                </a:lnTo>
                <a:lnTo>
                  <a:pt x="4228821" y="3201314"/>
                </a:lnTo>
                <a:lnTo>
                  <a:pt x="4229830" y="3343960"/>
                </a:lnTo>
                <a:lnTo>
                  <a:pt x="4229830" y="3485235"/>
                </a:lnTo>
                <a:lnTo>
                  <a:pt x="4231847" y="3625138"/>
                </a:lnTo>
                <a:lnTo>
                  <a:pt x="4234872" y="3762298"/>
                </a:lnTo>
                <a:lnTo>
                  <a:pt x="4237730" y="3898087"/>
                </a:lnTo>
                <a:lnTo>
                  <a:pt x="4240924" y="4031132"/>
                </a:lnTo>
                <a:lnTo>
                  <a:pt x="4245798" y="4163491"/>
                </a:lnTo>
                <a:lnTo>
                  <a:pt x="4251009" y="4293793"/>
                </a:lnTo>
                <a:lnTo>
                  <a:pt x="4255715" y="4421352"/>
                </a:lnTo>
                <a:lnTo>
                  <a:pt x="4268995" y="4670298"/>
                </a:lnTo>
                <a:lnTo>
                  <a:pt x="4283114" y="4908956"/>
                </a:lnTo>
                <a:lnTo>
                  <a:pt x="4297906" y="5138013"/>
                </a:lnTo>
                <a:lnTo>
                  <a:pt x="4314211" y="5354726"/>
                </a:lnTo>
                <a:lnTo>
                  <a:pt x="4331188" y="5561838"/>
                </a:lnTo>
                <a:lnTo>
                  <a:pt x="4349509" y="5753862"/>
                </a:lnTo>
                <a:lnTo>
                  <a:pt x="4367495" y="5934227"/>
                </a:lnTo>
                <a:lnTo>
                  <a:pt x="4385480" y="6100191"/>
                </a:lnTo>
                <a:lnTo>
                  <a:pt x="4402457" y="6252438"/>
                </a:lnTo>
                <a:lnTo>
                  <a:pt x="4418594" y="6387541"/>
                </a:lnTo>
                <a:lnTo>
                  <a:pt x="4433890" y="6509613"/>
                </a:lnTo>
                <a:lnTo>
                  <a:pt x="4446665" y="6612483"/>
                </a:lnTo>
                <a:lnTo>
                  <a:pt x="4458767" y="6698894"/>
                </a:lnTo>
                <a:lnTo>
                  <a:pt x="4476081" y="6817538"/>
                </a:lnTo>
                <a:lnTo>
                  <a:pt x="4481964" y="6858000"/>
                </a:lnTo>
                <a:lnTo>
                  <a:pt x="357780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0817A52-B891-4228-A61E-0C0A57632D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 txBox="1">
            <a:spLocks/>
          </p:cNvSpPr>
          <p:nvPr/>
        </p:nvSpPr>
        <p:spPr>
          <a:xfrm>
            <a:off x="5006549" y="3671563"/>
            <a:ext cx="7648575" cy="7249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5400" dirty="0">
                <a:latin typeface="Calibri Light" panose="020F0302020204030204" pitchFamily="34" charset="0"/>
                <a:cs typeface="Calibri Light" panose="020F0302020204030204" pitchFamily="34" charset="0"/>
              </a:rPr>
              <a:t>XVIII. század</a:t>
            </a:r>
            <a:endParaRPr lang="tr-TR" sz="5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A3087F9-3173-4281-9C03-3B8822F6A53E}"/>
              </a:ext>
            </a:extLst>
          </p:cNvPr>
          <p:cNvSpPr/>
          <p:nvPr/>
        </p:nvSpPr>
        <p:spPr>
          <a:xfrm>
            <a:off x="141572" y="6488669"/>
            <a:ext cx="88197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accent4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1298259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xmlns="" id="{A4322390-8B58-46BE-88EB-D9FD30C0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0"/>
            <a:ext cx="6096000" cy="7447752"/>
          </a:xfrm>
          <a:prstGeom prst="rect">
            <a:avLst/>
          </a:prstGeom>
          <a:noFill/>
          <a:effectLst>
            <a:outerShdw blurRad="50800" dir="5400000" algn="ctr" rotWithShape="0">
              <a:srgbClr val="000000">
                <a:alpha val="96000"/>
              </a:srgbClr>
            </a:outerShdw>
            <a:reflection stA="78000" endPos="56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0"/>
            <a:ext cx="6096000" cy="838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2324" y="4015363"/>
            <a:ext cx="7156532" cy="2578289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Mi volt ekkor Magyarországon?</a:t>
            </a:r>
            <a:endParaRPr lang="tr-TR" b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FAFE0B4-7745-4D24-A4B4-9132F7DF8C92}"/>
              </a:ext>
            </a:extLst>
          </p:cNvPr>
          <p:cNvSpPr/>
          <p:nvPr/>
        </p:nvSpPr>
        <p:spPr>
          <a:xfrm>
            <a:off x="0" y="6906654"/>
            <a:ext cx="10230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accent4">
                    <a:lumMod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150687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40251" y="732711"/>
            <a:ext cx="7485350" cy="1302305"/>
          </a:xfrm>
        </p:spPr>
        <p:txBody>
          <a:bodyPr>
            <a:normAutofit/>
          </a:bodyPr>
          <a:lstStyle/>
          <a:p>
            <a:r>
              <a:rPr lang="hu-HU" sz="6000" dirty="0">
                <a:latin typeface="Calibri Light" panose="020F0302020204030204" pitchFamily="34" charset="0"/>
                <a:cs typeface="Calibri Light" panose="020F0302020204030204" pitchFamily="34" charset="0"/>
              </a:rPr>
              <a:t>Magyar felvilágosodás</a:t>
            </a:r>
            <a:endParaRPr lang="tr-TR" sz="6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4" name="Picture 2" descr="Image result for bessenyei gyÃ¶rgy">
            <a:extLst>
              <a:ext uri="{FF2B5EF4-FFF2-40B4-BE49-F238E27FC236}">
                <a16:creationId xmlns:a16="http://schemas.microsoft.com/office/drawing/2014/main" xmlns="" id="{3C9B83BA-84F3-47AC-8729-061AA77C56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0" r="4040"/>
          <a:stretch/>
        </p:blipFill>
        <p:spPr bwMode="auto">
          <a:xfrm>
            <a:off x="528136" y="1345085"/>
            <a:ext cx="3076311" cy="502642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xmlns="" id="{73908015-C48D-435D-8428-BF0ABE7BF7BF}"/>
              </a:ext>
            </a:extLst>
          </p:cNvPr>
          <p:cNvSpPr txBox="1">
            <a:spLocks/>
          </p:cNvSpPr>
          <p:nvPr/>
        </p:nvSpPr>
        <p:spPr>
          <a:xfrm>
            <a:off x="4240251" y="2618131"/>
            <a:ext cx="6992833" cy="4740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hu-HU" sz="3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Kezdete:</a:t>
            </a:r>
          </a:p>
          <a:p>
            <a:pPr algn="l">
              <a:spcAft>
                <a:spcPts val="600"/>
              </a:spcAft>
            </a:pPr>
            <a:endParaRPr lang="hu-HU" sz="36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>
              <a:spcAft>
                <a:spcPts val="600"/>
              </a:spcAft>
            </a:pPr>
            <a:r>
              <a:rPr lang="hu-HU" sz="3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1772</a:t>
            </a:r>
            <a:endParaRPr lang="en-US" sz="36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>
              <a:spcAft>
                <a:spcPts val="600"/>
              </a:spcAft>
            </a:pPr>
            <a:r>
              <a:rPr lang="hu-HU" sz="3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Bessenyei György: </a:t>
            </a:r>
            <a:endParaRPr lang="en-US" sz="36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>
              <a:spcAft>
                <a:spcPts val="600"/>
              </a:spcAft>
            </a:pPr>
            <a:r>
              <a:rPr lang="hu-HU" sz="3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Ágis tragédiája</a:t>
            </a:r>
            <a:endParaRPr lang="tr-TR" sz="36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BCB7DA2B-B2AF-4502-8878-590846A99F63}"/>
              </a:ext>
            </a:extLst>
          </p:cNvPr>
          <p:cNvSpPr/>
          <p:nvPr/>
        </p:nvSpPr>
        <p:spPr>
          <a:xfrm>
            <a:off x="528136" y="6125287"/>
            <a:ext cx="88197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accent4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397516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xmlns="" id="{E6A222EB-A81E-4238-B08D-AAB1828C8E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E014676C-074B-475A-8346-9C901C86CB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0" name="Straight Connector 13">
            <a:extLst>
              <a:ext uri="{FF2B5EF4-FFF2-40B4-BE49-F238E27FC236}">
                <a16:creationId xmlns:a16="http://schemas.microsoft.com/office/drawing/2014/main" xmlns="" id="{179C4C8E-197B-4679-AE96-B5147F971C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tx2">
                <a:alpha val="7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4654295" y="1266958"/>
            <a:ext cx="6808362" cy="45284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200">
              <a:spcAft>
                <a:spcPts val="600"/>
              </a:spcAft>
            </a:pPr>
            <a:r>
              <a:rPr lang="en-US" sz="72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Melyik ország a felvilágosodás bölcsője?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3770" y="4389943"/>
            <a:ext cx="11116057" cy="226688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975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DE27238C-8EAF-4098-86E6-7723B7DAE6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Freeform 36">
            <a:extLst>
              <a:ext uri="{FF2B5EF4-FFF2-40B4-BE49-F238E27FC236}">
                <a16:creationId xmlns:a16="http://schemas.microsoft.com/office/drawing/2014/main" xmlns="" id="{992F97B1-1891-4FCC-9E5F-BA97EDB48F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 useBgFill="1">
        <p:nvSpPr>
          <p:cNvPr id="21" name="Freeform: Shape 15">
            <a:extLst>
              <a:ext uri="{FF2B5EF4-FFF2-40B4-BE49-F238E27FC236}">
                <a16:creationId xmlns:a16="http://schemas.microsoft.com/office/drawing/2014/main" xmlns="" id="{78C6C821-FEE1-4EB6-9590-C021440C77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88050" y="2998290"/>
            <a:ext cx="6974911" cy="861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33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Enlightenment, Aufklärung, Lumières </a:t>
            </a:r>
            <a:endParaRPr lang="tr-TR" sz="3300" dirty="0">
              <a:solidFill>
                <a:schemeClr val="tx1">
                  <a:lumMod val="85000"/>
                  <a:lumOff val="1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9596" y="1429129"/>
            <a:ext cx="6974915" cy="1219201"/>
          </a:xfrm>
        </p:spPr>
        <p:txBody>
          <a:bodyPr>
            <a:normAutofit/>
          </a:bodyPr>
          <a:lstStyle/>
          <a:p>
            <a:r>
              <a:rPr lang="hu-HU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A Felvilágosodás</a:t>
            </a:r>
            <a:endParaRPr lang="tr-TR" u="sng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B61A74B3-E247-44D4-8C48-FAE8E20564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644253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7000"/>
                <a:hueMod val="88000"/>
                <a:satMod val="130000"/>
                <a:lumMod val="124000"/>
              </a:schemeClr>
            </a:gs>
            <a:gs pos="100000">
              <a:schemeClr val="bg1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xmlns="" id="{8A0B882D-4FEF-4E28-9811-11D57386D4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A4066663-6882-4C99-B3F4-809A0063893D}"/>
              </a:ext>
            </a:extLst>
          </p:cNvPr>
          <p:cNvSpPr/>
          <p:nvPr/>
        </p:nvSpPr>
        <p:spPr>
          <a:xfrm>
            <a:off x="1154955" y="1447800"/>
            <a:ext cx="8825658" cy="33295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72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VILÁGOS(SÁG</a:t>
            </a:r>
            <a:r>
              <a:rPr lang="en-US" sz="7200" b="0" i="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</a:t>
            </a:r>
            <a:endParaRPr lang="hu-HU" sz="7200" b="0" i="0" kern="12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hu-HU" sz="3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Mi jut eszükbe a szóról?</a:t>
            </a:r>
            <a:endParaRPr lang="en-US" sz="3000" b="0" i="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E8DA6D14-0849-4180-8DEF-F2F6BF1232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899338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0050" y="781050"/>
            <a:ext cx="11430000" cy="54482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A cél: egy jó, igazságos társadalom.</a:t>
            </a:r>
          </a:p>
          <a:p>
            <a:endParaRPr lang="hu-HU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Ezt a társadalmat meg lehet valósítani : Az </a:t>
            </a:r>
            <a:r>
              <a:rPr lang="hu-HU" sz="40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ész</a:t>
            </a:r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, a </a:t>
            </a:r>
            <a:r>
              <a:rPr lang="hu-HU" sz="40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tudomány</a:t>
            </a:r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, a </a:t>
            </a:r>
            <a:r>
              <a:rPr lang="hu-HU" sz="40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logika</a:t>
            </a:r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 segít.</a:t>
            </a:r>
          </a:p>
          <a:p>
            <a:endParaRPr lang="hu-HU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Mindent meg lehet tanulni, mindent meg lehet érteni, a természetet, a világot meg lehet ismerni.</a:t>
            </a:r>
          </a:p>
          <a:p>
            <a:endParaRPr lang="hu-HU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40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Az ember JÓ</a:t>
            </a:r>
            <a:r>
              <a:rPr lang="hu-H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, és tanulással még jobb, tökéletesebb lehet.</a:t>
            </a:r>
          </a:p>
          <a:p>
            <a:endParaRPr lang="tr-TR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35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70">
            <a:extLst>
              <a:ext uri="{FF2B5EF4-FFF2-40B4-BE49-F238E27FC236}">
                <a16:creationId xmlns:a16="http://schemas.microsoft.com/office/drawing/2014/main" xmlns="" id="{DF19BAF3-7E20-4B9D-B544-BABAEEA1F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293" name="Picture 72">
            <a:extLst>
              <a:ext uri="{FF2B5EF4-FFF2-40B4-BE49-F238E27FC236}">
                <a16:creationId xmlns:a16="http://schemas.microsoft.com/office/drawing/2014/main" xmlns="" id="{950648F4-ABCD-4DF0-8641-76CFB23547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294" name="Oval 74">
            <a:extLst>
              <a:ext uri="{FF2B5EF4-FFF2-40B4-BE49-F238E27FC236}">
                <a16:creationId xmlns:a16="http://schemas.microsoft.com/office/drawing/2014/main" xmlns="" id="{989BE678-777B-482A-A616-FEDC47B162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2295" name="Picture 76">
            <a:extLst>
              <a:ext uri="{FF2B5EF4-FFF2-40B4-BE49-F238E27FC236}">
                <a16:creationId xmlns:a16="http://schemas.microsoft.com/office/drawing/2014/main" xmlns="" id="{CF1EB4BD-9C7E-4AA3-9681-C7EB0DA625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2296" name="Picture 78">
            <a:extLst>
              <a:ext uri="{FF2B5EF4-FFF2-40B4-BE49-F238E27FC236}">
                <a16:creationId xmlns:a16="http://schemas.microsoft.com/office/drawing/2014/main" xmlns="" id="{94AAE3AA-3759-4D28-B0EF-575F25A514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2297" name="Rectangle 80">
            <a:extLst>
              <a:ext uri="{FF2B5EF4-FFF2-40B4-BE49-F238E27FC236}">
                <a16:creationId xmlns:a16="http://schemas.microsoft.com/office/drawing/2014/main" xmlns="" id="{D28BE0C3-2102-4820-B88B-A448B1840D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650668" y="629266"/>
            <a:ext cx="4802031" cy="16419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ENCIKLOPÉDIA: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2511" y="10"/>
            <a:ext cx="552114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8" name="Rectangle 82">
            <a:extLst>
              <a:ext uri="{FF2B5EF4-FFF2-40B4-BE49-F238E27FC236}">
                <a16:creationId xmlns:a16="http://schemas.microsoft.com/office/drawing/2014/main" xmlns="" id="{495DDCFA-D3DE-4CEB-8AFF-C6501187E4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1"/>
          <p:cNvSpPr txBox="1">
            <a:spLocks/>
          </p:cNvSpPr>
          <p:nvPr/>
        </p:nvSpPr>
        <p:spPr>
          <a:xfrm>
            <a:off x="644892" y="1833716"/>
            <a:ext cx="6094411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2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2400" dirty="0"/>
          </a:p>
          <a:p>
            <a:pPr algn="l" defTabSz="4572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2400" dirty="0" err="1"/>
              <a:t>egy</a:t>
            </a:r>
            <a:r>
              <a:rPr lang="en-US" sz="2400" dirty="0"/>
              <a:t> </a:t>
            </a:r>
            <a:r>
              <a:rPr lang="en-US" sz="2400" dirty="0" err="1"/>
              <a:t>összefoglaló</a:t>
            </a:r>
            <a:r>
              <a:rPr lang="en-US" sz="2400" dirty="0"/>
              <a:t> </a:t>
            </a:r>
            <a:r>
              <a:rPr lang="en-US" sz="2400" dirty="0" err="1"/>
              <a:t>tudományról</a:t>
            </a:r>
            <a:r>
              <a:rPr lang="en-US" sz="2400" dirty="0"/>
              <a:t>, </a:t>
            </a:r>
            <a:r>
              <a:rPr lang="en-US" sz="2400" dirty="0" err="1"/>
              <a:t>művészetről</a:t>
            </a:r>
            <a:r>
              <a:rPr lang="en-US" sz="2400" dirty="0"/>
              <a:t>, </a:t>
            </a:r>
            <a:r>
              <a:rPr lang="en-US" sz="2400" dirty="0" err="1"/>
              <a:t>kultúráról</a:t>
            </a:r>
            <a:endParaRPr lang="en-US" sz="2400" dirty="0"/>
          </a:p>
          <a:p>
            <a:pPr algn="l" defTabSz="4572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2400" dirty="0"/>
          </a:p>
          <a:p>
            <a:pPr algn="l" defTabSz="4572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2400" dirty="0"/>
              <a:t>Denis Diderot (1713–1784) </a:t>
            </a:r>
          </a:p>
          <a:p>
            <a:pPr algn="l" defTabSz="4572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endParaRPr lang="en-US" sz="2400" dirty="0"/>
          </a:p>
          <a:p>
            <a:pPr algn="l" defTabSz="4572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2400" dirty="0"/>
              <a:t>1751-1772: 28 </a:t>
            </a:r>
            <a:r>
              <a:rPr lang="en-US" sz="2400" dirty="0" err="1"/>
              <a:t>kötet</a:t>
            </a:r>
            <a:r>
              <a:rPr lang="en-US" sz="2400" dirty="0"/>
              <a:t>, 60.000 </a:t>
            </a:r>
            <a:r>
              <a:rPr lang="en-US" sz="2400" dirty="0" err="1"/>
              <a:t>szócikk</a:t>
            </a:r>
            <a:endParaRPr lang="en-US" sz="2400" dirty="0"/>
          </a:p>
          <a:p>
            <a:pPr algn="l" defTabSz="4572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2400" dirty="0"/>
          </a:p>
          <a:p>
            <a:pPr algn="l" defTabSz="4572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24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8B893415-6C8F-4B65-88FF-F393494F9920}"/>
              </a:ext>
            </a:extLst>
          </p:cNvPr>
          <p:cNvSpPr/>
          <p:nvPr/>
        </p:nvSpPr>
        <p:spPr>
          <a:xfrm>
            <a:off x="11168963" y="6611779"/>
            <a:ext cx="10230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accent4">
                    <a:lumMod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36512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06650" y="1454963"/>
            <a:ext cx="6837649" cy="33083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Jean-Jacques Rousseau (1712–1778):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francia filozófus, író.</a:t>
            </a:r>
            <a:br>
              <a:rPr lang="en-US" sz="290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290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90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29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Az ember JÓ és BOLDOG, de a civilizáció és a magántulajdon elrontotta.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7849" y="1026576"/>
            <a:ext cx="3451101" cy="480484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DA4340-80B4-4CF4-9670-A3A661977982}"/>
              </a:ext>
            </a:extLst>
          </p:cNvPr>
          <p:cNvSpPr/>
          <p:nvPr/>
        </p:nvSpPr>
        <p:spPr>
          <a:xfrm>
            <a:off x="607849" y="5585202"/>
            <a:ext cx="10230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accent4">
                    <a:lumMod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395891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06650" y="1454963"/>
            <a:ext cx="6837649" cy="33083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Voltaire (1694–1778)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Író, filozófus, drámaíró és történész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90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29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Regénye: Candide vagy az optimizmus </a:t>
            </a:r>
            <a:br>
              <a:rPr lang="en-US" sz="290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sz="290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2314" y="1302538"/>
            <a:ext cx="3921604" cy="442952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DA4340-80B4-4CF4-9670-A3A661977982}"/>
              </a:ext>
            </a:extLst>
          </p:cNvPr>
          <p:cNvSpPr/>
          <p:nvPr/>
        </p:nvSpPr>
        <p:spPr>
          <a:xfrm>
            <a:off x="660187" y="5485839"/>
            <a:ext cx="10230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accent4">
                    <a:lumMod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350929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C6A81905-F480-46A4-BC10-215D24EA1A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872012" y="1447800"/>
            <a:ext cx="5222325" cy="33295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Johann Wolfgang</a:t>
            </a:r>
            <a:br>
              <a:rPr lang="en-US" sz="29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r>
              <a:rPr lang="en-US" sz="29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Goethe (1749–1832) </a:t>
            </a:r>
            <a:br>
              <a:rPr lang="en-US" sz="29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endParaRPr lang="en-US" sz="2900">
              <a:solidFill>
                <a:srgbClr val="EBEBEB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Az ifjú Werther szenvedései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Faust</a:t>
            </a:r>
            <a:br>
              <a:rPr lang="en-US" sz="290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endParaRPr lang="en-US" sz="290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5" name="Freeform 8">
            <a:extLst>
              <a:ext uri="{FF2B5EF4-FFF2-40B4-BE49-F238E27FC236}">
                <a16:creationId xmlns:a16="http://schemas.microsoft.com/office/drawing/2014/main" xmlns="" id="{36FD4D9D-3784-41E8-8405-A42B72F513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135692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4" name="Picture 4" descr="Image result for Goeth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0" r="7807"/>
          <a:stretch/>
        </p:blipFill>
        <p:spPr bwMode="auto">
          <a:xfrm>
            <a:off x="20" y="10"/>
            <a:ext cx="4481944" cy="6857990"/>
          </a:xfrm>
          <a:custGeom>
            <a:avLst/>
            <a:gdLst/>
            <a:ahLst/>
            <a:cxnLst/>
            <a:rect l="l" t="t" r="r" b="b"/>
            <a:pathLst>
              <a:path w="4481964" h="6858000">
                <a:moveTo>
                  <a:pt x="0" y="0"/>
                </a:moveTo>
                <a:lnTo>
                  <a:pt x="3137249" y="0"/>
                </a:lnTo>
                <a:lnTo>
                  <a:pt x="4480787" y="0"/>
                </a:lnTo>
                <a:lnTo>
                  <a:pt x="4455742" y="155676"/>
                </a:lnTo>
                <a:lnTo>
                  <a:pt x="4431873" y="310667"/>
                </a:lnTo>
                <a:lnTo>
                  <a:pt x="4408509" y="466344"/>
                </a:lnTo>
                <a:lnTo>
                  <a:pt x="4388506" y="622706"/>
                </a:lnTo>
                <a:lnTo>
                  <a:pt x="4368335" y="778383"/>
                </a:lnTo>
                <a:lnTo>
                  <a:pt x="4349509" y="934745"/>
                </a:lnTo>
                <a:lnTo>
                  <a:pt x="4333373" y="1089050"/>
                </a:lnTo>
                <a:lnTo>
                  <a:pt x="4318077" y="1245413"/>
                </a:lnTo>
                <a:lnTo>
                  <a:pt x="4304125" y="1401089"/>
                </a:lnTo>
                <a:lnTo>
                  <a:pt x="4292023" y="1554023"/>
                </a:lnTo>
                <a:lnTo>
                  <a:pt x="4279920" y="1709013"/>
                </a:lnTo>
                <a:lnTo>
                  <a:pt x="4269835" y="1861947"/>
                </a:lnTo>
                <a:lnTo>
                  <a:pt x="4261935" y="2014880"/>
                </a:lnTo>
                <a:lnTo>
                  <a:pt x="4253698" y="2167128"/>
                </a:lnTo>
                <a:lnTo>
                  <a:pt x="4246807" y="2318004"/>
                </a:lnTo>
                <a:lnTo>
                  <a:pt x="4241932" y="2467508"/>
                </a:lnTo>
                <a:lnTo>
                  <a:pt x="4237730" y="2617013"/>
                </a:lnTo>
                <a:lnTo>
                  <a:pt x="4233696" y="2765145"/>
                </a:lnTo>
                <a:lnTo>
                  <a:pt x="4231847" y="2911221"/>
                </a:lnTo>
                <a:lnTo>
                  <a:pt x="4229830" y="3057296"/>
                </a:lnTo>
                <a:lnTo>
                  <a:pt x="4228821" y="3201314"/>
                </a:lnTo>
                <a:lnTo>
                  <a:pt x="4229830" y="3343960"/>
                </a:lnTo>
                <a:lnTo>
                  <a:pt x="4229830" y="3485235"/>
                </a:lnTo>
                <a:lnTo>
                  <a:pt x="4231847" y="3625138"/>
                </a:lnTo>
                <a:lnTo>
                  <a:pt x="4234872" y="3762298"/>
                </a:lnTo>
                <a:lnTo>
                  <a:pt x="4237730" y="3898087"/>
                </a:lnTo>
                <a:lnTo>
                  <a:pt x="4240924" y="4031132"/>
                </a:lnTo>
                <a:lnTo>
                  <a:pt x="4245798" y="4163491"/>
                </a:lnTo>
                <a:lnTo>
                  <a:pt x="4251009" y="4293793"/>
                </a:lnTo>
                <a:lnTo>
                  <a:pt x="4255715" y="4421352"/>
                </a:lnTo>
                <a:lnTo>
                  <a:pt x="4268995" y="4670298"/>
                </a:lnTo>
                <a:lnTo>
                  <a:pt x="4283114" y="4908956"/>
                </a:lnTo>
                <a:lnTo>
                  <a:pt x="4297906" y="5138013"/>
                </a:lnTo>
                <a:lnTo>
                  <a:pt x="4314211" y="5354726"/>
                </a:lnTo>
                <a:lnTo>
                  <a:pt x="4331188" y="5561838"/>
                </a:lnTo>
                <a:lnTo>
                  <a:pt x="4349509" y="5753862"/>
                </a:lnTo>
                <a:lnTo>
                  <a:pt x="4367495" y="5934227"/>
                </a:lnTo>
                <a:lnTo>
                  <a:pt x="4385480" y="6100191"/>
                </a:lnTo>
                <a:lnTo>
                  <a:pt x="4402457" y="6252438"/>
                </a:lnTo>
                <a:lnTo>
                  <a:pt x="4418594" y="6387541"/>
                </a:lnTo>
                <a:lnTo>
                  <a:pt x="4433890" y="6509613"/>
                </a:lnTo>
                <a:lnTo>
                  <a:pt x="4446665" y="6612483"/>
                </a:lnTo>
                <a:lnTo>
                  <a:pt x="4458767" y="6698894"/>
                </a:lnTo>
                <a:lnTo>
                  <a:pt x="4476081" y="6817538"/>
                </a:lnTo>
                <a:lnTo>
                  <a:pt x="4481964" y="6858000"/>
                </a:lnTo>
                <a:lnTo>
                  <a:pt x="357780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60817A52-B891-4228-A61E-0C0A57632D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2569DA5-A983-45A7-B587-CC79AA78E75E}"/>
              </a:ext>
            </a:extLst>
          </p:cNvPr>
          <p:cNvSpPr/>
          <p:nvPr/>
        </p:nvSpPr>
        <p:spPr>
          <a:xfrm>
            <a:off x="0" y="6611779"/>
            <a:ext cx="10230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accent4">
                    <a:lumMod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159907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871</TotalTime>
  <Words>93</Words>
  <Application>Microsoft Office PowerPoint</Application>
  <PresentationFormat>Widescreen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Candara</vt:lpstr>
      <vt:lpstr>Century Gothic</vt:lpstr>
      <vt:lpstr>Wingdings 3</vt:lpstr>
      <vt:lpstr>Ion</vt:lpstr>
      <vt:lpstr>A Felvilágosodás</vt:lpstr>
      <vt:lpstr>PowerPoint Presentation</vt:lpstr>
      <vt:lpstr>A Felvilágosodás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 volt ekkor Magyarországon?</vt:lpstr>
      <vt:lpstr>Magyar felvilágosodás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YAKUP YILDIZLAR</dc:creator>
  <cp:lastModifiedBy>Éva Tóth</cp:lastModifiedBy>
  <cp:revision>81</cp:revision>
  <dcterms:created xsi:type="dcterms:W3CDTF">2018-09-27T18:07:16Z</dcterms:created>
  <dcterms:modified xsi:type="dcterms:W3CDTF">2020-05-11T22:27:26Z</dcterms:modified>
</cp:coreProperties>
</file>