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5"/>
  </p:notesMasterIdLst>
  <p:sldIdLst>
    <p:sldId id="1082" r:id="rId4"/>
    <p:sldId id="1087" r:id="rId5"/>
    <p:sldId id="1163" r:id="rId6"/>
    <p:sldId id="1116" r:id="rId7"/>
    <p:sldId id="1164" r:id="rId8"/>
    <p:sldId id="1167" r:id="rId9"/>
    <p:sldId id="1166" r:id="rId10"/>
    <p:sldId id="1165" r:id="rId11"/>
    <p:sldId id="1119" r:id="rId12"/>
    <p:sldId id="1168" r:id="rId13"/>
    <p:sldId id="116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499" autoAdjust="0"/>
    <p:restoredTop sz="91471" autoAdjust="0"/>
  </p:normalViewPr>
  <p:slideViewPr>
    <p:cSldViewPr snapToGrid="0">
      <p:cViewPr varScale="1">
        <p:scale>
          <a:sx n="45" d="100"/>
          <a:sy n="45" d="100"/>
        </p:scale>
        <p:origin x="48" y="76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a:t>Asıl başlık stili için tıklatın</a:t>
            </a:r>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404571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320</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İnşaat, İhale ve Sözleşme Hukuku</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a:latin typeface="Arial" panose="020B0604020202020204" pitchFamily="34" charset="0"/>
                <a:ea typeface="Times New Roman" panose="02020603050405020304" pitchFamily="18" charset="0"/>
                <a:cs typeface="Arial" panose="020B0604020202020204" pitchFamily="34" charset="0"/>
              </a:rPr>
              <a:t>Veli BÖKE</a:t>
            </a:r>
            <a:endParaRPr lang="tr-TR" sz="16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D8B004-A801-4017-82FF-354BB5BB8D4F}"/>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u="sng" dirty="0" smtClean="0">
                <a:latin typeface="Times New Roman" panose="02020603050405020304" pitchFamily="18" charset="0"/>
                <a:cs typeface="Times New Roman" panose="02020603050405020304" pitchFamily="18" charset="0"/>
              </a:rPr>
              <a:t>     b</a:t>
            </a:r>
            <a:r>
              <a:rPr lang="tr-TR" altLang="tr-TR" u="sng" dirty="0">
                <a:latin typeface="Times New Roman" panose="02020603050405020304" pitchFamily="18" charset="0"/>
                <a:cs typeface="Times New Roman" panose="02020603050405020304" pitchFamily="18" charset="0"/>
              </a:rPr>
              <a:t>) Müteahhidin İşi Bizzat Yapma Borcu </a:t>
            </a:r>
            <a:endParaRPr lang="tr-TR" u="sng"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1486F01-389B-4A12-BF07-1569E41AE82C}"/>
              </a:ext>
            </a:extLst>
          </p:cNvPr>
          <p:cNvSpPr>
            <a:spLocks noGrp="1"/>
          </p:cNvSpPr>
          <p:nvPr>
            <p:ph idx="1"/>
          </p:nvPr>
        </p:nvSpPr>
        <p:spPr>
          <a:xfrm>
            <a:off x="0" y="1383792"/>
            <a:ext cx="8827008" cy="4114800"/>
          </a:xfrm>
        </p:spPr>
        <p:txBody>
          <a:bodyPr/>
          <a:lstStyle/>
          <a:p>
            <a:pPr marL="360363" indent="0" algn="just" fontAlgn="auto">
              <a:spcAft>
                <a:spcPts val="0"/>
              </a:spcAft>
              <a:buFont typeface="Arial" panose="020B0604020202020204" pitchFamily="34" charset="0"/>
              <a:buNone/>
              <a:defRPr/>
            </a:pPr>
            <a:r>
              <a:rPr lang="tr-TR" sz="2400" dirty="0"/>
              <a:t>Buna göre müteahhidin idaresi altında başkasına yaptıracağı eser, müteahhidin maddi ve fikri kişisel yeteneklerine göre, aynı mahiyette meydana getirilemeyecek kadar etkileniyorsa, müteahhitçe bizzat yapılması zorunlu olacaktır.</a:t>
            </a:r>
          </a:p>
          <a:p>
            <a:pPr algn="just"/>
            <a:endParaRPr lang="tr-TR" dirty="0"/>
          </a:p>
        </p:txBody>
      </p:sp>
      <p:sp>
        <p:nvSpPr>
          <p:cNvPr id="4" name="Alt Bilgi Yer Tutucusu 3">
            <a:extLst>
              <a:ext uri="{FF2B5EF4-FFF2-40B4-BE49-F238E27FC236}">
                <a16:creationId xmlns:a16="http://schemas.microsoft.com/office/drawing/2014/main" id="{AE341166-D9CE-4714-97E3-3698A1AE8521}"/>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200524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A0B10D-DBCE-4FB1-9030-ACFFE81DF5F1}"/>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dirty="0" smtClean="0">
                <a:latin typeface="Times New Roman" panose="02020603050405020304" pitchFamily="18" charset="0"/>
                <a:cs typeface="Times New Roman" panose="02020603050405020304" pitchFamily="18" charset="0"/>
              </a:rPr>
              <a:t>	</a:t>
            </a:r>
            <a:r>
              <a:rPr lang="tr-TR" altLang="tr-TR" u="sng" dirty="0" smtClean="0">
                <a:latin typeface="Times New Roman" panose="02020603050405020304" pitchFamily="18" charset="0"/>
                <a:cs typeface="Times New Roman" panose="02020603050405020304" pitchFamily="18" charset="0"/>
              </a:rPr>
              <a:t>Kaynaklar</a:t>
            </a:r>
            <a:endParaRPr lang="tr-TR" dirty="0"/>
          </a:p>
        </p:txBody>
      </p:sp>
      <p:graphicFrame>
        <p:nvGraphicFramePr>
          <p:cNvPr id="5" name="Tablo 4"/>
          <p:cNvGraphicFramePr>
            <a:graphicFrameLocks noGrp="1"/>
          </p:cNvGraphicFramePr>
          <p:nvPr/>
        </p:nvGraphicFramePr>
        <p:xfrm>
          <a:off x="465812" y="1187949"/>
          <a:ext cx="7886700" cy="3657600"/>
        </p:xfrm>
        <a:graphic>
          <a:graphicData uri="http://schemas.openxmlformats.org/drawingml/2006/table">
            <a:tbl>
              <a:tblPr/>
              <a:tblGrid>
                <a:gridCol w="7886700">
                  <a:extLst>
                    <a:ext uri="{9D8B030D-6E8A-4147-A177-3AD203B41FA5}">
                      <a16:colId xmlns:a16="http://schemas.microsoft.com/office/drawing/2014/main" val="515471720"/>
                    </a:ext>
                  </a:extLst>
                </a:gridCol>
              </a:tblGrid>
              <a:tr h="0">
                <a:tc>
                  <a:txBody>
                    <a:bodyPr/>
                    <a:lstStyle/>
                    <a:p>
                      <a:pPr marL="285750" indent="-285750">
                        <a:lnSpc>
                          <a:spcPct val="150000"/>
                        </a:lnSpc>
                        <a:buFont typeface="Wingdings" panose="05000000000000000000" pitchFamily="2" charset="2"/>
                        <a:buChar char="q"/>
                      </a:pPr>
                      <a:r>
                        <a:rPr lang="en-US" sz="2000" dirty="0" err="1">
                          <a:effectLst/>
                          <a:latin typeface="Arial" panose="020B0604020202020204" pitchFamily="34" charset="0"/>
                          <a:cs typeface="Arial" panose="020B0604020202020204" pitchFamily="34" charset="0"/>
                        </a:rPr>
                        <a:t>Borçlar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Hukuku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Özel</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Hükümler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Eren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Fikret</a:t>
                      </a:r>
                      <a:r>
                        <a:rPr lang="en-US" sz="2000" dirty="0">
                          <a:effectLst/>
                          <a:latin typeface="Arial" panose="020B0604020202020204" pitchFamily="34" charset="0"/>
                          <a:cs typeface="Arial" panose="020B0604020202020204" pitchFamily="34" charset="0"/>
                        </a:rPr>
                        <a:t>, , Ankara 2015 </a:t>
                      </a:r>
                    </a:p>
                  </a:txBody>
                  <a:tcPr marL="0" marR="0" marT="0" marB="0" anchor="ctr">
                    <a:lnL>
                      <a:noFill/>
                    </a:lnL>
                    <a:lnR>
                      <a:noFill/>
                    </a:lnR>
                    <a:lnT>
                      <a:noFill/>
                    </a:lnT>
                    <a:lnB>
                      <a:noFill/>
                    </a:lnB>
                  </a:tcPr>
                </a:tc>
                <a:extLst>
                  <a:ext uri="{0D108BD9-81ED-4DB2-BD59-A6C34878D82A}">
                    <a16:rowId xmlns:a16="http://schemas.microsoft.com/office/drawing/2014/main" val="4129779016"/>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Elektrik Piyasası Kanununun Öngördüğü Hukuki Rejim ve Elektrik Tedarik Sözleşmeleri, M. Yavuz, 2011. </a:t>
                      </a:r>
                    </a:p>
                  </a:txBody>
                  <a:tcPr marL="0" marR="0" marT="0" marB="0" anchor="ctr">
                    <a:lnL>
                      <a:noFill/>
                    </a:lnL>
                    <a:lnR>
                      <a:noFill/>
                    </a:lnR>
                    <a:lnT>
                      <a:noFill/>
                    </a:lnT>
                    <a:lnB>
                      <a:noFill/>
                    </a:lnB>
                  </a:tcPr>
                </a:tc>
                <a:extLst>
                  <a:ext uri="{0D108BD9-81ED-4DB2-BD59-A6C34878D82A}">
                    <a16:rowId xmlns:a16="http://schemas.microsoft.com/office/drawing/2014/main" val="4251427587"/>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Hukuku Araştırma Enstitüsü, Türkiye’de Elektrik Enerjisi Sektörü ve Hukuki Durumu, Ankara, 2007. </a:t>
                      </a:r>
                    </a:p>
                  </a:txBody>
                  <a:tcPr marL="0" marR="0" marT="0" marB="0" anchor="ctr">
                    <a:lnL>
                      <a:noFill/>
                    </a:lnL>
                    <a:lnR>
                      <a:noFill/>
                    </a:lnR>
                    <a:lnT>
                      <a:noFill/>
                    </a:lnT>
                    <a:lnB>
                      <a:noFill/>
                    </a:lnB>
                  </a:tcPr>
                </a:tc>
                <a:extLst>
                  <a:ext uri="{0D108BD9-81ED-4DB2-BD59-A6C34878D82A}">
                    <a16:rowId xmlns:a16="http://schemas.microsoft.com/office/drawing/2014/main" val="3772062962"/>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Hukuku, Y. Aslan, C.I, C.II, C.III, 2007, 2008, 2009. </a:t>
                      </a:r>
                    </a:p>
                  </a:txBody>
                  <a:tcPr marL="0" marR="0" marT="0" marB="0" anchor="ctr">
                    <a:lnL>
                      <a:noFill/>
                    </a:lnL>
                    <a:lnR>
                      <a:noFill/>
                    </a:lnR>
                    <a:lnT>
                      <a:noFill/>
                    </a:lnT>
                    <a:lnB>
                      <a:noFill/>
                    </a:lnB>
                  </a:tcPr>
                </a:tc>
                <a:extLst>
                  <a:ext uri="{0D108BD9-81ED-4DB2-BD59-A6C34878D82A}">
                    <a16:rowId xmlns:a16="http://schemas.microsoft.com/office/drawing/2014/main" val="598522762"/>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Sözleşmeleri, H. Ayrancı, 2010. </a:t>
                      </a:r>
                    </a:p>
                  </a:txBody>
                  <a:tcPr marL="0" marR="0" marT="0" marB="0" anchor="ctr">
                    <a:lnL>
                      <a:noFill/>
                    </a:lnL>
                    <a:lnR>
                      <a:noFill/>
                    </a:lnR>
                    <a:lnT>
                      <a:noFill/>
                    </a:lnT>
                    <a:lnB>
                      <a:noFill/>
                    </a:lnB>
                  </a:tcPr>
                </a:tc>
                <a:extLst>
                  <a:ext uri="{0D108BD9-81ED-4DB2-BD59-A6C34878D82A}">
                    <a16:rowId xmlns:a16="http://schemas.microsoft.com/office/drawing/2014/main" val="1853039253"/>
                  </a:ext>
                </a:extLst>
              </a:tr>
              <a:tr h="0">
                <a:tc>
                  <a:txBody>
                    <a:bodyPr/>
                    <a:lstStyle/>
                    <a:p>
                      <a:pPr marL="285750" indent="-285750">
                        <a:lnSpc>
                          <a:spcPct val="150000"/>
                        </a:lnSpc>
                        <a:buFont typeface="Wingdings" panose="05000000000000000000" pitchFamily="2" charset="2"/>
                        <a:buChar char="q"/>
                      </a:pPr>
                      <a:r>
                        <a:rPr lang="en-US" sz="2000" dirty="0" err="1">
                          <a:effectLst/>
                          <a:latin typeface="Arial" panose="020B0604020202020204" pitchFamily="34" charset="0"/>
                          <a:cs typeface="Arial" panose="020B0604020202020204" pitchFamily="34" charset="0"/>
                        </a:rPr>
                        <a:t>Eser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Sözleşmesi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İnşaat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Hukuku</a:t>
                      </a:r>
                      <a:r>
                        <a:rPr lang="en-US" sz="2000" dirty="0">
                          <a:effectLst/>
                          <a:latin typeface="Arial" panose="020B0604020202020204" pitchFamily="34" charset="0"/>
                          <a:cs typeface="Arial" panose="020B0604020202020204" pitchFamily="34" charset="0"/>
                        </a:rPr>
                        <a:t>, E. </a:t>
                      </a:r>
                      <a:r>
                        <a:rPr lang="en-US" sz="2000" dirty="0" err="1">
                          <a:effectLst/>
                          <a:latin typeface="Arial" panose="020B0604020202020204" pitchFamily="34" charset="0"/>
                          <a:cs typeface="Arial" panose="020B0604020202020204" pitchFamily="34" charset="0"/>
                        </a:rPr>
                        <a:t>Aydemir</a:t>
                      </a:r>
                      <a:r>
                        <a:rPr lang="en-US" sz="2000" dirty="0">
                          <a:effectLst/>
                          <a:latin typeface="Arial" panose="020B0604020202020204" pitchFamily="34" charset="0"/>
                          <a:cs typeface="Arial" panose="020B0604020202020204" pitchFamily="34" charset="0"/>
                        </a:rPr>
                        <a:t>, Ankara 2012 </a:t>
                      </a:r>
                    </a:p>
                  </a:txBody>
                  <a:tcPr marL="0" marR="0" marT="0" marB="0" anchor="ctr">
                    <a:lnL>
                      <a:noFill/>
                    </a:lnL>
                    <a:lnR>
                      <a:noFill/>
                    </a:lnR>
                    <a:lnT>
                      <a:noFill/>
                    </a:lnT>
                    <a:lnB>
                      <a:noFill/>
                    </a:lnB>
                  </a:tcPr>
                </a:tc>
                <a:extLst>
                  <a:ext uri="{0D108BD9-81ED-4DB2-BD59-A6C34878D82A}">
                    <a16:rowId xmlns:a16="http://schemas.microsoft.com/office/drawing/2014/main" val="2487217264"/>
                  </a:ext>
                </a:extLst>
              </a:tr>
            </a:tbl>
          </a:graphicData>
        </a:graphic>
      </p:graphicFrame>
    </p:spTree>
    <p:extLst>
      <p:ext uri="{BB962C8B-B14F-4D97-AF65-F5344CB8AC3E}">
        <p14:creationId xmlns:p14="http://schemas.microsoft.com/office/powerpoint/2010/main" val="263349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265736"/>
            <a:ext cx="8517838" cy="3062377"/>
          </a:xfrm>
          <a:prstGeom prst="rect">
            <a:avLst/>
          </a:prstGeom>
        </p:spPr>
        <p:txBody>
          <a:bodyPr wrap="square">
            <a:spAutoFit/>
          </a:bodyPr>
          <a:lstStyle/>
          <a:p>
            <a:pPr>
              <a:defRPr/>
            </a:pPr>
            <a:r>
              <a:rPr lang="tr-TR" altLang="tr-TR" sz="2400" dirty="0">
                <a:latin typeface="Arial" panose="020B0604020202020204" pitchFamily="34" charset="0"/>
                <a:cs typeface="Arial" panose="020B0604020202020204" pitchFamily="34" charset="0"/>
              </a:rPr>
              <a:t>Borçlar Kanunu (Madde 470)- Eser sözleşmesi, yüklenicinin bir eser meydana getirmeyi, </a:t>
            </a:r>
            <a:r>
              <a:rPr lang="tr-TR" altLang="tr-TR" sz="2400" dirty="0" err="1">
                <a:latin typeface="Arial" panose="020B0604020202020204" pitchFamily="34" charset="0"/>
                <a:cs typeface="Arial" panose="020B0604020202020204" pitchFamily="34" charset="0"/>
              </a:rPr>
              <a:t>işsahibinin</a:t>
            </a:r>
            <a:r>
              <a:rPr lang="tr-TR" altLang="tr-TR" sz="2400" dirty="0">
                <a:latin typeface="Arial" panose="020B0604020202020204" pitchFamily="34" charset="0"/>
                <a:cs typeface="Arial" panose="020B0604020202020204" pitchFamily="34" charset="0"/>
              </a:rPr>
              <a:t> de bunun karşılığında bir bedel ödemeyi üstlendiği sözleşmedir</a:t>
            </a:r>
            <a:r>
              <a:rPr lang="tr-TR" altLang="tr-TR" sz="2400" dirty="0" smtClean="0">
                <a:latin typeface="Arial" panose="020B0604020202020204" pitchFamily="34" charset="0"/>
                <a:cs typeface="Arial" panose="020B0604020202020204" pitchFamily="34" charset="0"/>
              </a:rPr>
              <a:t>.</a:t>
            </a:r>
          </a:p>
          <a:p>
            <a:pPr>
              <a:defRPr/>
            </a:pPr>
            <a:endParaRPr lang="tr-TR" altLang="tr-TR" sz="2400" dirty="0">
              <a:latin typeface="Arial" panose="020B0604020202020204" pitchFamily="34" charset="0"/>
              <a:cs typeface="Arial" panose="020B0604020202020204" pitchFamily="34" charset="0"/>
            </a:endParaRPr>
          </a:p>
          <a:p>
            <a:pPr>
              <a:defRPr/>
            </a:pPr>
            <a:r>
              <a:rPr lang="tr-TR" altLang="tr-TR" sz="2400" dirty="0">
                <a:latin typeface="Arial" panose="020B0604020202020204" pitchFamily="34" charset="0"/>
                <a:cs typeface="Arial" panose="020B0604020202020204" pitchFamily="34" charset="0"/>
              </a:rPr>
              <a:t>Eser sözleşmesiyle müteahhit (yüklenici) iş sahibi için bir iş görmeyi üstlenmektedir. </a:t>
            </a:r>
          </a:p>
          <a:p>
            <a:pPr>
              <a:defRPr/>
            </a:pPr>
            <a:endParaRPr lang="tr-TR" altLang="tr-TR" sz="2400" dirty="0" smtClean="0">
              <a:latin typeface="Arial" panose="020B0604020202020204" pitchFamily="34" charset="0"/>
              <a:cs typeface="Arial" panose="020B0604020202020204" pitchFamily="34" charset="0"/>
            </a:endParaRPr>
          </a:p>
          <a:p>
            <a:pPr marL="342900" indent="-342900" algn="just">
              <a:spcBef>
                <a:spcPts val="600"/>
              </a:spcBef>
              <a:spcAft>
                <a:spcPts val="600"/>
              </a:spcAft>
              <a:buClr>
                <a:srgbClr val="000099"/>
              </a:buClr>
              <a:buFont typeface="Wingdings" panose="05000000000000000000" pitchFamily="2" charset="2"/>
              <a:buChar char="q"/>
            </a:pP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600252"/>
            <a:ext cx="8517837" cy="424732"/>
          </a:xfrm>
          <a:prstGeom prst="rect">
            <a:avLst/>
          </a:prstGeom>
        </p:spPr>
        <p:txBody>
          <a:bodyPr/>
          <a:lstStyle/>
          <a:p>
            <a:pPr fontAlgn="base">
              <a:lnSpc>
                <a:spcPct val="90000"/>
              </a:lnSpc>
              <a:spcBef>
                <a:spcPct val="0"/>
              </a:spcBef>
              <a:spcAft>
                <a:spcPct val="0"/>
              </a:spcAft>
            </a:pPr>
            <a:r>
              <a:rPr lang="tr-TR" altLang="tr-TR" sz="2400" b="1" u="sng" dirty="0">
                <a:solidFill>
                  <a:srgbClr val="160093"/>
                </a:solidFill>
                <a:latin typeface="Times New Roman" panose="02020603050405020304" pitchFamily="18" charset="0"/>
                <a:ea typeface="ＭＳ Ｐゴシック" charset="0"/>
                <a:cs typeface="Times New Roman" panose="02020603050405020304" pitchFamily="18" charset="0"/>
              </a:rPr>
              <a:t>Eser Sözleşmesi</a:t>
            </a:r>
            <a:endParaRPr lang="tr-TR" sz="2400" b="1" u="sng" dirty="0">
              <a:solidFill>
                <a:srgbClr val="160093"/>
              </a:solidFill>
              <a:latin typeface="Times New Roman" panose="02020603050405020304" pitchFamily="18" charset="0"/>
              <a:ea typeface="ＭＳ Ｐゴシック"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0" y="3974592"/>
            <a:ext cx="2428392" cy="1821293"/>
          </a:xfrm>
          <a:prstGeom prst="rect">
            <a:avLst/>
          </a:prstGeom>
          <a:ln>
            <a:solidFill>
              <a:schemeClr val="tx1"/>
            </a:solidFill>
          </a:ln>
        </p:spPr>
      </p:pic>
      <p:pic>
        <p:nvPicPr>
          <p:cNvPr id="5" name="Resim 4"/>
          <p:cNvPicPr>
            <a:picLocks noChangeAspect="1"/>
          </p:cNvPicPr>
          <p:nvPr/>
        </p:nvPicPr>
        <p:blipFill>
          <a:blip r:embed="rId3"/>
          <a:stretch>
            <a:fillRect/>
          </a:stretch>
        </p:blipFill>
        <p:spPr>
          <a:xfrm>
            <a:off x="5604171" y="3974592"/>
            <a:ext cx="3544407" cy="1808371"/>
          </a:xfrm>
          <a:prstGeom prst="rect">
            <a:avLst/>
          </a:prstGeom>
          <a:ln>
            <a:solidFill>
              <a:schemeClr val="tx1"/>
            </a:solidFill>
          </a:ln>
        </p:spPr>
      </p:pic>
      <p:pic>
        <p:nvPicPr>
          <p:cNvPr id="6" name="Resim 5"/>
          <p:cNvPicPr>
            <a:picLocks noChangeAspect="1"/>
          </p:cNvPicPr>
          <p:nvPr/>
        </p:nvPicPr>
        <p:blipFill>
          <a:blip r:embed="rId4"/>
          <a:stretch>
            <a:fillRect/>
          </a:stretch>
        </p:blipFill>
        <p:spPr>
          <a:xfrm>
            <a:off x="2279903" y="3974592"/>
            <a:ext cx="3540775" cy="1821293"/>
          </a:xfrm>
          <a:prstGeom prst="rect">
            <a:avLst/>
          </a:prstGeom>
          <a:ln>
            <a:solidFill>
              <a:schemeClr val="tx1"/>
            </a:solidFill>
          </a:ln>
        </p:spPr>
      </p:pic>
    </p:spTree>
    <p:extLst>
      <p:ext uri="{BB962C8B-B14F-4D97-AF65-F5344CB8AC3E}">
        <p14:creationId xmlns:p14="http://schemas.microsoft.com/office/powerpoint/2010/main" val="373467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265736"/>
            <a:ext cx="8517838" cy="2323713"/>
          </a:xfrm>
          <a:prstGeom prst="rect">
            <a:avLst/>
          </a:prstGeom>
        </p:spPr>
        <p:txBody>
          <a:bodyPr wrap="square">
            <a:spAutoFit/>
          </a:bodyPr>
          <a:lstStyle/>
          <a:p>
            <a:pPr>
              <a:defRPr/>
            </a:pPr>
            <a:r>
              <a:rPr lang="tr-TR" altLang="tr-TR" sz="2400" dirty="0"/>
              <a:t>Borçlar Kanunu (Madde 470)- Eser sözleşmesi, yüklenicinin bir eser meydana getirmeyi, </a:t>
            </a:r>
            <a:r>
              <a:rPr lang="tr-TR" altLang="tr-TR" sz="2400" dirty="0" err="1"/>
              <a:t>işsahibinin</a:t>
            </a:r>
            <a:r>
              <a:rPr lang="tr-TR" altLang="tr-TR" sz="2400" dirty="0"/>
              <a:t> de bunun karşılığında bir bedel ödemeyi üstlendiği sözleşmedir.</a:t>
            </a:r>
          </a:p>
          <a:p>
            <a:pPr>
              <a:defRPr/>
            </a:pPr>
            <a:r>
              <a:rPr lang="tr-TR" altLang="tr-TR" sz="2400" dirty="0"/>
              <a:t>Eser sözleşmesiyle müteahhit (yüklenici) iş sahibi için bir iş görmeyi üstlenmektedir. </a:t>
            </a:r>
          </a:p>
          <a:p>
            <a:pPr marL="342900" indent="-342900" algn="just">
              <a:spcBef>
                <a:spcPts val="600"/>
              </a:spcBef>
              <a:spcAft>
                <a:spcPts val="600"/>
              </a:spcAft>
              <a:buClr>
                <a:srgbClr val="000099"/>
              </a:buClr>
              <a:buFont typeface="Wingdings" panose="05000000000000000000" pitchFamily="2" charset="2"/>
              <a:buChar char="q"/>
            </a:pP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altLang="tr-TR" sz="2400" b="1" u="sng" dirty="0">
                <a:solidFill>
                  <a:srgbClr val="160093"/>
                </a:solidFill>
                <a:latin typeface="Times New Roman" panose="02020603050405020304" pitchFamily="18" charset="0"/>
                <a:ea typeface="ＭＳ Ｐゴシック" charset="0"/>
                <a:cs typeface="Times New Roman" panose="02020603050405020304" pitchFamily="18" charset="0"/>
              </a:rPr>
              <a:t>Eser Sözleşmesi</a:t>
            </a:r>
            <a:endParaRPr lang="tr-TR" sz="2400" b="1" u="sng" dirty="0">
              <a:solidFill>
                <a:srgbClr val="160093"/>
              </a:solidFill>
              <a:latin typeface="Times New Roman" panose="02020603050405020304" pitchFamily="18" charset="0"/>
              <a:ea typeface="ＭＳ Ｐゴシック"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0" y="3974592"/>
            <a:ext cx="2428392" cy="1821293"/>
          </a:xfrm>
          <a:prstGeom prst="rect">
            <a:avLst/>
          </a:prstGeom>
          <a:ln>
            <a:solidFill>
              <a:schemeClr val="tx1"/>
            </a:solidFill>
          </a:ln>
        </p:spPr>
      </p:pic>
      <p:pic>
        <p:nvPicPr>
          <p:cNvPr id="5" name="Resim 4"/>
          <p:cNvPicPr>
            <a:picLocks noChangeAspect="1"/>
          </p:cNvPicPr>
          <p:nvPr/>
        </p:nvPicPr>
        <p:blipFill>
          <a:blip r:embed="rId3"/>
          <a:stretch>
            <a:fillRect/>
          </a:stretch>
        </p:blipFill>
        <p:spPr>
          <a:xfrm>
            <a:off x="5604171" y="3974592"/>
            <a:ext cx="3544407" cy="1808371"/>
          </a:xfrm>
          <a:prstGeom prst="rect">
            <a:avLst/>
          </a:prstGeom>
          <a:ln>
            <a:solidFill>
              <a:schemeClr val="tx1"/>
            </a:solidFill>
          </a:ln>
        </p:spPr>
      </p:pic>
      <p:pic>
        <p:nvPicPr>
          <p:cNvPr id="6" name="Resim 5"/>
          <p:cNvPicPr>
            <a:picLocks noChangeAspect="1"/>
          </p:cNvPicPr>
          <p:nvPr/>
        </p:nvPicPr>
        <p:blipFill>
          <a:blip r:embed="rId4"/>
          <a:stretch>
            <a:fillRect/>
          </a:stretch>
        </p:blipFill>
        <p:spPr>
          <a:xfrm>
            <a:off x="2279903" y="3974592"/>
            <a:ext cx="3540775" cy="1821293"/>
          </a:xfrm>
          <a:prstGeom prst="rect">
            <a:avLst/>
          </a:prstGeom>
          <a:ln>
            <a:solidFill>
              <a:schemeClr val="tx1"/>
            </a:solidFill>
          </a:ln>
        </p:spPr>
      </p:pic>
    </p:spTree>
    <p:extLst>
      <p:ext uri="{BB962C8B-B14F-4D97-AF65-F5344CB8AC3E}">
        <p14:creationId xmlns:p14="http://schemas.microsoft.com/office/powerpoint/2010/main" val="405450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265736"/>
            <a:ext cx="8517838" cy="3062377"/>
          </a:xfrm>
          <a:prstGeom prst="rect">
            <a:avLst/>
          </a:prstGeom>
        </p:spPr>
        <p:txBody>
          <a:bodyPr wrap="square">
            <a:spAutoFit/>
          </a:bodyPr>
          <a:lstStyle/>
          <a:p>
            <a:pPr>
              <a:defRPr/>
            </a:pPr>
            <a:r>
              <a:rPr lang="tr-TR" altLang="tr-TR" sz="2400" dirty="0"/>
              <a:t>Fakat buradaki iş görmenin özelliği, müteahhidin bu iş görmeyle, belirli bir sonucu üretmeyi borçlanmış olmasıdır ki bu sonuç Borçlar Kanunu’nda “Şey (Yapıt)” tabiriyle adlandırılmıştır. </a:t>
            </a:r>
          </a:p>
          <a:p>
            <a:pPr>
              <a:defRPr/>
            </a:pPr>
            <a:endParaRPr lang="tr-TR" altLang="tr-TR" sz="2400" dirty="0" smtClean="0"/>
          </a:p>
          <a:p>
            <a:pPr>
              <a:defRPr/>
            </a:pPr>
            <a:r>
              <a:rPr lang="tr-TR" altLang="tr-TR" sz="2400" dirty="0" smtClean="0"/>
              <a:t>Eser </a:t>
            </a:r>
            <a:r>
              <a:rPr lang="tr-TR" altLang="tr-TR" sz="2400" dirty="0"/>
              <a:t>sözleşmesinin diğer iş sözleşmelerinden ayıran özelliği “</a:t>
            </a:r>
            <a:r>
              <a:rPr lang="tr-TR" altLang="tr-TR" sz="2400" b="1" dirty="0"/>
              <a:t>Sonuç" </a:t>
            </a:r>
            <a:r>
              <a:rPr lang="tr-TR" altLang="tr-TR" sz="2400" dirty="0"/>
              <a:t>tur</a:t>
            </a:r>
            <a:r>
              <a:rPr lang="tr-TR" altLang="tr-TR" sz="2400" dirty="0" smtClean="0"/>
              <a:t>.</a:t>
            </a:r>
          </a:p>
          <a:p>
            <a:pPr>
              <a:defRPr/>
            </a:pPr>
            <a:endParaRPr lang="tr-TR" altLang="tr-TR" sz="2400" dirty="0"/>
          </a:p>
          <a:p>
            <a:pPr marL="342900" indent="-342900" algn="just">
              <a:spcBef>
                <a:spcPts val="600"/>
              </a:spcBef>
              <a:spcAft>
                <a:spcPts val="600"/>
              </a:spcAft>
              <a:buClr>
                <a:srgbClr val="000099"/>
              </a:buClr>
              <a:buFont typeface="Wingdings" panose="05000000000000000000" pitchFamily="2" charset="2"/>
              <a:buChar char="q"/>
            </a:pP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altLang="tr-TR" sz="2400" b="1" u="sng" dirty="0">
                <a:solidFill>
                  <a:srgbClr val="160093"/>
                </a:solidFill>
                <a:latin typeface="Times New Roman" panose="02020603050405020304" pitchFamily="18" charset="0"/>
                <a:ea typeface="ＭＳ Ｐゴシック" charset="0"/>
                <a:cs typeface="Times New Roman" panose="02020603050405020304" pitchFamily="18" charset="0"/>
              </a:rPr>
              <a:t>Eser Sözleşmesi</a:t>
            </a:r>
            <a:endParaRPr lang="tr-TR" sz="2400" b="1" u="sng" dirty="0">
              <a:solidFill>
                <a:srgbClr val="160093"/>
              </a:solidFill>
              <a:latin typeface="Times New Roman" panose="02020603050405020304" pitchFamily="18" charset="0"/>
              <a:ea typeface="ＭＳ Ｐゴシック"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0" y="3974592"/>
            <a:ext cx="2428392" cy="1821293"/>
          </a:xfrm>
          <a:prstGeom prst="rect">
            <a:avLst/>
          </a:prstGeom>
          <a:ln>
            <a:solidFill>
              <a:schemeClr val="tx1"/>
            </a:solidFill>
          </a:ln>
        </p:spPr>
      </p:pic>
      <p:pic>
        <p:nvPicPr>
          <p:cNvPr id="5" name="Resim 4"/>
          <p:cNvPicPr>
            <a:picLocks noChangeAspect="1"/>
          </p:cNvPicPr>
          <p:nvPr/>
        </p:nvPicPr>
        <p:blipFill>
          <a:blip r:embed="rId3"/>
          <a:stretch>
            <a:fillRect/>
          </a:stretch>
        </p:blipFill>
        <p:spPr>
          <a:xfrm>
            <a:off x="5604171" y="3974592"/>
            <a:ext cx="3544407" cy="1808371"/>
          </a:xfrm>
          <a:prstGeom prst="rect">
            <a:avLst/>
          </a:prstGeom>
          <a:ln>
            <a:solidFill>
              <a:schemeClr val="tx1"/>
            </a:solidFill>
          </a:ln>
        </p:spPr>
      </p:pic>
      <p:pic>
        <p:nvPicPr>
          <p:cNvPr id="6" name="Resim 5"/>
          <p:cNvPicPr>
            <a:picLocks noChangeAspect="1"/>
          </p:cNvPicPr>
          <p:nvPr/>
        </p:nvPicPr>
        <p:blipFill>
          <a:blip r:embed="rId4"/>
          <a:stretch>
            <a:fillRect/>
          </a:stretch>
        </p:blipFill>
        <p:spPr>
          <a:xfrm>
            <a:off x="2279903" y="3974592"/>
            <a:ext cx="3540775" cy="1821293"/>
          </a:xfrm>
          <a:prstGeom prst="rect">
            <a:avLst/>
          </a:prstGeom>
          <a:ln>
            <a:solidFill>
              <a:schemeClr val="tx1"/>
            </a:solidFill>
          </a:ln>
        </p:spPr>
      </p:pic>
    </p:spTree>
    <p:extLst>
      <p:ext uri="{BB962C8B-B14F-4D97-AF65-F5344CB8AC3E}">
        <p14:creationId xmlns:p14="http://schemas.microsoft.com/office/powerpoint/2010/main" val="269551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altLang="tr-TR" sz="2400" b="1" u="sng" dirty="0">
                <a:solidFill>
                  <a:srgbClr val="160093"/>
                </a:solidFill>
                <a:latin typeface="Times New Roman" panose="02020603050405020304" pitchFamily="18" charset="0"/>
                <a:ea typeface="ＭＳ Ｐゴシック" charset="0"/>
                <a:cs typeface="Times New Roman" panose="02020603050405020304" pitchFamily="18" charset="0"/>
              </a:rPr>
              <a:t>Eser Sözleşmesi</a:t>
            </a:r>
            <a:endParaRPr lang="tr-TR" sz="2400" b="1" u="sng" dirty="0">
              <a:solidFill>
                <a:srgbClr val="160093"/>
              </a:solidFill>
              <a:latin typeface="Times New Roman" panose="02020603050405020304" pitchFamily="18" charset="0"/>
              <a:ea typeface="ＭＳ Ｐゴシック"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0" y="3974592"/>
            <a:ext cx="2428392" cy="1821293"/>
          </a:xfrm>
          <a:prstGeom prst="rect">
            <a:avLst/>
          </a:prstGeom>
          <a:ln>
            <a:solidFill>
              <a:schemeClr val="tx1"/>
            </a:solidFill>
          </a:ln>
        </p:spPr>
      </p:pic>
      <p:pic>
        <p:nvPicPr>
          <p:cNvPr id="5" name="Resim 4"/>
          <p:cNvPicPr>
            <a:picLocks noChangeAspect="1"/>
          </p:cNvPicPr>
          <p:nvPr/>
        </p:nvPicPr>
        <p:blipFill>
          <a:blip r:embed="rId3"/>
          <a:stretch>
            <a:fillRect/>
          </a:stretch>
        </p:blipFill>
        <p:spPr>
          <a:xfrm>
            <a:off x="5604171" y="3974592"/>
            <a:ext cx="3544407" cy="1808371"/>
          </a:xfrm>
          <a:prstGeom prst="rect">
            <a:avLst/>
          </a:prstGeom>
          <a:ln>
            <a:solidFill>
              <a:schemeClr val="tx1"/>
            </a:solidFill>
          </a:ln>
        </p:spPr>
      </p:pic>
      <p:pic>
        <p:nvPicPr>
          <p:cNvPr id="6" name="Resim 5"/>
          <p:cNvPicPr>
            <a:picLocks noChangeAspect="1"/>
          </p:cNvPicPr>
          <p:nvPr/>
        </p:nvPicPr>
        <p:blipFill>
          <a:blip r:embed="rId4"/>
          <a:stretch>
            <a:fillRect/>
          </a:stretch>
        </p:blipFill>
        <p:spPr>
          <a:xfrm>
            <a:off x="2279903" y="3974592"/>
            <a:ext cx="3540775" cy="1821293"/>
          </a:xfrm>
          <a:prstGeom prst="rect">
            <a:avLst/>
          </a:prstGeom>
          <a:ln>
            <a:solidFill>
              <a:schemeClr val="tx1"/>
            </a:solidFill>
          </a:ln>
        </p:spPr>
      </p:pic>
      <p:sp>
        <p:nvSpPr>
          <p:cNvPr id="2" name="Dikdörtgen 1"/>
          <p:cNvSpPr/>
          <p:nvPr/>
        </p:nvSpPr>
        <p:spPr>
          <a:xfrm>
            <a:off x="364654" y="1279482"/>
            <a:ext cx="8316050" cy="1938992"/>
          </a:xfrm>
          <a:prstGeom prst="rect">
            <a:avLst/>
          </a:prstGeom>
        </p:spPr>
        <p:txBody>
          <a:bodyPr wrap="square">
            <a:spAutoFit/>
          </a:bodyPr>
          <a:lstStyle/>
          <a:p>
            <a:pPr algn="just"/>
            <a:r>
              <a:rPr lang="tr-TR" altLang="tr-TR" sz="2400" dirty="0" err="1"/>
              <a:t>BK’da</a:t>
            </a:r>
            <a:r>
              <a:rPr lang="tr-TR" altLang="tr-TR" sz="2400" dirty="0"/>
              <a:t> kullanılan “imal” teriminden yeni bir eser ortaya koymak kadar var olan bir eseri değiştirmeyi ve onarmayı da kapsadığı anlaşılmalıdır. Dolayısıyla bina, gemi ve makine inşası, binaların yıkılması ve restorasyonu, gibi konular eser sözleşmesinin konusunu olabilmektedir.</a:t>
            </a:r>
          </a:p>
        </p:txBody>
      </p:sp>
    </p:spTree>
    <p:extLst>
      <p:ext uri="{BB962C8B-B14F-4D97-AF65-F5344CB8AC3E}">
        <p14:creationId xmlns:p14="http://schemas.microsoft.com/office/powerpoint/2010/main" val="203540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BC372-98BB-4B1F-B965-C04E3E8A958C}"/>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t>
            </a:r>
            <a:r>
              <a:rPr lang="tr-TR" altLang="tr-TR" u="sng" dirty="0" smtClean="0">
                <a:latin typeface="Times New Roman" panose="02020603050405020304" pitchFamily="18" charset="0"/>
                <a:cs typeface="Times New Roman" panose="02020603050405020304" pitchFamily="18" charset="0"/>
              </a:rPr>
              <a:t>    Müteahhidin </a:t>
            </a:r>
            <a:r>
              <a:rPr lang="tr-TR" altLang="tr-TR" u="sng" dirty="0">
                <a:latin typeface="Times New Roman" panose="02020603050405020304" pitchFamily="18" charset="0"/>
                <a:cs typeface="Times New Roman" panose="02020603050405020304" pitchFamily="18" charset="0"/>
              </a:rPr>
              <a:t>Eser Sözleşmesinden Kaynaklanan Borçları</a:t>
            </a:r>
            <a:endParaRPr lang="tr-TR" u="sng"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FD810F6-E3C0-4B35-91CA-91FCD686BEFB}"/>
              </a:ext>
            </a:extLst>
          </p:cNvPr>
          <p:cNvSpPr>
            <a:spLocks noGrp="1"/>
          </p:cNvSpPr>
          <p:nvPr>
            <p:ph idx="1"/>
          </p:nvPr>
        </p:nvSpPr>
        <p:spPr>
          <a:xfrm>
            <a:off x="554736" y="1335024"/>
            <a:ext cx="7543800" cy="4114800"/>
          </a:xfrm>
        </p:spPr>
        <p:txBody>
          <a:bodyPr/>
          <a:lstStyle/>
          <a:p>
            <a:pPr marL="0" indent="0" fontAlgn="auto">
              <a:spcAft>
                <a:spcPts val="0"/>
              </a:spcAft>
              <a:buFont typeface="Arial" panose="020B0604020202020204" pitchFamily="34" charset="0"/>
              <a:buNone/>
              <a:defRPr/>
            </a:pPr>
            <a:r>
              <a:rPr lang="tr-TR" altLang="tr-TR" b="1" dirty="0"/>
              <a:t>a) Müteahhidin İşi Sadakat ve Özenle Yapma Borcu </a:t>
            </a:r>
            <a:r>
              <a:rPr lang="tr-TR" altLang="tr-TR" dirty="0"/>
              <a:t>BK 357</a:t>
            </a:r>
            <a:endParaRPr lang="tr-TR" altLang="tr-TR" sz="800" b="1" dirty="0"/>
          </a:p>
          <a:p>
            <a:pPr marL="0" indent="0" algn="just" fontAlgn="auto">
              <a:spcAft>
                <a:spcPts val="0"/>
              </a:spcAft>
              <a:buFont typeface="Arial" panose="020B0604020202020204" pitchFamily="34" charset="0"/>
              <a:buNone/>
              <a:defRPr/>
            </a:pPr>
            <a:r>
              <a:rPr lang="tr-TR" altLang="tr-TR" b="1" dirty="0"/>
              <a:t>1.</a:t>
            </a:r>
            <a:r>
              <a:rPr lang="tr-TR" altLang="tr-TR" dirty="0"/>
              <a:t> Malzeme iş sahibi tarafından verildiği takdirde, müteahhidin, </a:t>
            </a:r>
            <a:r>
              <a:rPr lang="tr-TR" altLang="tr-TR" b="1" u="sng" dirty="0"/>
              <a:t>malzemenin kullanılışı hakkında hesap vermek ve artanı iade etmek </a:t>
            </a:r>
            <a:r>
              <a:rPr lang="tr-TR" altLang="tr-TR" dirty="0"/>
              <a:t>yükümlülüğü bulunmaktadır.</a:t>
            </a:r>
          </a:p>
          <a:p>
            <a:endParaRPr lang="tr-TR" dirty="0"/>
          </a:p>
        </p:txBody>
      </p:sp>
      <p:sp>
        <p:nvSpPr>
          <p:cNvPr id="4" name="Alt Bilgi Yer Tutucusu 3">
            <a:extLst>
              <a:ext uri="{FF2B5EF4-FFF2-40B4-BE49-F238E27FC236}">
                <a16:creationId xmlns:a16="http://schemas.microsoft.com/office/drawing/2014/main" id="{C7881D8F-BC81-4C8B-9548-8810499C7792}"/>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49752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BC372-98BB-4B1F-B965-C04E3E8A958C}"/>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u="sng" dirty="0" smtClean="0">
                <a:latin typeface="Times New Roman" panose="02020603050405020304" pitchFamily="18" charset="0"/>
                <a:cs typeface="Times New Roman" panose="02020603050405020304" pitchFamily="18" charset="0"/>
              </a:rPr>
              <a:t>     Müteahhidin </a:t>
            </a:r>
            <a:r>
              <a:rPr lang="tr-TR" altLang="tr-TR" u="sng" dirty="0">
                <a:latin typeface="Times New Roman" panose="02020603050405020304" pitchFamily="18" charset="0"/>
                <a:cs typeface="Times New Roman" panose="02020603050405020304" pitchFamily="18" charset="0"/>
              </a:rPr>
              <a:t>Eser Sözleşmesinden Kaynaklanan Borçları</a:t>
            </a:r>
            <a:endParaRPr lang="tr-TR" u="sng"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FD810F6-E3C0-4B35-91CA-91FCD686BEFB}"/>
              </a:ext>
            </a:extLst>
          </p:cNvPr>
          <p:cNvSpPr>
            <a:spLocks noGrp="1"/>
          </p:cNvSpPr>
          <p:nvPr>
            <p:ph idx="1"/>
          </p:nvPr>
        </p:nvSpPr>
        <p:spPr>
          <a:xfrm>
            <a:off x="448056" y="1316736"/>
            <a:ext cx="7543800" cy="4114800"/>
          </a:xfrm>
        </p:spPr>
        <p:txBody>
          <a:bodyPr/>
          <a:lstStyle/>
          <a:p>
            <a:pPr marL="0" indent="0" fontAlgn="auto">
              <a:spcAft>
                <a:spcPts val="0"/>
              </a:spcAft>
              <a:buFont typeface="Arial" panose="020B0604020202020204" pitchFamily="34" charset="0"/>
              <a:buNone/>
              <a:defRPr/>
            </a:pPr>
            <a:r>
              <a:rPr lang="tr-TR" altLang="tr-TR" b="1" dirty="0"/>
              <a:t>a) Müteahhidin İşi Sadakat ve Özenle Yapma Borcu </a:t>
            </a:r>
            <a:r>
              <a:rPr lang="tr-TR" altLang="tr-TR" dirty="0"/>
              <a:t>BK 357</a:t>
            </a:r>
            <a:endParaRPr lang="tr-TR" altLang="tr-TR" sz="800" b="1" dirty="0"/>
          </a:p>
          <a:p>
            <a:pPr marL="0" indent="0" algn="just" fontAlgn="auto">
              <a:spcAft>
                <a:spcPts val="0"/>
              </a:spcAft>
              <a:buFont typeface="Arial" panose="020B0604020202020204" pitchFamily="34" charset="0"/>
              <a:buNone/>
              <a:defRPr/>
            </a:pPr>
            <a:r>
              <a:rPr lang="tr-TR" altLang="tr-TR" b="1" dirty="0"/>
              <a:t>2.</a:t>
            </a:r>
            <a:r>
              <a:rPr lang="tr-TR" altLang="tr-TR" dirty="0"/>
              <a:t> Ayrıca müteahhidin, iş devam ettiği sırada iş sahibinin verdiği malzemenin veya gösterdiği arsanın, </a:t>
            </a:r>
            <a:r>
              <a:rPr lang="tr-TR" altLang="tr-TR" b="1" u="sng" dirty="0"/>
              <a:t>eserin gereği gibi veya vaktinde ifasını tehlikeye koyacak ayıplardan onu haberdar etme</a:t>
            </a:r>
            <a:r>
              <a:rPr lang="tr-TR" altLang="tr-TR" b="1" dirty="0"/>
              <a:t> </a:t>
            </a:r>
            <a:r>
              <a:rPr lang="tr-TR" altLang="tr-TR" dirty="0"/>
              <a:t>yükümlülüğü vardır. </a:t>
            </a:r>
          </a:p>
          <a:p>
            <a:pPr marL="0" indent="0" algn="just" fontAlgn="auto">
              <a:spcAft>
                <a:spcPts val="0"/>
              </a:spcAft>
              <a:buFont typeface="Arial" panose="020B0604020202020204" pitchFamily="34" charset="0"/>
              <a:buNone/>
              <a:defRPr/>
            </a:pPr>
            <a:r>
              <a:rPr lang="tr-TR" altLang="tr-TR" dirty="0"/>
              <a:t>Müteahhidin sır saklama yükümlülüğü altında olduğu ve bu yükümlülüğün, eser sözleşmesinin sona ermesinden sonra da devam edeceği ifade edilmektedir</a:t>
            </a:r>
          </a:p>
          <a:p>
            <a:endParaRPr lang="tr-TR" dirty="0"/>
          </a:p>
        </p:txBody>
      </p:sp>
      <p:sp>
        <p:nvSpPr>
          <p:cNvPr id="4" name="Alt Bilgi Yer Tutucusu 3">
            <a:extLst>
              <a:ext uri="{FF2B5EF4-FFF2-40B4-BE49-F238E27FC236}">
                <a16:creationId xmlns:a16="http://schemas.microsoft.com/office/drawing/2014/main" id="{C7881D8F-BC81-4C8B-9548-8810499C7792}"/>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26096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BC372-98BB-4B1F-B965-C04E3E8A958C}"/>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t>
            </a:r>
            <a:r>
              <a:rPr lang="tr-TR" altLang="tr-TR" u="sng" dirty="0" smtClean="0">
                <a:latin typeface="Times New Roman" panose="02020603050405020304" pitchFamily="18" charset="0"/>
                <a:cs typeface="Times New Roman" panose="02020603050405020304" pitchFamily="18" charset="0"/>
              </a:rPr>
              <a:t>    Müteahhidin </a:t>
            </a:r>
            <a:r>
              <a:rPr lang="tr-TR" altLang="tr-TR" u="sng" dirty="0">
                <a:latin typeface="Times New Roman" panose="02020603050405020304" pitchFamily="18" charset="0"/>
                <a:cs typeface="Times New Roman" panose="02020603050405020304" pitchFamily="18" charset="0"/>
              </a:rPr>
              <a:t>Eser Sözleşmesinden Kaynaklanan Borçları</a:t>
            </a:r>
            <a:endParaRPr lang="tr-TR" u="sng"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FD810F6-E3C0-4B35-91CA-91FCD686BEFB}"/>
              </a:ext>
            </a:extLst>
          </p:cNvPr>
          <p:cNvSpPr>
            <a:spLocks noGrp="1"/>
          </p:cNvSpPr>
          <p:nvPr>
            <p:ph idx="1"/>
          </p:nvPr>
        </p:nvSpPr>
        <p:spPr>
          <a:xfrm>
            <a:off x="469392" y="1249680"/>
            <a:ext cx="7543800" cy="4114800"/>
          </a:xfrm>
        </p:spPr>
        <p:txBody>
          <a:bodyPr/>
          <a:lstStyle/>
          <a:p>
            <a:pPr marL="0" indent="0" fontAlgn="auto">
              <a:spcAft>
                <a:spcPts val="0"/>
              </a:spcAft>
              <a:buFont typeface="Arial" panose="020B0604020202020204" pitchFamily="34" charset="0"/>
              <a:buNone/>
              <a:defRPr/>
            </a:pPr>
            <a:r>
              <a:rPr lang="tr-TR" altLang="tr-TR" b="1" dirty="0"/>
              <a:t>a) Müteahhidin İşi Sadakat ve Özenle Yapma Borcu </a:t>
            </a:r>
            <a:r>
              <a:rPr lang="tr-TR" altLang="tr-TR" dirty="0"/>
              <a:t>BK 357</a:t>
            </a:r>
            <a:endParaRPr lang="tr-TR" altLang="tr-TR" sz="800" b="1" dirty="0"/>
          </a:p>
          <a:p>
            <a:pPr marL="0" indent="0" algn="just" fontAlgn="auto">
              <a:spcAft>
                <a:spcPts val="0"/>
              </a:spcAft>
              <a:buFont typeface="Arial" panose="020B0604020202020204" pitchFamily="34" charset="0"/>
              <a:buNone/>
              <a:defRPr/>
            </a:pPr>
            <a:r>
              <a:rPr lang="tr-TR" altLang="tr-TR" b="1" dirty="0"/>
              <a:t>1.</a:t>
            </a:r>
            <a:r>
              <a:rPr lang="tr-TR" altLang="tr-TR" dirty="0"/>
              <a:t> Malzeme iş sahibi tarafından verildiği takdirde, müteahhidin, </a:t>
            </a:r>
            <a:r>
              <a:rPr lang="tr-TR" altLang="tr-TR" b="1" u="sng" dirty="0"/>
              <a:t>malzemenin kullanılışı hakkında hesap vermek ve artanı iade etmek </a:t>
            </a:r>
            <a:r>
              <a:rPr lang="tr-TR" altLang="tr-TR" dirty="0"/>
              <a:t>yükümlülüğü bulunmaktadır.</a:t>
            </a:r>
          </a:p>
          <a:p>
            <a:pPr marL="0" indent="0" algn="just" fontAlgn="auto">
              <a:spcAft>
                <a:spcPts val="0"/>
              </a:spcAft>
              <a:buFont typeface="Arial" panose="020B0604020202020204" pitchFamily="34" charset="0"/>
              <a:buNone/>
              <a:defRPr/>
            </a:pPr>
            <a:r>
              <a:rPr lang="tr-TR" altLang="tr-TR" b="1" dirty="0"/>
              <a:t>2.</a:t>
            </a:r>
            <a:r>
              <a:rPr lang="tr-TR" altLang="tr-TR" dirty="0"/>
              <a:t> Ayrıca müteahhidin, iş devam ettiği sırada iş sahibinin verdiği malzemenin veya gösterdiği arsanın, </a:t>
            </a:r>
            <a:r>
              <a:rPr lang="tr-TR" altLang="tr-TR" b="1" u="sng" dirty="0"/>
              <a:t>eserin gereği gibi veya vaktinde ifasını tehlikeye koyacak ayıplardan onu haberdar etme</a:t>
            </a:r>
            <a:r>
              <a:rPr lang="tr-TR" altLang="tr-TR" b="1" dirty="0"/>
              <a:t> </a:t>
            </a:r>
            <a:r>
              <a:rPr lang="tr-TR" altLang="tr-TR" dirty="0"/>
              <a:t>yükümlülüğü vardır. </a:t>
            </a:r>
          </a:p>
          <a:p>
            <a:pPr marL="0" indent="0" algn="just" fontAlgn="auto">
              <a:spcAft>
                <a:spcPts val="0"/>
              </a:spcAft>
              <a:buFont typeface="Arial" panose="020B0604020202020204" pitchFamily="34" charset="0"/>
              <a:buNone/>
              <a:defRPr/>
            </a:pPr>
            <a:r>
              <a:rPr lang="tr-TR" altLang="tr-TR" dirty="0"/>
              <a:t>Müteahhidin sır saklama yükümlülüğü altında olduğu ve bu yükümlülüğün, eser sözleşmesinin sona ermesinden sonra da devam edeceği ifade edilmektedir</a:t>
            </a:r>
          </a:p>
          <a:p>
            <a:endParaRPr lang="tr-TR" dirty="0"/>
          </a:p>
        </p:txBody>
      </p:sp>
      <p:sp>
        <p:nvSpPr>
          <p:cNvPr id="4" name="Alt Bilgi Yer Tutucusu 3">
            <a:extLst>
              <a:ext uri="{FF2B5EF4-FFF2-40B4-BE49-F238E27FC236}">
                <a16:creationId xmlns:a16="http://schemas.microsoft.com/office/drawing/2014/main" id="{C7881D8F-BC81-4C8B-9548-8810499C7792}"/>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40136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D8B004-A801-4017-82FF-354BB5BB8D4F}"/>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u="sng" dirty="0" smtClean="0">
                <a:latin typeface="Times New Roman" panose="02020603050405020304" pitchFamily="18" charset="0"/>
                <a:cs typeface="Times New Roman" panose="02020603050405020304" pitchFamily="18" charset="0"/>
              </a:rPr>
              <a:t>     b</a:t>
            </a:r>
            <a:r>
              <a:rPr lang="tr-TR" altLang="tr-TR" u="sng" dirty="0">
                <a:latin typeface="Times New Roman" panose="02020603050405020304" pitchFamily="18" charset="0"/>
                <a:cs typeface="Times New Roman" panose="02020603050405020304" pitchFamily="18" charset="0"/>
              </a:rPr>
              <a:t>) Müteahhidin İşi Bizzat Yapma Borcu </a:t>
            </a:r>
            <a:endParaRPr lang="tr-TR" u="sng"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1486F01-389B-4A12-BF07-1569E41AE82C}"/>
              </a:ext>
            </a:extLst>
          </p:cNvPr>
          <p:cNvSpPr>
            <a:spLocks noGrp="1"/>
          </p:cNvSpPr>
          <p:nvPr>
            <p:ph idx="1"/>
          </p:nvPr>
        </p:nvSpPr>
        <p:spPr>
          <a:xfrm>
            <a:off x="396240" y="1261872"/>
            <a:ext cx="7613904" cy="4114800"/>
          </a:xfrm>
        </p:spPr>
        <p:txBody>
          <a:bodyPr/>
          <a:lstStyle/>
          <a:p>
            <a:pPr algn="just" fontAlgn="auto">
              <a:spcBef>
                <a:spcPts val="0"/>
              </a:spcBef>
              <a:spcAft>
                <a:spcPts val="1200"/>
              </a:spcAft>
              <a:defRPr/>
            </a:pPr>
            <a:r>
              <a:rPr lang="tr-TR" sz="2400" dirty="0"/>
              <a:t>BK 356/2 uyarınca: “</a:t>
            </a:r>
            <a:r>
              <a:rPr lang="tr-TR" sz="2400" i="1" dirty="0"/>
              <a:t>Müteahhit, imal olunacak şeyi bizzat yapmağa veya kendi idaresi altında yaptırmağa mecburdur. Fakat işin mahiyetine göre şahsi maharetinin önemi yok ise, taahhüt ettiği şeyi başkasına da imal ettirebilir.</a:t>
            </a:r>
            <a:r>
              <a:rPr lang="tr-TR" sz="2400" dirty="0"/>
              <a:t>”</a:t>
            </a:r>
          </a:p>
          <a:p>
            <a:pPr marL="360363" indent="0" algn="just" fontAlgn="auto">
              <a:spcAft>
                <a:spcPts val="0"/>
              </a:spcAft>
              <a:buFont typeface="Arial" panose="020B0604020202020204" pitchFamily="34" charset="0"/>
              <a:buNone/>
              <a:defRPr/>
            </a:pPr>
            <a:r>
              <a:rPr lang="tr-TR" sz="2400" dirty="0"/>
              <a:t>.</a:t>
            </a:r>
          </a:p>
          <a:p>
            <a:pPr algn="just"/>
            <a:endParaRPr lang="tr-TR" sz="2400" dirty="0"/>
          </a:p>
        </p:txBody>
      </p:sp>
      <p:sp>
        <p:nvSpPr>
          <p:cNvPr id="4" name="Alt Bilgi Yer Tutucusu 3">
            <a:extLst>
              <a:ext uri="{FF2B5EF4-FFF2-40B4-BE49-F238E27FC236}">
                <a16:creationId xmlns:a16="http://schemas.microsoft.com/office/drawing/2014/main" id="{AE341166-D9CE-4714-97E3-3698A1AE8521}"/>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751438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12519</TotalTime>
  <Words>579</Words>
  <Application>Microsoft Office PowerPoint</Application>
  <PresentationFormat>Ekran Gösterisi (4:3)</PresentationFormat>
  <Paragraphs>42</Paragraphs>
  <Slides>11</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11</vt:i4>
      </vt:variant>
    </vt:vector>
  </HeadingPairs>
  <TitlesOfParts>
    <vt:vector size="20" baseType="lpstr">
      <vt:lpstr>ＭＳ Ｐゴシック</vt:lpstr>
      <vt:lpstr>Arial</vt:lpstr>
      <vt:lpstr>Calibri</vt:lpstr>
      <vt:lpstr>Times New Roman</vt:lpstr>
      <vt:lpstr>Trebuchet MS</vt:lpstr>
      <vt:lpstr>Wingdings</vt:lpstr>
      <vt:lpstr>ekonomi</vt:lpstr>
      <vt:lpstr>1_Rics</vt:lpstr>
      <vt:lpstr>h.t.</vt:lpstr>
      <vt:lpstr>PowerPoint Sunusu</vt:lpstr>
      <vt:lpstr>PowerPoint Sunusu</vt:lpstr>
      <vt:lpstr>PowerPoint Sunusu</vt:lpstr>
      <vt:lpstr>PowerPoint Sunusu</vt:lpstr>
      <vt:lpstr>PowerPoint Sunusu</vt:lpstr>
      <vt:lpstr>       Müteahhidin Eser Sözleşmesinden Kaynaklanan Borçları</vt:lpstr>
      <vt:lpstr>       Müteahhidin Eser Sözleşmesinden Kaynaklanan Borçları</vt:lpstr>
      <vt:lpstr>       Müteahhidin Eser Sözleşmesinden Kaynaklanan Borçları</vt:lpstr>
      <vt:lpstr>       b) Müteahhidin İşi Bizzat Yapma Borcu </vt:lpstr>
      <vt:lpstr>       b) Müteahhidin İşi Bizzat Yapma Borcu </vt:lpstr>
      <vt:lpstr>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817</cp:revision>
  <cp:lastPrinted>2016-10-24T07:53:35Z</cp:lastPrinted>
  <dcterms:created xsi:type="dcterms:W3CDTF">2016-09-18T09:35:24Z</dcterms:created>
  <dcterms:modified xsi:type="dcterms:W3CDTF">2020-02-28T13:55:06Z</dcterms:modified>
</cp:coreProperties>
</file>