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322" r:id="rId2"/>
    <p:sldId id="320" r:id="rId3"/>
    <p:sldId id="321" r:id="rId4"/>
    <p:sldId id="324" r:id="rId5"/>
    <p:sldId id="325" r:id="rId6"/>
    <p:sldId id="279" r:id="rId7"/>
    <p:sldId id="272" r:id="rId8"/>
    <p:sldId id="265" r:id="rId9"/>
    <p:sldId id="309" r:id="rId10"/>
    <p:sldId id="27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35"/>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0260" y="4650641"/>
            <a:ext cx="9773120" cy="859205"/>
          </a:xfrm>
          <a:effectLst/>
        </p:spPr>
        <p:txBody>
          <a:bodyPr>
            <a:normAutofit/>
          </a:bodyPr>
          <a:lstStyle>
            <a:lvl1pPr algn="l">
              <a:defRPr sz="3600">
                <a:solidFill>
                  <a:srgbClr val="2A5A06"/>
                </a:solidFill>
              </a:defRPr>
            </a:lvl1pPr>
          </a:lstStyle>
          <a:p>
            <a:r>
              <a:rPr lang="en-US" dirty="0"/>
              <a:t>Click to edit Master title style</a:t>
            </a:r>
          </a:p>
        </p:txBody>
      </p:sp>
      <p:sp>
        <p:nvSpPr>
          <p:cNvPr id="3" name="Subtitle 2"/>
          <p:cNvSpPr>
            <a:spLocks noGrp="1"/>
          </p:cNvSpPr>
          <p:nvPr>
            <p:ph type="subTitle" idx="1"/>
          </p:nvPr>
        </p:nvSpPr>
        <p:spPr>
          <a:xfrm>
            <a:off x="1820260" y="5566871"/>
            <a:ext cx="977312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77302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1492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56734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3041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98620" y="1443836"/>
            <a:ext cx="10972800" cy="458115"/>
          </a:xfrm>
        </p:spPr>
        <p:txBody>
          <a:bodyPr>
            <a:normAutofit/>
          </a:bodyPr>
          <a:lstStyle>
            <a:lvl1pPr algn="l">
              <a:defRPr sz="3600">
                <a:solidFill>
                  <a:srgbClr val="2A5A06"/>
                </a:solidFill>
              </a:defRPr>
            </a:lvl1pPr>
          </a:lstStyle>
          <a:p>
            <a:r>
              <a:rPr lang="en-US" dirty="0"/>
              <a:t>Click to edit Master title style</a:t>
            </a:r>
          </a:p>
        </p:txBody>
      </p:sp>
      <p:sp>
        <p:nvSpPr>
          <p:cNvPr id="3" name="Content Placeholder 2"/>
          <p:cNvSpPr>
            <a:spLocks noGrp="1"/>
          </p:cNvSpPr>
          <p:nvPr>
            <p:ph idx="1"/>
          </p:nvPr>
        </p:nvSpPr>
        <p:spPr>
          <a:xfrm>
            <a:off x="598620" y="2054655"/>
            <a:ext cx="109728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6734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4685" y="374901"/>
            <a:ext cx="8744107" cy="763525"/>
          </a:xfrm>
        </p:spPr>
        <p:txBody>
          <a:bodyPr>
            <a:normAutofit/>
          </a:bodyPr>
          <a:lstStyle>
            <a:lvl1pPr algn="l">
              <a:defRPr sz="3600">
                <a:solidFill>
                  <a:srgbClr val="7ABC32"/>
                </a:solidFill>
              </a:defRPr>
            </a:lvl1pPr>
          </a:lstStyle>
          <a:p>
            <a:r>
              <a:rPr lang="en-US" dirty="0"/>
              <a:t>Click to edit Master title style</a:t>
            </a:r>
          </a:p>
        </p:txBody>
      </p:sp>
      <p:sp>
        <p:nvSpPr>
          <p:cNvPr id="3" name="Content Placeholder 2"/>
          <p:cNvSpPr>
            <a:spLocks noGrp="1"/>
          </p:cNvSpPr>
          <p:nvPr>
            <p:ph idx="1"/>
          </p:nvPr>
        </p:nvSpPr>
        <p:spPr>
          <a:xfrm>
            <a:off x="2634687" y="1291130"/>
            <a:ext cx="8744107"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95438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777790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33015"/>
            <a:ext cx="10972800" cy="584623"/>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720387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98620" y="1291130"/>
            <a:ext cx="10972800" cy="532180"/>
          </a:xfrm>
        </p:spPr>
        <p:txBody>
          <a:bodyPr>
            <a:normAutofit/>
          </a:bodyPr>
          <a:lstStyle>
            <a:lvl1pPr algn="l">
              <a:defRPr sz="3600">
                <a:solidFill>
                  <a:schemeClr val="accent3">
                    <a:lumMod val="50000"/>
                  </a:schemeClr>
                </a:solidFill>
              </a:defRPr>
            </a:lvl1pPr>
          </a:lstStyle>
          <a:p>
            <a:r>
              <a:rPr lang="en-US" dirty="0"/>
              <a:t>Click to edit Master title style</a:t>
            </a:r>
          </a:p>
        </p:txBody>
      </p:sp>
      <p:sp>
        <p:nvSpPr>
          <p:cNvPr id="3" name="Text Placeholder 2"/>
          <p:cNvSpPr>
            <a:spLocks noGrp="1"/>
          </p:cNvSpPr>
          <p:nvPr>
            <p:ph type="body" idx="1"/>
          </p:nvPr>
        </p:nvSpPr>
        <p:spPr>
          <a:xfrm>
            <a:off x="598620" y="1882907"/>
            <a:ext cx="5386917"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98620" y="2512770"/>
            <a:ext cx="5386917"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82388" y="1882907"/>
            <a:ext cx="5389033"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82388" y="2512770"/>
            <a:ext cx="5389033"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5/5/20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98252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5/5/20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765954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09764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98587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5/5/20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8635956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DB5CA9-BF79-5E49-8902-262F4378D80D}"/>
              </a:ext>
            </a:extLst>
          </p:cNvPr>
          <p:cNvSpPr>
            <a:spLocks noGrp="1"/>
          </p:cNvSpPr>
          <p:nvPr>
            <p:ph idx="1"/>
          </p:nvPr>
        </p:nvSpPr>
        <p:spPr>
          <a:xfrm>
            <a:off x="3041900" y="2970885"/>
            <a:ext cx="6558080" cy="4275740"/>
          </a:xfrm>
        </p:spPr>
        <p:txBody>
          <a:bodyPr>
            <a:normAutofit/>
          </a:bodyPr>
          <a:lstStyle/>
          <a:p>
            <a:pPr marL="0" indent="0" algn="ctr">
              <a:buNone/>
            </a:pPr>
            <a:r>
              <a:rPr lang="tr-TR" sz="4800" dirty="0"/>
              <a:t>CHAPTER 2</a:t>
            </a:r>
          </a:p>
        </p:txBody>
      </p:sp>
    </p:spTree>
    <p:extLst>
      <p:ext uri="{BB962C8B-B14F-4D97-AF65-F5344CB8AC3E}">
        <p14:creationId xmlns:p14="http://schemas.microsoft.com/office/powerpoint/2010/main" val="105317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125672" y="2054655"/>
            <a:ext cx="7940659" cy="4275740"/>
          </a:xfrm>
        </p:spPr>
        <p:txBody>
          <a:bodyPr>
            <a:normAutofit fontScale="92500" lnSpcReduction="10000"/>
          </a:bodyPr>
          <a:lstStyle/>
          <a:p>
            <a:pPr marL="0" indent="0" algn="just">
              <a:buNone/>
            </a:pPr>
            <a:r>
              <a:rPr lang="tr-TR" dirty="0"/>
              <a:t>	</a:t>
            </a:r>
            <a:r>
              <a:rPr lang="en" dirty="0"/>
              <a:t> The last important step in the deepening process of the European Union was with the Lisbon Treaty, which came into force. The Treaty was signed by the Heads of State and Government at the EU Summit on 13 December 2007, and entered into force on 1 December 2009 after the approval process was completed in 27 member states.</a:t>
            </a:r>
            <a:endParaRPr lang="tr-TR" dirty="0"/>
          </a:p>
          <a:p>
            <a:pPr marL="0" indent="0" algn="just">
              <a:buNone/>
            </a:pPr>
            <a:r>
              <a:rPr lang="tr-TR" dirty="0"/>
              <a:t>	</a:t>
            </a:r>
            <a:r>
              <a:rPr lang="en" b="1" dirty="0"/>
              <a:t> With this treaty, it was aimed mainly to eliminate the bottlenecks in the EU's decision-making mechanisms and to achieve a more democratic and effective functioning of the Union. </a:t>
            </a:r>
            <a:endParaRPr lang="en-US" dirty="0"/>
          </a:p>
        </p:txBody>
      </p:sp>
      <p:sp>
        <p:nvSpPr>
          <p:cNvPr id="6" name="Dikdörtgen 5"/>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
        <p:nvSpPr>
          <p:cNvPr id="3" name="Dikdörtgen 2"/>
          <p:cNvSpPr/>
          <p:nvPr/>
        </p:nvSpPr>
        <p:spPr>
          <a:xfrm>
            <a:off x="3347311" y="985721"/>
            <a:ext cx="4733855" cy="769441"/>
          </a:xfrm>
          <a:prstGeom prst="rect">
            <a:avLst/>
          </a:prstGeom>
        </p:spPr>
        <p:txBody>
          <a:bodyPr wrap="square">
            <a:spAutoFit/>
          </a:bodyPr>
          <a:lstStyle/>
          <a:p>
            <a:pPr algn="ctr"/>
            <a:r>
              <a:rPr lang="tr-TR" sz="4400" b="1" dirty="0" err="1">
                <a:solidFill>
                  <a:prstClr val="black"/>
                </a:solidFill>
                <a:latin typeface="Calibri"/>
              </a:rPr>
              <a:t>Treaty</a:t>
            </a:r>
            <a:r>
              <a:rPr lang="tr-TR" sz="4400" b="1" dirty="0">
                <a:solidFill>
                  <a:prstClr val="black"/>
                </a:solidFill>
                <a:latin typeface="Calibri"/>
              </a:rPr>
              <a:t> of </a:t>
            </a:r>
            <a:r>
              <a:rPr lang="tr-TR" sz="4400" b="1" dirty="0" err="1">
                <a:solidFill>
                  <a:prstClr val="black"/>
                </a:solidFill>
                <a:latin typeface="Calibri"/>
              </a:rPr>
              <a:t>Lisbon</a:t>
            </a:r>
            <a:endParaRPr lang="tr-TR" sz="4400" dirty="0">
              <a:solidFill>
                <a:prstClr val="black"/>
              </a:solidFill>
              <a:latin typeface="Calibri"/>
            </a:endParaRPr>
          </a:p>
        </p:txBody>
      </p:sp>
    </p:spTree>
    <p:extLst>
      <p:ext uri="{BB962C8B-B14F-4D97-AF65-F5344CB8AC3E}">
        <p14:creationId xmlns:p14="http://schemas.microsoft.com/office/powerpoint/2010/main" val="1923192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94605" y="222195"/>
            <a:ext cx="5497380" cy="916230"/>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tr-TR" altLang="tr-TR" b="1" u="sng" dirty="0">
                <a:cs typeface="Times New Roman" panose="02020603050405020304" pitchFamily="18" charset="0"/>
              </a:rPr>
              <a:t>MAASTRICHT TREATY </a:t>
            </a:r>
            <a:br>
              <a:rPr lang="tr-TR" altLang="tr-TR" b="1" u="sng" dirty="0">
                <a:cs typeface="Times New Roman" panose="02020603050405020304" pitchFamily="18" charset="0"/>
              </a:rPr>
            </a:br>
            <a:r>
              <a:rPr lang="tr-TR" altLang="tr-TR" b="1" u="sng" dirty="0">
                <a:cs typeface="Times New Roman" panose="02020603050405020304" pitchFamily="18" charset="0"/>
              </a:rPr>
              <a:t>(10 </a:t>
            </a:r>
            <a:r>
              <a:rPr lang="tr-TR" altLang="tr-TR" b="1" u="sng" dirty="0" err="1">
                <a:cs typeface="Times New Roman" panose="02020603050405020304" pitchFamily="18" charset="0"/>
              </a:rPr>
              <a:t>December</a:t>
            </a:r>
            <a:r>
              <a:rPr lang="tr-TR" altLang="tr-TR" b="1" u="sng" dirty="0">
                <a:cs typeface="Times New Roman" panose="02020603050405020304" pitchFamily="18" charset="0"/>
              </a:rPr>
              <a:t> 1991)</a:t>
            </a:r>
            <a:endParaRPr lang="tr-TR" dirty="0"/>
          </a:p>
        </p:txBody>
      </p:sp>
      <p:sp>
        <p:nvSpPr>
          <p:cNvPr id="3" name="İçerik Yer Tutucusu 2"/>
          <p:cNvSpPr>
            <a:spLocks noGrp="1"/>
          </p:cNvSpPr>
          <p:nvPr>
            <p:ph idx="1"/>
          </p:nvPr>
        </p:nvSpPr>
        <p:spPr>
          <a:xfrm>
            <a:off x="1820260" y="1291130"/>
            <a:ext cx="8551480" cy="5191970"/>
          </a:xfrm>
        </p:spPr>
        <p:txBody>
          <a:bodyPr>
            <a:normAutofit/>
          </a:bodyPr>
          <a:lstStyle/>
          <a:p>
            <a:pPr marL="0" indent="0">
              <a:buNone/>
            </a:pPr>
            <a:r>
              <a:rPr lang="tr-TR" sz="2400" dirty="0"/>
              <a:t>	</a:t>
            </a:r>
            <a:r>
              <a:rPr lang="en" sz="2400" dirty="0"/>
              <a:t>Maastricht is important both for naming the European Union and for advancing integration.</a:t>
            </a:r>
          </a:p>
          <a:p>
            <a:pPr marL="0" indent="0">
              <a:buNone/>
            </a:pPr>
            <a:r>
              <a:rPr lang="tr-TR" sz="2400" dirty="0"/>
              <a:t>	</a:t>
            </a:r>
            <a:r>
              <a:rPr lang="en" sz="2400" dirty="0"/>
              <a:t>The economies of the countries must be ready to integrate into the economic and monetary union. </a:t>
            </a:r>
            <a:r>
              <a:rPr lang="en-US" sz="2400" dirty="0"/>
              <a:t>Main innovations provided by the Maastricht Treaty</a:t>
            </a:r>
            <a:r>
              <a:rPr lang="tr-TR" sz="2400" dirty="0"/>
              <a:t>;</a:t>
            </a:r>
          </a:p>
          <a:p>
            <a:pPr>
              <a:buFont typeface="Wingdings" panose="05000000000000000000" pitchFamily="2" charset="2"/>
              <a:buChar char="q"/>
            </a:pPr>
            <a:r>
              <a:rPr lang="tr-TR" sz="2400" u="sng" dirty="0"/>
              <a:t>1. </a:t>
            </a:r>
            <a:r>
              <a:rPr lang="tr-TR" sz="2400" u="sng" dirty="0" err="1"/>
              <a:t>Economic</a:t>
            </a:r>
            <a:r>
              <a:rPr lang="tr-TR" sz="2400" u="sng" dirty="0"/>
              <a:t> </a:t>
            </a:r>
            <a:r>
              <a:rPr lang="tr-TR" sz="2400" u="sng" dirty="0" err="1"/>
              <a:t>and</a:t>
            </a:r>
            <a:r>
              <a:rPr lang="tr-TR" sz="2400" u="sng" dirty="0"/>
              <a:t> </a:t>
            </a:r>
            <a:r>
              <a:rPr lang="tr-TR" sz="2400" u="sng" dirty="0" err="1"/>
              <a:t>Monetary</a:t>
            </a:r>
            <a:r>
              <a:rPr lang="tr-TR" sz="2400" u="sng" dirty="0"/>
              <a:t> </a:t>
            </a:r>
            <a:r>
              <a:rPr lang="tr-TR" sz="2400" u="sng" dirty="0" err="1"/>
              <a:t>Union</a:t>
            </a:r>
            <a:r>
              <a:rPr lang="tr-TR" sz="2400" u="sng" dirty="0"/>
              <a:t>; </a:t>
            </a:r>
            <a:r>
              <a:rPr lang="en-US" sz="2400" dirty="0"/>
              <a:t>It has been decided to examine whether at least seven member states meet the criteria: low inflation rate, low deficit in public finances, stability in monetary policies and long-term interest rates.</a:t>
            </a:r>
            <a:endParaRPr lang="tr-TR" sz="2400" dirty="0"/>
          </a:p>
          <a:p>
            <a:pPr>
              <a:buFont typeface="Wingdings" panose="05000000000000000000" pitchFamily="2" charset="2"/>
              <a:buChar char="q"/>
            </a:pPr>
            <a:r>
              <a:rPr lang="en-US" sz="2400" dirty="0"/>
              <a:t>At this stage, it is envisaged that the only</a:t>
            </a:r>
            <a:r>
              <a:rPr lang="tr-TR" sz="2400" dirty="0"/>
              <a:t>(</a:t>
            </a:r>
            <a:r>
              <a:rPr lang="tr-TR" sz="2400" dirty="0" err="1"/>
              <a:t>single</a:t>
            </a:r>
            <a:r>
              <a:rPr lang="tr-TR" sz="2400" dirty="0"/>
              <a:t>)</a:t>
            </a:r>
            <a:r>
              <a:rPr lang="en-US" sz="2400" dirty="0"/>
              <a:t> money to be managed by an independent European Central Bank will come into force. This took the form of today.</a:t>
            </a:r>
            <a:endParaRPr lang="tr-TR" sz="2400"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735167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25670" y="2054655"/>
            <a:ext cx="8246070" cy="4275740"/>
          </a:xfrm>
        </p:spPr>
        <p:txBody>
          <a:bodyPr>
            <a:normAutofit lnSpcReduction="10000"/>
          </a:bodyPr>
          <a:lstStyle/>
          <a:p>
            <a:pPr>
              <a:buFont typeface="Wingdings" panose="05000000000000000000" pitchFamily="2" charset="2"/>
              <a:buChar char="q"/>
            </a:pPr>
            <a:r>
              <a:rPr lang="tr-TR" dirty="0"/>
              <a:t>2. </a:t>
            </a:r>
            <a:r>
              <a:rPr lang="en-US" u="sng" dirty="0"/>
              <a:t>Common Foreign and Security Policy</a:t>
            </a:r>
            <a:endParaRPr lang="en" u="sng" dirty="0"/>
          </a:p>
          <a:p>
            <a:pPr marL="514350" indent="-514350">
              <a:buAutoNum type="alphaLcPeriod"/>
            </a:pPr>
            <a:r>
              <a:rPr lang="tr-TR" b="1" i="1" dirty="0" err="1"/>
              <a:t>Defense</a:t>
            </a:r>
            <a:r>
              <a:rPr lang="tr-TR" b="1" i="1" dirty="0"/>
              <a:t>: </a:t>
            </a:r>
            <a:r>
              <a:rPr lang="en-US" b="1" i="1" dirty="0"/>
              <a:t>Includes future identification of a common defense policy that will take the community to “Common Defense”</a:t>
            </a:r>
            <a:endParaRPr lang="tr-TR" b="1" i="1" dirty="0"/>
          </a:p>
          <a:p>
            <a:pPr marL="514350" indent="-514350">
              <a:buAutoNum type="alphaLcPeriod"/>
            </a:pPr>
            <a:r>
              <a:rPr lang="tr-TR" b="1" i="1" dirty="0" err="1"/>
              <a:t>European</a:t>
            </a:r>
            <a:r>
              <a:rPr lang="tr-TR" b="1" i="1" dirty="0"/>
              <a:t> </a:t>
            </a:r>
            <a:r>
              <a:rPr lang="tr-TR" b="1" i="1" dirty="0" err="1"/>
              <a:t>Citizenship</a:t>
            </a:r>
            <a:r>
              <a:rPr lang="tr-TR" b="1" i="1" dirty="0"/>
              <a:t>: </a:t>
            </a:r>
            <a:r>
              <a:rPr lang="en-US" b="1" i="1" dirty="0"/>
              <a:t>It is decided that EU citizens residing in another member state will be elected and elected in the European Parliament elections and municipal elections, residence and act on EU territory, and all EU citizens will </a:t>
            </a:r>
            <a:r>
              <a:rPr lang="tr-TR" b="1" i="1" dirty="0" err="1"/>
              <a:t>benefit</a:t>
            </a:r>
            <a:r>
              <a:rPr lang="en-US" b="1" i="1" dirty="0"/>
              <a:t> diplomatic protection in third countries.</a:t>
            </a:r>
            <a:endParaRPr lang="tr-TR" b="1" i="1"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598581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25670" y="2054655"/>
            <a:ext cx="8398775" cy="4275740"/>
          </a:xfrm>
        </p:spPr>
        <p:txBody>
          <a:bodyPr>
            <a:normAutofit fontScale="85000" lnSpcReduction="10000"/>
          </a:bodyPr>
          <a:lstStyle/>
          <a:p>
            <a:pPr>
              <a:buFont typeface="Wingdings" panose="05000000000000000000" pitchFamily="2" charset="2"/>
              <a:buChar char="q"/>
            </a:pPr>
            <a:r>
              <a:rPr lang="tr-TR" dirty="0"/>
              <a:t>2. </a:t>
            </a:r>
            <a:r>
              <a:rPr lang="en-US" u="sng" dirty="0"/>
              <a:t>Common Foreign and Security Policy</a:t>
            </a:r>
            <a:endParaRPr lang="tr-TR" u="sng" dirty="0"/>
          </a:p>
          <a:p>
            <a:pPr marL="0" indent="0">
              <a:buNone/>
            </a:pPr>
            <a:r>
              <a:rPr lang="tr-TR" dirty="0"/>
              <a:t>c. </a:t>
            </a:r>
            <a:r>
              <a:rPr lang="en-US" b="1" i="1" dirty="0"/>
              <a:t>Extension of Majority Voting at the Council</a:t>
            </a:r>
            <a:r>
              <a:rPr lang="tr-TR" b="1" i="1" dirty="0"/>
              <a:t>: </a:t>
            </a:r>
            <a:r>
              <a:rPr lang="en-US" b="1" i="1" dirty="0"/>
              <a:t>Qualified decisions can be taken in the Council on issues such as consumer protection, aid to developing countries, some educational issues, health, transportation, environment, and infrastructure of Trans-European networks.</a:t>
            </a:r>
            <a:endParaRPr lang="tr-TR" b="1" i="1" dirty="0"/>
          </a:p>
          <a:p>
            <a:pPr marL="0" indent="0">
              <a:buNone/>
            </a:pPr>
            <a:r>
              <a:rPr lang="tr-TR" b="1" i="1" dirty="0"/>
              <a:t>d. </a:t>
            </a:r>
            <a:r>
              <a:rPr lang="tr-TR" b="1" i="1" dirty="0" err="1"/>
              <a:t>European</a:t>
            </a:r>
            <a:r>
              <a:rPr lang="tr-TR" b="1" i="1" dirty="0"/>
              <a:t> </a:t>
            </a:r>
            <a:r>
              <a:rPr lang="tr-TR" b="1" i="1" dirty="0" err="1"/>
              <a:t>Parliament</a:t>
            </a:r>
            <a:r>
              <a:rPr lang="tr-TR" b="1" i="1" dirty="0"/>
              <a:t>: </a:t>
            </a:r>
            <a:r>
              <a:rPr lang="en-US" b="1" i="1" dirty="0"/>
              <a:t>The powers of the European Parliament are expanded, and in some cases a new method is created to enable it to take joint decisions with the Council.</a:t>
            </a:r>
            <a:endParaRPr lang="tr-TR" b="1" i="1" dirty="0"/>
          </a:p>
          <a:p>
            <a:pPr marL="0" indent="0">
              <a:buNone/>
            </a:pPr>
            <a:r>
              <a:rPr lang="tr-TR" b="1" i="1" dirty="0"/>
              <a:t>e. </a:t>
            </a:r>
            <a:r>
              <a:rPr lang="tr-TR" b="1" i="1" dirty="0" err="1"/>
              <a:t>Economic</a:t>
            </a:r>
            <a:r>
              <a:rPr lang="tr-TR" b="1" i="1" dirty="0"/>
              <a:t> </a:t>
            </a:r>
            <a:r>
              <a:rPr lang="tr-TR" b="1" i="1" dirty="0" err="1"/>
              <a:t>and</a:t>
            </a:r>
            <a:r>
              <a:rPr lang="tr-TR" b="1" i="1" dirty="0"/>
              <a:t> </a:t>
            </a:r>
            <a:r>
              <a:rPr lang="tr-TR" b="1" i="1" dirty="0" err="1"/>
              <a:t>Social</a:t>
            </a:r>
            <a:r>
              <a:rPr lang="tr-TR" b="1" i="1" dirty="0"/>
              <a:t> </a:t>
            </a:r>
            <a:r>
              <a:rPr lang="tr-TR" b="1" i="1" dirty="0" err="1"/>
              <a:t>Cohesion</a:t>
            </a:r>
            <a:r>
              <a:rPr lang="tr-TR" b="1" i="1" dirty="0"/>
              <a:t>: </a:t>
            </a:r>
            <a:r>
              <a:rPr lang="en-US" b="1" i="1" dirty="0"/>
              <a:t>In this framework, it is decided that the contributions of member states to the own resources system will be directly proportional to their opportunities.</a:t>
            </a:r>
            <a:endParaRPr lang="tr-TR" b="1" i="1"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181099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25670" y="2054655"/>
            <a:ext cx="8246070" cy="4275740"/>
          </a:xfrm>
        </p:spPr>
        <p:txBody>
          <a:bodyPr>
            <a:normAutofit/>
          </a:bodyPr>
          <a:lstStyle/>
          <a:p>
            <a:pPr marL="0" indent="0">
              <a:buNone/>
            </a:pPr>
            <a:r>
              <a:rPr lang="tr-TR" dirty="0"/>
              <a:t>3. </a:t>
            </a:r>
            <a:r>
              <a:rPr lang="en-US" u="sng" dirty="0"/>
              <a:t>Cooperation in Justice and Home Affairs</a:t>
            </a:r>
            <a:endParaRPr lang="tr-TR" u="sng" dirty="0"/>
          </a:p>
          <a:p>
            <a:pPr marL="0" indent="0">
              <a:buNone/>
            </a:pPr>
            <a:endParaRPr lang="tr-TR" dirty="0"/>
          </a:p>
          <a:p>
            <a:pPr marL="0" indent="0" algn="ctr">
              <a:buNone/>
            </a:pPr>
            <a:r>
              <a:rPr lang="en-US" sz="3200" dirty="0"/>
              <a:t>Member States have established a European Police Office (Europol) to increase cooperation between migration and political asylum.</a:t>
            </a:r>
            <a:endParaRPr lang="tr-TR" sz="3200"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014835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20169" y="2512771"/>
            <a:ext cx="8246069" cy="2595985"/>
          </a:xfrm>
        </p:spPr>
        <p:txBody>
          <a:bodyPr>
            <a:normAutofit/>
          </a:bodyPr>
          <a:lstStyle/>
          <a:p>
            <a:pPr marL="0" indent="0" algn="ctr">
              <a:buNone/>
            </a:pPr>
            <a:r>
              <a:rPr lang="en" dirty="0">
                <a:latin typeface="Times New Roman" panose="02020603050405020304" pitchFamily="18" charset="0"/>
                <a:cs typeface="Times New Roman" panose="02020603050405020304" pitchFamily="18" charset="0"/>
              </a:rPr>
              <a:t>With this treaty, it was decided to complete monetary union until 1999, </a:t>
            </a:r>
            <a:r>
              <a:rPr lang="en" b="1" dirty="0">
                <a:latin typeface="Times New Roman" panose="02020603050405020304" pitchFamily="18" charset="0"/>
                <a:cs typeface="Times New Roman" panose="02020603050405020304" pitchFamily="18" charset="0"/>
              </a:rPr>
              <a:t>establish European citizenship and establish cooperation policies in common foreign and security, justice and home affairs.</a:t>
            </a:r>
            <a:r>
              <a:rPr lang="tr-TR" dirty="0">
                <a:latin typeface="Times New Roman" panose="02020603050405020304" pitchFamily="18" charset="0"/>
                <a:cs typeface="Times New Roman" panose="02020603050405020304" pitchFamily="18" charset="0"/>
              </a:rPr>
              <a:t>	</a:t>
            </a:r>
            <a:endParaRPr lang="tr-TR" dirty="0"/>
          </a:p>
        </p:txBody>
      </p:sp>
      <p:sp>
        <p:nvSpPr>
          <p:cNvPr id="4" name="Dikdörtgen 3"/>
          <p:cNvSpPr/>
          <p:nvPr/>
        </p:nvSpPr>
        <p:spPr>
          <a:xfrm>
            <a:off x="9913626"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23409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1" y="2360065"/>
            <a:ext cx="8704185" cy="5344676"/>
          </a:xfrm>
        </p:spPr>
        <p:txBody>
          <a:bodyPr>
            <a:normAutofit/>
          </a:bodyPr>
          <a:lstStyle/>
          <a:p>
            <a:pPr marL="0" indent="0">
              <a:buNone/>
            </a:pPr>
            <a:r>
              <a:rPr lang="tr-TR" b="1" i="1" dirty="0">
                <a:latin typeface="Comic Sans MS" panose="030F0702030302020204" pitchFamily="66" charset="0"/>
                <a:cs typeface="Times New Roman" panose="02020603050405020304" pitchFamily="18" charset="0"/>
              </a:rPr>
              <a:t>A New Expansion: </a:t>
            </a:r>
            <a:r>
              <a:rPr lang="tr-TR" b="1" i="1" dirty="0" err="1">
                <a:latin typeface="Comic Sans MS" panose="030F0702030302020204" pitchFamily="66" charset="0"/>
                <a:cs typeface="Times New Roman" panose="02020603050405020304" pitchFamily="18" charset="0"/>
              </a:rPr>
              <a:t>Austria</a:t>
            </a:r>
            <a:r>
              <a:rPr lang="tr-TR" b="1" i="1" dirty="0">
                <a:latin typeface="Comic Sans MS" panose="030F0702030302020204" pitchFamily="66" charset="0"/>
                <a:cs typeface="Times New Roman" panose="02020603050405020304" pitchFamily="18" charset="0"/>
              </a:rPr>
              <a:t>, </a:t>
            </a:r>
            <a:r>
              <a:rPr lang="tr-TR" b="1" i="1" dirty="0" err="1">
                <a:latin typeface="Comic Sans MS" panose="030F0702030302020204" pitchFamily="66" charset="0"/>
                <a:cs typeface="Times New Roman" panose="02020603050405020304" pitchFamily="18" charset="0"/>
              </a:rPr>
              <a:t>Finland</a:t>
            </a:r>
            <a:r>
              <a:rPr lang="tr-TR" b="1" i="1" dirty="0">
                <a:latin typeface="Comic Sans MS" panose="030F0702030302020204" pitchFamily="66" charset="0"/>
                <a:cs typeface="Times New Roman" panose="02020603050405020304" pitchFamily="18" charset="0"/>
              </a:rPr>
              <a:t>, </a:t>
            </a:r>
            <a:r>
              <a:rPr lang="tr-TR" b="1" i="1" dirty="0" err="1">
                <a:latin typeface="Comic Sans MS" panose="030F0702030302020204" pitchFamily="66" charset="0"/>
                <a:cs typeface="Times New Roman" panose="02020603050405020304" pitchFamily="18" charset="0"/>
              </a:rPr>
              <a:t>Sweden</a:t>
            </a:r>
            <a:endParaRPr lang="tr-TR" b="1" i="1" dirty="0">
              <a:latin typeface="Comic Sans MS" panose="030F0702030302020204" pitchFamily="66"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a:t>
            </a:r>
            <a:r>
              <a:rPr lang="en" dirty="0">
                <a:latin typeface="Times New Roman" panose="02020603050405020304" pitchFamily="18" charset="0"/>
                <a:cs typeface="Times New Roman" panose="02020603050405020304" pitchFamily="18" charset="0"/>
              </a:rPr>
              <a:t>In 1995, with the participation of Austria, Finland and Sweden, the number of members of the European Union increased to 15.</a:t>
            </a:r>
          </a:p>
          <a:p>
            <a:pPr marL="0" indent="0">
              <a:buNone/>
            </a:pPr>
            <a:r>
              <a:rPr lang="tr-TR" b="1" dirty="0" err="1">
                <a:latin typeface="Times New Roman" panose="02020603050405020304" pitchFamily="18" charset="0"/>
                <a:cs typeface="Times New Roman" panose="02020603050405020304" pitchFamily="18" charset="0"/>
              </a:rPr>
              <a:t>Economic</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and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Monetary</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Union</a:t>
            </a:r>
            <a:endParaRPr lang="tr-TR" b="1"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a:t>
            </a:r>
            <a:r>
              <a:rPr lang="en" dirty="0">
                <a:latin typeface="Times New Roman" panose="02020603050405020304" pitchFamily="18" charset="0"/>
                <a:cs typeface="Times New Roman" panose="02020603050405020304" pitchFamily="18" charset="0"/>
              </a:rPr>
              <a:t>Euro, the European common currency, officially entered circulation on January 1, 2002 and began to be used in 12 countries.</a:t>
            </a:r>
            <a:endParaRPr lang="en-US" dirty="0">
              <a:latin typeface="Times New Roman" panose="02020603050405020304" pitchFamily="18" charset="0"/>
              <a:cs typeface="Times New Roman" panose="02020603050405020304" pitchFamily="18" charset="0"/>
            </a:endParaRPr>
          </a:p>
        </p:txBody>
      </p:sp>
      <p:sp>
        <p:nvSpPr>
          <p:cNvPr id="6" name="Dikdörtgen 5"/>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pic>
        <p:nvPicPr>
          <p:cNvPr id="2050" name="Picture 2" descr="Europa_ampliaciones_06"/>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278376" y="91878"/>
            <a:ext cx="7635250" cy="21154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2633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9318" y="2369595"/>
            <a:ext cx="8398775" cy="4275740"/>
          </a:xfrm>
        </p:spPr>
        <p:txBody>
          <a:bodyPr>
            <a:normAutofit/>
          </a:bodyPr>
          <a:lstStyle/>
          <a:p>
            <a:pPr marL="0" indent="0" algn="ctr">
              <a:buNone/>
            </a:pPr>
            <a:r>
              <a:rPr lang="tr-TR" sz="2400" b="1" i="1" dirty="0">
                <a:latin typeface="Comic Sans MS" panose="030F0702030302020204" pitchFamily="66" charset="0"/>
                <a:cs typeface="Times New Roman" panose="02020603050405020304" pitchFamily="18" charset="0"/>
              </a:rPr>
              <a:t>Expansion </a:t>
            </a:r>
            <a:r>
              <a:rPr lang="tr-TR" sz="2400" b="1" i="1" dirty="0" err="1">
                <a:latin typeface="Comic Sans MS" panose="030F0702030302020204" pitchFamily="66" charset="0"/>
                <a:cs typeface="Times New Roman" panose="02020603050405020304" pitchFamily="18" charset="0"/>
              </a:rPr>
              <a:t>Waves</a:t>
            </a:r>
            <a:r>
              <a:rPr lang="tr-TR" sz="2400" b="1" i="1" dirty="0">
                <a:latin typeface="Comic Sans MS" panose="030F0702030302020204" pitchFamily="66" charset="0"/>
                <a:cs typeface="Times New Roman" panose="02020603050405020304" pitchFamily="18" charset="0"/>
              </a:rPr>
              <a:t> in 2000s</a:t>
            </a:r>
            <a:r>
              <a:rPr lang="tr-TR" dirty="0">
                <a:latin typeface="Times New Roman" panose="02020603050405020304" pitchFamily="18" charset="0"/>
                <a:cs typeface="Times New Roman" panose="02020603050405020304" pitchFamily="18" charset="0"/>
              </a:rPr>
              <a:t>	</a:t>
            </a:r>
          </a:p>
          <a:p>
            <a:pPr marL="0" indent="0" algn="just">
              <a:buNone/>
            </a:pPr>
            <a:r>
              <a:rPr lang="en" sz="2400" dirty="0">
                <a:latin typeface="Times New Roman" panose="02020603050405020304" pitchFamily="18" charset="0"/>
                <a:cs typeface="Times New Roman" panose="02020603050405020304" pitchFamily="18" charset="0"/>
              </a:rPr>
              <a:t>In 2004, the biggest wave of enlargement took place in the history of the European Union, and 10 new countries </a:t>
            </a:r>
            <a:r>
              <a:rPr lang="en" sz="2400" b="1" dirty="0">
                <a:latin typeface="Times New Roman" panose="02020603050405020304" pitchFamily="18" charset="0"/>
                <a:cs typeface="Times New Roman" panose="02020603050405020304" pitchFamily="18" charset="0"/>
              </a:rPr>
              <a:t>(Czech Republic, Estonia, Cyprus, Latvia, Lithuania, Hungary, Malta, Poland, Slovakia and Slovenia) </a:t>
            </a:r>
            <a:r>
              <a:rPr lang="en" sz="2400" dirty="0">
                <a:latin typeface="Times New Roman" panose="02020603050405020304" pitchFamily="18" charset="0"/>
                <a:cs typeface="Times New Roman" panose="02020603050405020304" pitchFamily="18" charset="0"/>
              </a:rPr>
              <a:t>joined the European Union.</a:t>
            </a:r>
          </a:p>
          <a:p>
            <a:pPr marL="0" indent="0" algn="just">
              <a:buNone/>
            </a:pPr>
            <a:r>
              <a:rPr lang="tr-TR" b="1" dirty="0">
                <a:latin typeface="Times New Roman" panose="02020603050405020304" pitchFamily="18" charset="0"/>
                <a:cs typeface="Times New Roman" panose="02020603050405020304" pitchFamily="18" charset="0"/>
              </a:rPr>
              <a:t>	</a:t>
            </a:r>
            <a:r>
              <a:rPr lang="en" sz="2400" b="1" dirty="0">
                <a:latin typeface="Times New Roman" panose="02020603050405020304" pitchFamily="18" charset="0"/>
                <a:cs typeface="Times New Roman" panose="02020603050405020304" pitchFamily="18" charset="0"/>
              </a:rPr>
              <a:t>The last wave of enlargement of the EU was realized in 2007 with the participation of Bulgaria and Romania. Thus, the number of European Union Member States increased to 27.</a:t>
            </a:r>
            <a:endParaRPr lang="tr-TR"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pic>
        <p:nvPicPr>
          <p:cNvPr id="3074" name="Picture 2" descr="Europa_ampliaciones_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9" y="16478"/>
            <a:ext cx="4724706" cy="2353117"/>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pic>
        <p:nvPicPr>
          <p:cNvPr id="3076" name="Picture 4" descr="Europa_ampliaciones_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2406" y="112102"/>
            <a:ext cx="4419296" cy="2118064"/>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a:extLst/>
        </p:spPr>
      </p:pic>
    </p:spTree>
    <p:extLst>
      <p:ext uri="{BB962C8B-B14F-4D97-AF65-F5344CB8AC3E}">
        <p14:creationId xmlns:p14="http://schemas.microsoft.com/office/powerpoint/2010/main" val="1138207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a:bodyPr>
          <a:lstStyle/>
          <a:p>
            <a:r>
              <a:rPr lang="en" altLang="tr-TR" b="1" u="sng" dirty="0">
                <a:cs typeface="Times New Roman" panose="02020603050405020304" pitchFamily="18" charset="0"/>
              </a:rPr>
              <a:t>NICE TREATY (10 DECEMBER 2000)</a:t>
            </a:r>
            <a:endParaRPr lang="tr-TR" dirty="0"/>
          </a:p>
        </p:txBody>
      </p:sp>
      <p:sp>
        <p:nvSpPr>
          <p:cNvPr id="3" name="İçerik Yer Tutucusu 2"/>
          <p:cNvSpPr>
            <a:spLocks noGrp="1"/>
          </p:cNvSpPr>
          <p:nvPr>
            <p:ph idx="1"/>
          </p:nvPr>
        </p:nvSpPr>
        <p:spPr>
          <a:xfrm>
            <a:off x="1820260" y="2360065"/>
            <a:ext cx="8542330" cy="3664920"/>
          </a:xfrm>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pPr marL="0" indent="0">
              <a:lnSpc>
                <a:spcPct val="90000"/>
              </a:lnSpc>
              <a:buNone/>
            </a:pPr>
            <a:r>
              <a:rPr lang="tr-TR" altLang="tr-TR" sz="3200" u="sng" dirty="0">
                <a:solidFill>
                  <a:schemeClr val="folHlink"/>
                </a:solidFill>
                <a:cs typeface="Times New Roman" panose="02020603050405020304" pitchFamily="18" charset="0"/>
              </a:rPr>
              <a:t>1-Changes in </a:t>
            </a:r>
            <a:r>
              <a:rPr lang="tr-TR" altLang="tr-TR" sz="3200" u="sng" dirty="0" err="1">
                <a:solidFill>
                  <a:schemeClr val="folHlink"/>
                </a:solidFill>
                <a:cs typeface="Times New Roman" panose="02020603050405020304" pitchFamily="18" charset="0"/>
              </a:rPr>
              <a:t>Institutional</a:t>
            </a:r>
            <a:r>
              <a:rPr lang="tr-TR" altLang="tr-TR" sz="3200" u="sng" dirty="0">
                <a:solidFill>
                  <a:schemeClr val="folHlink"/>
                </a:solidFill>
                <a:cs typeface="Times New Roman" panose="02020603050405020304" pitchFamily="18" charset="0"/>
              </a:rPr>
              <a:t> </a:t>
            </a:r>
            <a:r>
              <a:rPr lang="tr-TR" altLang="tr-TR" sz="3200" u="sng" dirty="0" err="1">
                <a:solidFill>
                  <a:schemeClr val="folHlink"/>
                </a:solidFill>
                <a:cs typeface="Times New Roman" panose="02020603050405020304" pitchFamily="18" charset="0"/>
              </a:rPr>
              <a:t>Structure</a:t>
            </a:r>
            <a:r>
              <a:rPr lang="tr-TR" altLang="tr-TR" sz="3200" u="sng" dirty="0">
                <a:solidFill>
                  <a:schemeClr val="folHlink"/>
                </a:solidFill>
                <a:cs typeface="Times New Roman" panose="02020603050405020304" pitchFamily="18" charset="0"/>
              </a:rPr>
              <a:t>:</a:t>
            </a:r>
            <a:r>
              <a:rPr lang="tr-TR" altLang="tr-TR" sz="3200" dirty="0">
                <a:solidFill>
                  <a:schemeClr val="folHlink"/>
                </a:solidFill>
                <a:cs typeface="Times New Roman" panose="02020603050405020304" pitchFamily="18" charset="0"/>
              </a:rPr>
              <a:t>(</a:t>
            </a:r>
            <a:r>
              <a:rPr lang="en" altLang="tr-TR" sz="3200" dirty="0">
                <a:solidFill>
                  <a:schemeClr val="folHlink"/>
                </a:solidFill>
                <a:cs typeface="Times New Roman" panose="02020603050405020304" pitchFamily="18" charset="0"/>
              </a:rPr>
              <a:t>According to an EU with 27 members</a:t>
            </a:r>
            <a:r>
              <a:rPr lang="tr-TR" altLang="tr-TR" sz="3200" dirty="0">
                <a:solidFill>
                  <a:schemeClr val="folHlink"/>
                </a:solidFill>
                <a:cs typeface="Times New Roman" panose="02020603050405020304" pitchFamily="18" charset="0"/>
              </a:rPr>
              <a:t>)</a:t>
            </a:r>
          </a:p>
          <a:p>
            <a:pPr marL="0" indent="0" algn="just">
              <a:lnSpc>
                <a:spcPct val="90000"/>
              </a:lnSpc>
              <a:buNone/>
            </a:pPr>
            <a:r>
              <a:rPr lang="tr-TR" altLang="tr-TR" sz="3200" dirty="0">
                <a:cs typeface="Times New Roman" panose="02020603050405020304" pitchFamily="18" charset="0"/>
              </a:rPr>
              <a:t>	</a:t>
            </a:r>
            <a:r>
              <a:rPr lang="en" altLang="tr-TR" dirty="0">
                <a:cs typeface="Times New Roman" panose="02020603050405020304" pitchFamily="18" charset="0"/>
              </a:rPr>
              <a:t> Preparation of European Union decision processes for the new wave of enlargement</a:t>
            </a:r>
            <a:endParaRPr lang="tr-TR" altLang="tr-TR" dirty="0">
              <a:cs typeface="Times New Roman" panose="02020603050405020304" pitchFamily="18" charset="0"/>
            </a:endParaRPr>
          </a:p>
          <a:p>
            <a:pPr marL="0" indent="0" algn="just">
              <a:lnSpc>
                <a:spcPct val="90000"/>
              </a:lnSpc>
              <a:buNone/>
            </a:pPr>
            <a:endParaRPr lang="tr-TR" altLang="tr-TR" dirty="0">
              <a:cs typeface="Times New Roman" panose="02020603050405020304" pitchFamily="18" charset="0"/>
            </a:endParaRPr>
          </a:p>
          <a:p>
            <a:pPr marL="0" indent="0" algn="just">
              <a:lnSpc>
                <a:spcPct val="90000"/>
              </a:lnSpc>
              <a:buNone/>
            </a:pPr>
            <a:r>
              <a:rPr lang="tr-TR" altLang="tr-TR" dirty="0">
                <a:cs typeface="Times New Roman" panose="02020603050405020304" pitchFamily="18" charset="0"/>
              </a:rPr>
              <a:t>	</a:t>
            </a:r>
            <a:r>
              <a:rPr lang="en" altLang="tr-TR" dirty="0">
                <a:cs typeface="Times New Roman" panose="02020603050405020304" pitchFamily="18" charset="0"/>
              </a:rPr>
              <a:t> Preparation of European Union institutions for the new wave of enlargement</a:t>
            </a:r>
            <a:endParaRPr lang="tr-TR" altLang="tr-TR" dirty="0">
              <a:cs typeface="Times New Roman" panose="02020603050405020304" pitchFamily="18" charset="0"/>
            </a:endParaRPr>
          </a:p>
          <a:p>
            <a:pPr marL="0" indent="0" algn="just">
              <a:lnSpc>
                <a:spcPct val="90000"/>
              </a:lnSpc>
              <a:buNone/>
            </a:pPr>
            <a:endParaRPr lang="tr-TR" altLang="tr-TR" dirty="0">
              <a:cs typeface="Times New Roman" panose="02020603050405020304" pitchFamily="18" charset="0"/>
            </a:endParaRPr>
          </a:p>
          <a:p>
            <a:pPr marL="0" indent="0">
              <a:buNone/>
            </a:pPr>
            <a:r>
              <a:rPr lang="tr-TR" altLang="tr-TR" u="sng" dirty="0">
                <a:solidFill>
                  <a:schemeClr val="folHlink"/>
                </a:solidFill>
                <a:cs typeface="Times New Roman" panose="02020603050405020304" pitchFamily="18" charset="0"/>
              </a:rPr>
              <a:t>2-Changes </a:t>
            </a:r>
            <a:r>
              <a:rPr lang="tr-TR" altLang="tr-TR" u="sng" dirty="0" err="1">
                <a:solidFill>
                  <a:schemeClr val="folHlink"/>
                </a:solidFill>
                <a:cs typeface="Times New Roman" panose="02020603050405020304" pitchFamily="18" charset="0"/>
              </a:rPr>
              <a:t>In</a:t>
            </a:r>
            <a:r>
              <a:rPr lang="tr-TR" altLang="tr-TR" u="sng" dirty="0">
                <a:solidFill>
                  <a:schemeClr val="folHlink"/>
                </a:solidFill>
                <a:cs typeface="Times New Roman" panose="02020603050405020304" pitchFamily="18" charset="0"/>
              </a:rPr>
              <a:t> </a:t>
            </a:r>
            <a:r>
              <a:rPr lang="tr-TR" altLang="tr-TR" u="sng" dirty="0" err="1">
                <a:solidFill>
                  <a:schemeClr val="folHlink"/>
                </a:solidFill>
                <a:cs typeface="Times New Roman" panose="02020603050405020304" pitchFamily="18" charset="0"/>
              </a:rPr>
              <a:t>Policy</a:t>
            </a:r>
            <a:r>
              <a:rPr lang="tr-TR" altLang="tr-TR" u="sng" dirty="0">
                <a:solidFill>
                  <a:schemeClr val="folHlink"/>
                </a:solidFill>
                <a:cs typeface="Times New Roman" panose="02020603050405020304" pitchFamily="18" charset="0"/>
              </a:rPr>
              <a:t> </a:t>
            </a:r>
            <a:r>
              <a:rPr lang="tr-TR" altLang="tr-TR" u="sng" dirty="0" err="1">
                <a:solidFill>
                  <a:schemeClr val="folHlink"/>
                </a:solidFill>
                <a:cs typeface="Times New Roman" panose="02020603050405020304" pitchFamily="18" charset="0"/>
              </a:rPr>
              <a:t>Areas</a:t>
            </a:r>
            <a:endParaRPr lang="tr-TR" altLang="tr-TR" u="sng" dirty="0">
              <a:solidFill>
                <a:schemeClr val="folHlink"/>
              </a:solidFill>
              <a:cs typeface="Times New Roman" panose="02020603050405020304" pitchFamily="18" charset="0"/>
            </a:endParaRPr>
          </a:p>
          <a:p>
            <a:pPr marL="0" indent="0">
              <a:buNone/>
            </a:pPr>
            <a:r>
              <a:rPr lang="tr-TR" altLang="tr-TR" dirty="0">
                <a:cs typeface="Times New Roman" panose="02020603050405020304" pitchFamily="18" charset="0"/>
              </a:rPr>
              <a:t>	</a:t>
            </a:r>
            <a:r>
              <a:rPr lang="en" altLang="tr-TR" dirty="0">
                <a:cs typeface="Times New Roman" panose="02020603050405020304" pitchFamily="18" charset="0"/>
              </a:rPr>
              <a:t>Preparation of the EU fundamental rights requirement and signing by the EU institutions</a:t>
            </a:r>
            <a:r>
              <a:rPr lang="tr-TR" altLang="tr-TR" dirty="0">
                <a:cs typeface="Times New Roman" panose="02020603050405020304" pitchFamily="18" charset="0"/>
              </a:rPr>
              <a:t> </a:t>
            </a:r>
          </a:p>
          <a:p>
            <a:pPr marL="0" indent="0">
              <a:buNone/>
            </a:pPr>
            <a:r>
              <a:rPr lang="tr-TR" altLang="tr-TR" dirty="0">
                <a:cs typeface="Times New Roman" panose="02020603050405020304" pitchFamily="18" charset="0"/>
              </a:rPr>
              <a:t>	</a:t>
            </a:r>
            <a:r>
              <a:rPr lang="en" altLang="tr-TR" dirty="0">
                <a:cs typeface="Times New Roman" panose="02020603050405020304" pitchFamily="18" charset="0"/>
              </a:rPr>
              <a:t>Development of existing policy areas</a:t>
            </a:r>
            <a:endParaRPr lang="tr-TR"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4157877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294</Words>
  <Application>Microsoft Macintosh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Comic Sans MS</vt:lpstr>
      <vt:lpstr>Times New Roman</vt:lpstr>
      <vt:lpstr>Wingdings</vt:lpstr>
      <vt:lpstr>Office Theme</vt:lpstr>
      <vt:lpstr>PowerPoint Sunusu</vt:lpstr>
      <vt:lpstr>MAASTRICHT TREATY  (10 December 1991)</vt:lpstr>
      <vt:lpstr>PowerPoint Sunusu</vt:lpstr>
      <vt:lpstr>PowerPoint Sunusu</vt:lpstr>
      <vt:lpstr>PowerPoint Sunusu</vt:lpstr>
      <vt:lpstr>PowerPoint Sunusu</vt:lpstr>
      <vt:lpstr>PowerPoint Sunusu</vt:lpstr>
      <vt:lpstr>PowerPoint Sunusu</vt:lpstr>
      <vt:lpstr>NICE TREATY (10 DECEMBER 2000)</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2020-05-05T15:02:41Z</dcterms:created>
  <dcterms:modified xsi:type="dcterms:W3CDTF">2020-05-05T15:03:03Z</dcterms:modified>
</cp:coreProperties>
</file>