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2"/>
  </p:notesMasterIdLst>
  <p:sldIdLst>
    <p:sldId id="257" r:id="rId3"/>
    <p:sldId id="266" r:id="rId4"/>
    <p:sldId id="280" r:id="rId5"/>
    <p:sldId id="281" r:id="rId6"/>
    <p:sldId id="282" r:id="rId7"/>
    <p:sldId id="283" r:id="rId8"/>
    <p:sldId id="284" r:id="rId9"/>
    <p:sldId id="285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88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75808D-51F8-4C27-B669-5B4B5E60A299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1532F5-56BF-453D-99EA-3341CFE269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6983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2414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098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67075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B060A-6166-43C0-A6DF-FCE50BEACD39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60495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B9ECD-D4DC-4D39-9841-DADE3FBCC179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54374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59957-3871-4D55-B629-2074F251C9FD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8339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B9BB7-3DFA-4121-B862-A876150D8AE7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25864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9B520-75F8-49D9-AEAC-CD6C15CB2A49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8276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F2FC-D79A-4A06-A3E2-F30D578C6D50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47490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F626E-65CA-469A-AB92-5CDAC8DB326A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27348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55268-0AD7-48D8-8A1B-591DACFBB3A1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662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6861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D65B6-C9C7-4E4A-A82B-2FC8F679D3EB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18758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FC568-F98F-4352-8994-C7A0513B743B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35917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0B2F2-039C-4DC3-99DB-64C3B6894C55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329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7177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284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4023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9936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75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4530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21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5944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EC92B-805C-4C6B-88EF-0B543B722149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4750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>
          <a:xfrm>
            <a:off x="1424609" y="1808922"/>
            <a:ext cx="9144000" cy="2943433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SHB-114 SOSYAL HİZMETTE EŞİTLİK VE </a:t>
            </a:r>
            <a:r>
              <a:rPr lang="tr-TR" b="1" dirty="0" smtClean="0"/>
              <a:t>ÇEŞİTLİLİK</a:t>
            </a:r>
            <a:br>
              <a:rPr lang="tr-TR" b="1" dirty="0" smtClean="0"/>
            </a:br>
            <a:r>
              <a:rPr lang="tr-TR" b="1" dirty="0" smtClean="0"/>
              <a:t>AYRIMCILIĞIN MEŞRULAŞTIRILMASI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DOÇ.DR.FİLİZ YILDIRIM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523337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2117035" y="1107626"/>
            <a:ext cx="8150087" cy="3742669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b="1" dirty="0" smtClean="0"/>
              <a:t>Ayrımcılığın Meşrulaştırılmasıyla İlişkili Temel Kavramlar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b="1" dirty="0" smtClean="0"/>
              <a:t>Adil Dünya İnancı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/>
              <a:t>Adil dünya </a:t>
            </a:r>
            <a:r>
              <a:rPr lang="tr-TR" dirty="0" smtClean="0"/>
              <a:t>inancıyla ilgili </a:t>
            </a:r>
            <a:r>
              <a:rPr lang="tr-TR" dirty="0"/>
              <a:t>yapılan ilk çalışmalar, </a:t>
            </a:r>
            <a:r>
              <a:rPr lang="tr-TR" dirty="0" smtClean="0"/>
              <a:t>insanların, yaptıkları </a:t>
            </a:r>
            <a:r>
              <a:rPr lang="tr-TR" dirty="0"/>
              <a:t>şeyler (davranışları) ile başlarına gelenler (sonuçlar) </a:t>
            </a:r>
            <a:r>
              <a:rPr lang="tr-TR" dirty="0" smtClean="0"/>
              <a:t>arasında bir </a:t>
            </a:r>
            <a:r>
              <a:rPr lang="tr-TR" dirty="0"/>
              <a:t>uygunluk olduğuna inanma eğiliminde olduklarını </a:t>
            </a:r>
            <a:r>
              <a:rPr lang="tr-TR" dirty="0" smtClean="0"/>
              <a:t>göstermiştir (</a:t>
            </a:r>
            <a:r>
              <a:rPr lang="tr-TR" dirty="0"/>
              <a:t>Göregenli, </a:t>
            </a:r>
            <a:r>
              <a:rPr lang="tr-TR" dirty="0" smtClean="0"/>
              <a:t>2012b). </a:t>
            </a:r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435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2117035" y="1107626"/>
            <a:ext cx="8150087" cy="374266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b="1" dirty="0" smtClean="0"/>
              <a:t>Ahlaki </a:t>
            </a:r>
            <a:r>
              <a:rPr lang="tr-TR" b="1" dirty="0" smtClean="0"/>
              <a:t>Dışlama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/>
              <a:t>Ahlaki dışlamayla ilgili çalışmalar toplumca damgalanmış insanlara </a:t>
            </a:r>
            <a:r>
              <a:rPr lang="tr-TR" dirty="0" smtClean="0"/>
              <a:t>yönelik vahşi </a:t>
            </a:r>
            <a:r>
              <a:rPr lang="tr-TR" dirty="0"/>
              <a:t>ve zalim davranışların meşrulaştırılması süreçlerini </a:t>
            </a:r>
            <a:r>
              <a:rPr lang="tr-TR" dirty="0" smtClean="0"/>
              <a:t>araştırır</a:t>
            </a:r>
            <a:r>
              <a:rPr lang="tr-TR" dirty="0"/>
              <a:t> </a:t>
            </a:r>
            <a:r>
              <a:rPr lang="tr-TR" dirty="0" smtClean="0"/>
              <a:t>(Göregenli, 2012b). </a:t>
            </a:r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3286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2117035" y="1107626"/>
            <a:ext cx="8150087" cy="3742669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b="1" dirty="0" smtClean="0"/>
              <a:t>b) Ahlaki Dışlama Biçimleri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İnsanlıktan çıkarma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Karakter özellikleri tanımlama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Toplumun dışına atma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Siyasi etiketlerin kullanılması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Grup karşılaştırması yoluyla </a:t>
            </a:r>
            <a:r>
              <a:rPr lang="tr-TR" dirty="0" err="1" smtClean="0"/>
              <a:t>gayrimeşrulaştırma</a:t>
            </a:r>
            <a:r>
              <a:rPr lang="tr-TR" dirty="0" smtClean="0"/>
              <a:t> (Göregenli, 2012b). </a:t>
            </a:r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212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421295" y="809453"/>
            <a:ext cx="9263270" cy="3742669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sz="2400" b="1" dirty="0" smtClean="0"/>
              <a:t>Sistemin Meşrulaştırılması Kuramı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sz="2400" dirty="0"/>
              <a:t>Araştırmalar, dezavantajlı grupların yoksunlukları ve olumsuz koşulları </a:t>
            </a:r>
            <a:r>
              <a:rPr lang="tr-TR" sz="2400" dirty="0" smtClean="0"/>
              <a:t>nedeniyle insanlar </a:t>
            </a:r>
            <a:r>
              <a:rPr lang="tr-TR" sz="2400" dirty="0"/>
              <a:t>tarafından genellikle hor görüldüğünü ortaya koymuştur. </a:t>
            </a:r>
            <a:r>
              <a:rPr lang="tr-TR" sz="2400" dirty="0" smtClean="0"/>
              <a:t>Bu bağlamda</a:t>
            </a:r>
            <a:r>
              <a:rPr lang="tr-TR" sz="2400" dirty="0"/>
              <a:t>, maruz kaldıkları ayrımcılıklar ve adaletsizlikler o grupların </a:t>
            </a:r>
            <a:r>
              <a:rPr lang="tr-TR" sz="2400" dirty="0" smtClean="0"/>
              <a:t>kendi davranış </a:t>
            </a:r>
            <a:r>
              <a:rPr lang="tr-TR" sz="2400" dirty="0"/>
              <a:t>ya da varoluş biçimlerinin bir sonucudur; </a:t>
            </a:r>
            <a:r>
              <a:rPr lang="tr-TR" sz="2400" dirty="0" smtClean="0"/>
              <a:t>hatta bu gruplar başlarına </a:t>
            </a:r>
            <a:r>
              <a:rPr lang="tr-TR" sz="2400" dirty="0"/>
              <a:t>gelenleri hak ettiklerini </a:t>
            </a:r>
            <a:r>
              <a:rPr lang="tr-TR" sz="2400" dirty="0" smtClean="0"/>
              <a:t>düşünebilirler</a:t>
            </a:r>
            <a:r>
              <a:rPr lang="tr-TR" sz="2400" dirty="0"/>
              <a:t> </a:t>
            </a:r>
            <a:r>
              <a:rPr lang="tr-TR" sz="2400" dirty="0" smtClean="0"/>
              <a:t>(Göregenli, 2012b). </a:t>
            </a:r>
            <a:endParaRPr lang="tr-TR" sz="2400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1886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421295" y="809453"/>
            <a:ext cx="9263270" cy="3742669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endParaRPr lang="tr-TR" sz="2400" dirty="0" smtClean="0"/>
          </a:p>
          <a:p>
            <a:pPr marL="0" indent="0" algn="just">
              <a:lnSpc>
                <a:spcPct val="150000"/>
              </a:lnSpc>
              <a:buNone/>
            </a:pPr>
            <a:r>
              <a:rPr lang="tr-TR" sz="2400" dirty="0" smtClean="0"/>
              <a:t>Özellikle </a:t>
            </a:r>
            <a:r>
              <a:rPr lang="tr-TR" sz="2400" dirty="0"/>
              <a:t>dezavantajlı grupların üyelerinin, sistemi meşrulaştırmaya ve </a:t>
            </a:r>
            <a:r>
              <a:rPr lang="tr-TR" sz="2400" dirty="0" err="1"/>
              <a:t>gruplararası</a:t>
            </a:r>
            <a:r>
              <a:rPr lang="tr-TR" sz="2400" dirty="0"/>
              <a:t> hiyerarşiyi sürdürmeye hizmet eden ideolojileri, mitleri, inançları bilinçli ya da bilinçli olmayan bir şekilde onaylamaları söz konusu olabilir (</a:t>
            </a:r>
            <a:r>
              <a:rPr lang="tr-TR" sz="2400" dirty="0" smtClean="0"/>
              <a:t>Göregenli, 2012b). </a:t>
            </a:r>
            <a:endParaRPr lang="tr-TR" sz="2400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0053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421295" y="809453"/>
            <a:ext cx="9263270" cy="3742669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endParaRPr lang="tr-TR" sz="2400" dirty="0" smtClean="0"/>
          </a:p>
          <a:p>
            <a:pPr marL="0" indent="0" algn="just">
              <a:lnSpc>
                <a:spcPct val="150000"/>
              </a:lnSpc>
              <a:buNone/>
            </a:pPr>
            <a:r>
              <a:rPr lang="tr-TR" sz="2400" dirty="0" smtClean="0"/>
              <a:t>Bu bağlamda sosyal </a:t>
            </a:r>
            <a:r>
              <a:rPr lang="tr-TR" sz="2400" dirty="0"/>
              <a:t>psikologlar, gruplar arasındaki hiyerarşik ilişkilerin ve </a:t>
            </a:r>
            <a:r>
              <a:rPr lang="tr-TR" sz="2400" dirty="0" err="1"/>
              <a:t>sosyo</a:t>
            </a:r>
            <a:r>
              <a:rPr lang="tr-TR" sz="2400" dirty="0"/>
              <a:t>-ekonomik sistemin meşrulaştırılmasında hangi sosyal ve psikolojik süreçlerin rol oynadığına açıklık </a:t>
            </a:r>
            <a:r>
              <a:rPr lang="tr-TR" sz="2400" dirty="0" smtClean="0"/>
              <a:t>getirmek istemişlerdir. Özellikle </a:t>
            </a:r>
            <a:r>
              <a:rPr lang="tr-TR" sz="2400" dirty="0"/>
              <a:t>1990’ların ilk yarısında </a:t>
            </a:r>
            <a:r>
              <a:rPr lang="tr-TR" sz="2400" dirty="0" smtClean="0">
                <a:solidFill>
                  <a:srgbClr val="FF0000"/>
                </a:solidFill>
              </a:rPr>
              <a:t>sistemin </a:t>
            </a:r>
            <a:r>
              <a:rPr lang="tr-TR" sz="2400" dirty="0">
                <a:solidFill>
                  <a:srgbClr val="FF0000"/>
                </a:solidFill>
              </a:rPr>
              <a:t>meşrulaştırılması kuramı</a:t>
            </a:r>
            <a:r>
              <a:rPr lang="tr-TR" sz="2400" dirty="0"/>
              <a:t> ve </a:t>
            </a:r>
            <a:r>
              <a:rPr lang="tr-TR" sz="2400" dirty="0">
                <a:solidFill>
                  <a:srgbClr val="FF0000"/>
                </a:solidFill>
              </a:rPr>
              <a:t>sosyal baskınlık kuramı</a:t>
            </a:r>
            <a:r>
              <a:rPr lang="tr-TR" sz="2400" dirty="0"/>
              <a:t>, sahip oldukları dinamik, çok yönlü ve </a:t>
            </a:r>
            <a:r>
              <a:rPr lang="tr-TR" sz="2400" dirty="0" err="1"/>
              <a:t>etkileşimci</a:t>
            </a:r>
            <a:r>
              <a:rPr lang="tr-TR" sz="2400" dirty="0"/>
              <a:t> yaklaşımlarıyla oldukça ilgi </a:t>
            </a:r>
            <a:r>
              <a:rPr lang="tr-TR" sz="2400" dirty="0" smtClean="0"/>
              <a:t>çekmiştir (Göregenli, 2012b). </a:t>
            </a:r>
            <a:endParaRPr lang="tr-TR" sz="2400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655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421295" y="809453"/>
            <a:ext cx="9263270" cy="3742669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endParaRPr lang="tr-TR" sz="2400" dirty="0" smtClean="0"/>
          </a:p>
          <a:p>
            <a:pPr marL="0" indent="0" algn="just">
              <a:lnSpc>
                <a:spcPct val="150000"/>
              </a:lnSpc>
              <a:buNone/>
            </a:pPr>
            <a:r>
              <a:rPr lang="tr-TR" sz="2400" dirty="0"/>
              <a:t>A</a:t>
            </a:r>
            <a:r>
              <a:rPr lang="tr-TR" sz="2400" dirty="0" smtClean="0"/>
              <a:t>yrımcılığa </a:t>
            </a:r>
            <a:r>
              <a:rPr lang="tr-TR" sz="2400" dirty="0"/>
              <a:t>uğrayan </a:t>
            </a:r>
            <a:r>
              <a:rPr lang="tr-TR" sz="2400" dirty="0" smtClean="0"/>
              <a:t>dezavantajlı gruplarla </a:t>
            </a:r>
            <a:r>
              <a:rPr lang="tr-TR" sz="2400" dirty="0"/>
              <a:t>ilgili </a:t>
            </a:r>
            <a:r>
              <a:rPr lang="tr-TR" sz="2400" dirty="0" smtClean="0"/>
              <a:t>yaklaşımı ile gerek </a:t>
            </a:r>
            <a:r>
              <a:rPr lang="tr-TR" sz="2400" dirty="0"/>
              <a:t>«sosyal kimlik» </a:t>
            </a:r>
            <a:r>
              <a:rPr lang="tr-TR" sz="2400" dirty="0" smtClean="0"/>
              <a:t>kuramı, gerekse «sistemin meşrulaştırılması» </a:t>
            </a:r>
            <a:r>
              <a:rPr lang="tr-TR" sz="2400" dirty="0"/>
              <a:t>ve </a:t>
            </a:r>
            <a:r>
              <a:rPr lang="tr-TR" sz="2400" dirty="0" smtClean="0"/>
              <a:t>«sosyal baskınlık» kuramları toplumdaki </a:t>
            </a:r>
            <a:r>
              <a:rPr lang="tr-TR" sz="2400" dirty="0"/>
              <a:t>statü farklılıklarının, </a:t>
            </a:r>
            <a:r>
              <a:rPr lang="tr-TR" sz="2400" dirty="0" smtClean="0"/>
              <a:t>«yüksek </a:t>
            </a:r>
            <a:r>
              <a:rPr lang="tr-TR" sz="2400" dirty="0"/>
              <a:t>ve düşük </a:t>
            </a:r>
            <a:r>
              <a:rPr lang="tr-TR" sz="2400" dirty="0" smtClean="0"/>
              <a:t>statülü grupların </a:t>
            </a:r>
            <a:r>
              <a:rPr lang="tr-TR" sz="2400" dirty="0"/>
              <a:t>üyeleri tarafından nasıl </a:t>
            </a:r>
            <a:r>
              <a:rPr lang="tr-TR" sz="2400" dirty="0" smtClean="0"/>
              <a:t>sürdürüldüğü» </a:t>
            </a:r>
            <a:r>
              <a:rPr lang="tr-TR" sz="2400" dirty="0"/>
              <a:t>sorusunu </a:t>
            </a:r>
            <a:r>
              <a:rPr lang="tr-TR" sz="2400" dirty="0" smtClean="0"/>
              <a:t>yanıtlamaya çalışır (Göregenli, 2012b). </a:t>
            </a:r>
            <a:endParaRPr lang="tr-TR" sz="2400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8878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>
          <a:xfrm>
            <a:off x="1305338" y="3348037"/>
            <a:ext cx="9144000" cy="2943433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b="1" dirty="0" smtClean="0"/>
              <a:t>YARARLANILAN KAYNAKLAR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sz="3100" dirty="0" smtClean="0"/>
              <a:t/>
            </a:r>
            <a:br>
              <a:rPr lang="tr-TR" sz="3100" dirty="0" smtClean="0"/>
            </a:br>
            <a:r>
              <a:rPr lang="tr-TR" sz="3100" dirty="0" smtClean="0"/>
              <a:t>Göregenli, M. (2012b). Ayrımcılığın Meşrulaştırılması. İçinde Kenan Çayır </a:t>
            </a:r>
            <a:r>
              <a:rPr lang="tr-TR" sz="3100" dirty="0"/>
              <a:t>ve </a:t>
            </a:r>
            <a:r>
              <a:rPr lang="tr-TR" sz="3100" dirty="0" smtClean="0"/>
              <a:t>Müge Ayan Ceyhan (Editörler), Ayrımcılık Çok Boyutlu Yaklaşımlar (s.61-72), </a:t>
            </a:r>
            <a:r>
              <a:rPr lang="tr-TR" sz="3100" dirty="0"/>
              <a:t>İstanbul: Sena Ofset Ambalaj ve Matbaacılık San. Tic. Ltd. Şti</a:t>
            </a:r>
            <a:r>
              <a:rPr lang="tr-TR" sz="3100" dirty="0" smtClean="0"/>
              <a:t>.</a:t>
            </a:r>
            <a:br>
              <a:rPr lang="tr-TR" sz="3100" dirty="0" smtClean="0"/>
            </a:br>
            <a:r>
              <a:rPr lang="tr-TR" sz="3100" dirty="0"/>
              <a:t/>
            </a:r>
            <a:br>
              <a:rPr lang="tr-TR" sz="3100" dirty="0"/>
            </a:br>
            <a:r>
              <a:rPr lang="tr-TR" sz="3100" dirty="0"/>
              <a:t/>
            </a:r>
            <a:br>
              <a:rPr lang="tr-TR" sz="3100" dirty="0"/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800334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289</Words>
  <Application>Microsoft Office PowerPoint</Application>
  <PresentationFormat>Geniş ekran</PresentationFormat>
  <Paragraphs>28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1_Office Teması</vt:lpstr>
      <vt:lpstr>2_Office Teması</vt:lpstr>
      <vt:lpstr>SHB-114 SOSYAL HİZMETTE EŞİTLİK VE ÇEŞİTLİLİK AYRIMCILIĞIN MEŞRULAŞTIRILMASI DOÇ.DR.FİLİZ YILDIRIM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                                                       YARARLANILAN KAYNAKLAR  Göregenli, M. (2012b). Ayrımcılığın Meşrulaştırılması. İçinde Kenan Çayır ve Müge Ayan Ceyhan (Editörler), Ayrımcılık Çok Boyutlu Yaklaşımlar (s.61-72), İstanbul: Sena Ofset Ambalaj ve Matbaacılık San. Tic. Ltd. Şti.  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SHB-419 DAYANIŞMA MODELLERİ KUŞAK KAVRAMI VE KUŞAK SINIFLAMALARI DOÇ.DR.FİLİZ YILDIRIM</dc:title>
  <dc:creator>C</dc:creator>
  <cp:lastModifiedBy>C</cp:lastModifiedBy>
  <cp:revision>40</cp:revision>
  <dcterms:created xsi:type="dcterms:W3CDTF">2017-10-22T16:18:04Z</dcterms:created>
  <dcterms:modified xsi:type="dcterms:W3CDTF">2018-02-03T12:26:44Z</dcterms:modified>
</cp:coreProperties>
</file>