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66" r:id="rId4"/>
    <p:sldId id="280" r:id="rId5"/>
    <p:sldId id="281" r:id="rId6"/>
    <p:sldId id="282" r:id="rId7"/>
    <p:sldId id="283" r:id="rId8"/>
    <p:sldId id="284" r:id="rId9"/>
    <p:sldId id="285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AYRIMCILIĞIN MEŞRULAŞTIRILMASI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Ayrımcılığın Meşrulaştırılmasıyla İlişkili Temel Kavramlar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Adil Dünya İnancı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Adil dünya </a:t>
            </a:r>
            <a:r>
              <a:rPr lang="tr-TR" dirty="0" smtClean="0"/>
              <a:t>inancıyla ilgili </a:t>
            </a:r>
            <a:r>
              <a:rPr lang="tr-TR" dirty="0"/>
              <a:t>yapılan ilk çalışmalar, </a:t>
            </a:r>
            <a:r>
              <a:rPr lang="tr-TR" dirty="0" smtClean="0"/>
              <a:t>insanların, yaptıkları </a:t>
            </a:r>
            <a:r>
              <a:rPr lang="tr-TR" dirty="0"/>
              <a:t>şeyler (davranışları) ile başlarına gelenler (sonuçlar) </a:t>
            </a:r>
            <a:r>
              <a:rPr lang="tr-TR" dirty="0" smtClean="0"/>
              <a:t>arasında bir </a:t>
            </a:r>
            <a:r>
              <a:rPr lang="tr-TR" dirty="0"/>
              <a:t>uygunluk olduğuna inanma eğiliminde olduklarını </a:t>
            </a:r>
            <a:r>
              <a:rPr lang="tr-TR" dirty="0" smtClean="0"/>
              <a:t>göstermiştir (</a:t>
            </a:r>
            <a:r>
              <a:rPr lang="tr-TR" dirty="0"/>
              <a:t>Göregenli, </a:t>
            </a:r>
            <a:r>
              <a:rPr lang="tr-TR" dirty="0" smtClean="0"/>
              <a:t>2012b).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Ahlaki </a:t>
            </a:r>
            <a:r>
              <a:rPr lang="tr-TR" b="1" dirty="0" smtClean="0"/>
              <a:t>Dışlama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Ahlaki dışlamayla ilgili çalışmalar toplumca damgalanmış insanlara </a:t>
            </a:r>
            <a:r>
              <a:rPr lang="tr-TR" dirty="0" smtClean="0"/>
              <a:t>yönelik vahşi </a:t>
            </a:r>
            <a:r>
              <a:rPr lang="tr-TR" dirty="0"/>
              <a:t>ve zalim davranışların meşrulaştırılması süreçlerini </a:t>
            </a:r>
            <a:r>
              <a:rPr lang="tr-TR" dirty="0" smtClean="0"/>
              <a:t>araştırır</a:t>
            </a:r>
            <a:r>
              <a:rPr lang="tr-TR" dirty="0"/>
              <a:t> </a:t>
            </a:r>
            <a:r>
              <a:rPr lang="tr-TR" dirty="0" smtClean="0"/>
              <a:t>(Göregenli, 2012b).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b) Ahlaki Dışlama Biçimleri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İnsanlıktan çıkarma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Karakter özellikleri tanımlama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Toplumun dışına atma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Siyasi etiketlerin kullanılması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Grup karşılaştırması yoluyla </a:t>
            </a:r>
            <a:r>
              <a:rPr lang="tr-TR" dirty="0" err="1" smtClean="0"/>
              <a:t>gayrimeşrulaştırma</a:t>
            </a:r>
            <a:r>
              <a:rPr lang="tr-TR" dirty="0" smtClean="0"/>
              <a:t> (Göregenli, 2012b).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421295" y="809453"/>
            <a:ext cx="9263270" cy="374266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 smtClean="0"/>
              <a:t>Sistemin Meşrulaştırılması Kuramı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/>
              <a:t>Araştırmalar, dezavantajlı grupların yoksunlukları ve olumsuz koşulları </a:t>
            </a:r>
            <a:r>
              <a:rPr lang="tr-TR" sz="2400" dirty="0" smtClean="0"/>
              <a:t>nedeniyle insanlar </a:t>
            </a:r>
            <a:r>
              <a:rPr lang="tr-TR" sz="2400" dirty="0"/>
              <a:t>tarafından genellikle hor görüldüğünü ortaya koymuştur. </a:t>
            </a:r>
            <a:r>
              <a:rPr lang="tr-TR" sz="2400" dirty="0" smtClean="0"/>
              <a:t>Bu bağlamda</a:t>
            </a:r>
            <a:r>
              <a:rPr lang="tr-TR" sz="2400" dirty="0"/>
              <a:t>, maruz kaldıkları ayrımcılıklar ve adaletsizlikler o grupların </a:t>
            </a:r>
            <a:r>
              <a:rPr lang="tr-TR" sz="2400" dirty="0" smtClean="0"/>
              <a:t>kendi davranış </a:t>
            </a:r>
            <a:r>
              <a:rPr lang="tr-TR" sz="2400" dirty="0"/>
              <a:t>ya da varoluş biçimlerinin bir sonucudur; </a:t>
            </a:r>
            <a:r>
              <a:rPr lang="tr-TR" sz="2400" dirty="0" smtClean="0"/>
              <a:t>hatta bu gruplar başlarına </a:t>
            </a:r>
            <a:r>
              <a:rPr lang="tr-TR" sz="2400" dirty="0"/>
              <a:t>gelenleri hak ettiklerini </a:t>
            </a:r>
            <a:r>
              <a:rPr lang="tr-TR" sz="2400" dirty="0" smtClean="0"/>
              <a:t>düşünebilirler</a:t>
            </a:r>
            <a:r>
              <a:rPr lang="tr-TR" sz="2400" dirty="0"/>
              <a:t> </a:t>
            </a:r>
            <a:r>
              <a:rPr lang="tr-TR" sz="2400" dirty="0" smtClean="0"/>
              <a:t>(Göregenli, 2012b). </a:t>
            </a:r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421295" y="809453"/>
            <a:ext cx="9263270" cy="374266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tr-T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 smtClean="0"/>
              <a:t>Özellikle </a:t>
            </a:r>
            <a:r>
              <a:rPr lang="tr-TR" sz="2400" dirty="0"/>
              <a:t>dezavantajlı grupların üyelerinin, sistemi meşrulaştırmaya ve </a:t>
            </a:r>
            <a:r>
              <a:rPr lang="tr-TR" sz="2400" dirty="0" err="1"/>
              <a:t>gruplararası</a:t>
            </a:r>
            <a:r>
              <a:rPr lang="tr-TR" sz="2400" dirty="0"/>
              <a:t> hiyerarşiyi sürdürmeye hizmet eden ideolojileri, mitleri, inançları bilinçli ya da bilinçli olmayan bir şekilde onaylamaları söz konusu olabilir (</a:t>
            </a:r>
            <a:r>
              <a:rPr lang="tr-TR" sz="2400" dirty="0" smtClean="0"/>
              <a:t>Göregenli, 2012b). </a:t>
            </a:r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421295" y="809453"/>
            <a:ext cx="9263270" cy="374266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tr-T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 smtClean="0"/>
              <a:t>Bu bağlamda sosyal </a:t>
            </a:r>
            <a:r>
              <a:rPr lang="tr-TR" sz="2400" dirty="0"/>
              <a:t>psikologlar, gruplar arasındaki hiyerarşik ilişkilerin ve </a:t>
            </a:r>
            <a:r>
              <a:rPr lang="tr-TR" sz="2400" dirty="0" err="1"/>
              <a:t>sosyo</a:t>
            </a:r>
            <a:r>
              <a:rPr lang="tr-TR" sz="2400" dirty="0"/>
              <a:t>-ekonomik sistemin meşrulaştırılmasında hangi sosyal ve psikolojik süreçlerin rol oynadığına açıklık </a:t>
            </a:r>
            <a:r>
              <a:rPr lang="tr-TR" sz="2400" dirty="0" smtClean="0"/>
              <a:t>getirmek istemişlerdir. Özellikle </a:t>
            </a:r>
            <a:r>
              <a:rPr lang="tr-TR" sz="2400" dirty="0"/>
              <a:t>1990’ların ilk yarısında </a:t>
            </a:r>
            <a:r>
              <a:rPr lang="tr-TR" sz="2400" dirty="0" smtClean="0">
                <a:solidFill>
                  <a:srgbClr val="FF0000"/>
                </a:solidFill>
              </a:rPr>
              <a:t>sistemin </a:t>
            </a:r>
            <a:r>
              <a:rPr lang="tr-TR" sz="2400" dirty="0">
                <a:solidFill>
                  <a:srgbClr val="FF0000"/>
                </a:solidFill>
              </a:rPr>
              <a:t>meşrulaştırılması kuramı</a:t>
            </a:r>
            <a:r>
              <a:rPr lang="tr-TR" sz="2400" dirty="0"/>
              <a:t> ve </a:t>
            </a:r>
            <a:r>
              <a:rPr lang="tr-TR" sz="2400" dirty="0">
                <a:solidFill>
                  <a:srgbClr val="FF0000"/>
                </a:solidFill>
              </a:rPr>
              <a:t>sosyal baskınlık kuramı</a:t>
            </a:r>
            <a:r>
              <a:rPr lang="tr-TR" sz="2400" dirty="0"/>
              <a:t>, sahip oldukları dinamik, çok yönlü ve </a:t>
            </a:r>
            <a:r>
              <a:rPr lang="tr-TR" sz="2400" dirty="0" err="1"/>
              <a:t>etkileşimci</a:t>
            </a:r>
            <a:r>
              <a:rPr lang="tr-TR" sz="2400" dirty="0"/>
              <a:t> yaklaşımlarıyla oldukça ilgi </a:t>
            </a:r>
            <a:r>
              <a:rPr lang="tr-TR" sz="2400" dirty="0" smtClean="0"/>
              <a:t>çekmiştir (Göregenli, 2012b). </a:t>
            </a:r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421295" y="809453"/>
            <a:ext cx="9263270" cy="374266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tr-T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/>
              <a:t>A</a:t>
            </a:r>
            <a:r>
              <a:rPr lang="tr-TR" sz="2400" dirty="0" smtClean="0"/>
              <a:t>yrımcılığa </a:t>
            </a:r>
            <a:r>
              <a:rPr lang="tr-TR" sz="2400" dirty="0"/>
              <a:t>uğrayan </a:t>
            </a:r>
            <a:r>
              <a:rPr lang="tr-TR" sz="2400" dirty="0" smtClean="0"/>
              <a:t>dezavantajlı gruplarla </a:t>
            </a:r>
            <a:r>
              <a:rPr lang="tr-TR" sz="2400" dirty="0"/>
              <a:t>ilgili </a:t>
            </a:r>
            <a:r>
              <a:rPr lang="tr-TR" sz="2400" dirty="0" smtClean="0"/>
              <a:t>yaklaşımı ile gerek </a:t>
            </a:r>
            <a:r>
              <a:rPr lang="tr-TR" sz="2400" dirty="0"/>
              <a:t>«sosyal kimlik» </a:t>
            </a:r>
            <a:r>
              <a:rPr lang="tr-TR" sz="2400" dirty="0" smtClean="0"/>
              <a:t>kuramı, gerekse «sistemin meşrulaştırılması» </a:t>
            </a:r>
            <a:r>
              <a:rPr lang="tr-TR" sz="2400" dirty="0"/>
              <a:t>ve </a:t>
            </a:r>
            <a:r>
              <a:rPr lang="tr-TR" sz="2400" dirty="0" smtClean="0"/>
              <a:t>«sosyal baskınlık» kuramları toplumdaki </a:t>
            </a:r>
            <a:r>
              <a:rPr lang="tr-TR" sz="2400" dirty="0"/>
              <a:t>statü farklılıklarının, </a:t>
            </a:r>
            <a:r>
              <a:rPr lang="tr-TR" sz="2400" dirty="0" smtClean="0"/>
              <a:t>«yüksek </a:t>
            </a:r>
            <a:r>
              <a:rPr lang="tr-TR" sz="2400" dirty="0"/>
              <a:t>ve düşük </a:t>
            </a:r>
            <a:r>
              <a:rPr lang="tr-TR" sz="2400" dirty="0" smtClean="0"/>
              <a:t>statülü grupların </a:t>
            </a:r>
            <a:r>
              <a:rPr lang="tr-TR" sz="2400" dirty="0"/>
              <a:t>üyeleri tarafından nasıl </a:t>
            </a:r>
            <a:r>
              <a:rPr lang="tr-TR" sz="2400" dirty="0" smtClean="0"/>
              <a:t>sürdürüldüğü» </a:t>
            </a:r>
            <a:r>
              <a:rPr lang="tr-TR" sz="2400" dirty="0"/>
              <a:t>sorusunu </a:t>
            </a:r>
            <a:r>
              <a:rPr lang="tr-TR" sz="2400" dirty="0" smtClean="0"/>
              <a:t>yanıtlamaya çalışır (Göregenli, 2012b). </a:t>
            </a:r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305338" y="3348037"/>
            <a:ext cx="9144000" cy="294343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b="1" dirty="0" smtClean="0"/>
              <a:t>YARARLANILAN KAYNAKLAR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Göregenli, M. (2012b). Ayrımcılığın Meşrulaştırılması. İçinde Kenan Çayır </a:t>
            </a:r>
            <a:r>
              <a:rPr lang="tr-TR" sz="3100" dirty="0"/>
              <a:t>ve </a:t>
            </a:r>
            <a:r>
              <a:rPr lang="tr-TR" sz="3100" dirty="0" smtClean="0"/>
              <a:t>Müge Ayan Ceyhan (Editörler), Ayrımcılık Çok Boyutlu Yaklaşımlar (s.61-72), </a:t>
            </a:r>
            <a:r>
              <a:rPr lang="tr-TR" sz="3100" dirty="0"/>
              <a:t>İstanbul: Sena Ofset Ambalaj ve Matbaacılık San. Tic. Ltd. Şti</a:t>
            </a:r>
            <a:r>
              <a:rPr lang="tr-TR" sz="3100" dirty="0" smtClean="0"/>
              <a:t>.</a:t>
            </a:r>
            <a:br>
              <a:rPr lang="tr-TR" sz="3100" dirty="0" smtClean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289</Words>
  <Application>Microsoft Office PowerPoint</Application>
  <PresentationFormat>Geniş ekran</PresentationFormat>
  <Paragraphs>28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AYRIMCILIĞIN MEŞRULAŞTIRILMASI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           YARARLANILAN KAYNAKLAR  Göregenli, M. (2012b). Ayrımcılığın Meşrulaştırılması. İçinde Kenan Çayır ve Müge Ayan Ceyhan (Editörler), Ayrımcılık Çok Boyutlu Yaklaşımlar (s.61-72), İstanbul: Sena Ofset Ambalaj ve Matbaacılık San. Tic. Ltd. Şti.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40</cp:revision>
  <dcterms:created xsi:type="dcterms:W3CDTF">2017-10-22T16:18:04Z</dcterms:created>
  <dcterms:modified xsi:type="dcterms:W3CDTF">2018-02-03T12:26:44Z</dcterms:modified>
</cp:coreProperties>
</file>