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5C540FF-BA1B-4C29-8830-63AFC1089CE2}"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1182DF9-4F88-4823-9526-EAA0299DD7A7}" type="slidenum">
              <a:rPr lang="tr-TR" smtClean="0"/>
              <a:t>‹#›</a:t>
            </a:fld>
            <a:endParaRPr lang="tr-TR"/>
          </a:p>
        </p:txBody>
      </p:sp>
    </p:spTree>
    <p:extLst>
      <p:ext uri="{BB962C8B-B14F-4D97-AF65-F5344CB8AC3E}">
        <p14:creationId xmlns:p14="http://schemas.microsoft.com/office/powerpoint/2010/main" val="1790574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5C540FF-BA1B-4C29-8830-63AFC1089CE2}"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1182DF9-4F88-4823-9526-EAA0299DD7A7}" type="slidenum">
              <a:rPr lang="tr-TR" smtClean="0"/>
              <a:t>‹#›</a:t>
            </a:fld>
            <a:endParaRPr lang="tr-TR"/>
          </a:p>
        </p:txBody>
      </p:sp>
    </p:spTree>
    <p:extLst>
      <p:ext uri="{BB962C8B-B14F-4D97-AF65-F5344CB8AC3E}">
        <p14:creationId xmlns:p14="http://schemas.microsoft.com/office/powerpoint/2010/main" val="3190782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5C540FF-BA1B-4C29-8830-63AFC1089CE2}"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1182DF9-4F88-4823-9526-EAA0299DD7A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644811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5C540FF-BA1B-4C29-8830-63AFC1089CE2}"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1182DF9-4F88-4823-9526-EAA0299DD7A7}" type="slidenum">
              <a:rPr lang="tr-TR" smtClean="0"/>
              <a:t>‹#›</a:t>
            </a:fld>
            <a:endParaRPr lang="tr-TR"/>
          </a:p>
        </p:txBody>
      </p:sp>
    </p:spTree>
    <p:extLst>
      <p:ext uri="{BB962C8B-B14F-4D97-AF65-F5344CB8AC3E}">
        <p14:creationId xmlns:p14="http://schemas.microsoft.com/office/powerpoint/2010/main" val="31361707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5C540FF-BA1B-4C29-8830-63AFC1089CE2}"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1182DF9-4F88-4823-9526-EAA0299DD7A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062835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5C540FF-BA1B-4C29-8830-63AFC1089CE2}"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1182DF9-4F88-4823-9526-EAA0299DD7A7}" type="slidenum">
              <a:rPr lang="tr-TR" smtClean="0"/>
              <a:t>‹#›</a:t>
            </a:fld>
            <a:endParaRPr lang="tr-TR"/>
          </a:p>
        </p:txBody>
      </p:sp>
    </p:spTree>
    <p:extLst>
      <p:ext uri="{BB962C8B-B14F-4D97-AF65-F5344CB8AC3E}">
        <p14:creationId xmlns:p14="http://schemas.microsoft.com/office/powerpoint/2010/main" val="23516821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5C540FF-BA1B-4C29-8830-63AFC1089CE2}"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1182DF9-4F88-4823-9526-EAA0299DD7A7}" type="slidenum">
              <a:rPr lang="tr-TR" smtClean="0"/>
              <a:t>‹#›</a:t>
            </a:fld>
            <a:endParaRPr lang="tr-TR"/>
          </a:p>
        </p:txBody>
      </p:sp>
    </p:spTree>
    <p:extLst>
      <p:ext uri="{BB962C8B-B14F-4D97-AF65-F5344CB8AC3E}">
        <p14:creationId xmlns:p14="http://schemas.microsoft.com/office/powerpoint/2010/main" val="19490217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5C540FF-BA1B-4C29-8830-63AFC1089CE2}"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1182DF9-4F88-4823-9526-EAA0299DD7A7}" type="slidenum">
              <a:rPr lang="tr-TR" smtClean="0"/>
              <a:t>‹#›</a:t>
            </a:fld>
            <a:endParaRPr lang="tr-TR"/>
          </a:p>
        </p:txBody>
      </p:sp>
    </p:spTree>
    <p:extLst>
      <p:ext uri="{BB962C8B-B14F-4D97-AF65-F5344CB8AC3E}">
        <p14:creationId xmlns:p14="http://schemas.microsoft.com/office/powerpoint/2010/main" val="3948881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5C540FF-BA1B-4C29-8830-63AFC1089CE2}"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1182DF9-4F88-4823-9526-EAA0299DD7A7}" type="slidenum">
              <a:rPr lang="tr-TR" smtClean="0"/>
              <a:t>‹#›</a:t>
            </a:fld>
            <a:endParaRPr lang="tr-TR"/>
          </a:p>
        </p:txBody>
      </p:sp>
    </p:spTree>
    <p:extLst>
      <p:ext uri="{BB962C8B-B14F-4D97-AF65-F5344CB8AC3E}">
        <p14:creationId xmlns:p14="http://schemas.microsoft.com/office/powerpoint/2010/main" val="606261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5C540FF-BA1B-4C29-8830-63AFC1089CE2}"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1182DF9-4F88-4823-9526-EAA0299DD7A7}" type="slidenum">
              <a:rPr lang="tr-TR" smtClean="0"/>
              <a:t>‹#›</a:t>
            </a:fld>
            <a:endParaRPr lang="tr-TR"/>
          </a:p>
        </p:txBody>
      </p:sp>
    </p:spTree>
    <p:extLst>
      <p:ext uri="{BB962C8B-B14F-4D97-AF65-F5344CB8AC3E}">
        <p14:creationId xmlns:p14="http://schemas.microsoft.com/office/powerpoint/2010/main" val="224055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5C540FF-BA1B-4C29-8830-63AFC1089CE2}"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1182DF9-4F88-4823-9526-EAA0299DD7A7}" type="slidenum">
              <a:rPr lang="tr-TR" smtClean="0"/>
              <a:t>‹#›</a:t>
            </a:fld>
            <a:endParaRPr lang="tr-TR"/>
          </a:p>
        </p:txBody>
      </p:sp>
    </p:spTree>
    <p:extLst>
      <p:ext uri="{BB962C8B-B14F-4D97-AF65-F5344CB8AC3E}">
        <p14:creationId xmlns:p14="http://schemas.microsoft.com/office/powerpoint/2010/main" val="2833473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5C540FF-BA1B-4C29-8830-63AFC1089CE2}" type="datetimeFigureOut">
              <a:rPr lang="tr-TR" smtClean="0"/>
              <a:t>5.05.2020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1182DF9-4F88-4823-9526-EAA0299DD7A7}" type="slidenum">
              <a:rPr lang="tr-TR" smtClean="0"/>
              <a:t>‹#›</a:t>
            </a:fld>
            <a:endParaRPr lang="tr-TR"/>
          </a:p>
        </p:txBody>
      </p:sp>
    </p:spTree>
    <p:extLst>
      <p:ext uri="{BB962C8B-B14F-4D97-AF65-F5344CB8AC3E}">
        <p14:creationId xmlns:p14="http://schemas.microsoft.com/office/powerpoint/2010/main" val="23666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5C540FF-BA1B-4C29-8830-63AFC1089CE2}" type="datetimeFigureOut">
              <a:rPr lang="tr-TR" smtClean="0"/>
              <a:t>5.05.2020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1182DF9-4F88-4823-9526-EAA0299DD7A7}" type="slidenum">
              <a:rPr lang="tr-TR" smtClean="0"/>
              <a:t>‹#›</a:t>
            </a:fld>
            <a:endParaRPr lang="tr-TR"/>
          </a:p>
        </p:txBody>
      </p:sp>
    </p:spTree>
    <p:extLst>
      <p:ext uri="{BB962C8B-B14F-4D97-AF65-F5344CB8AC3E}">
        <p14:creationId xmlns:p14="http://schemas.microsoft.com/office/powerpoint/2010/main" val="133927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C540FF-BA1B-4C29-8830-63AFC1089CE2}" type="datetimeFigureOut">
              <a:rPr lang="tr-TR" smtClean="0"/>
              <a:t>5.05.2020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1182DF9-4F88-4823-9526-EAA0299DD7A7}" type="slidenum">
              <a:rPr lang="tr-TR" smtClean="0"/>
              <a:t>‹#›</a:t>
            </a:fld>
            <a:endParaRPr lang="tr-TR"/>
          </a:p>
        </p:txBody>
      </p:sp>
    </p:spTree>
    <p:extLst>
      <p:ext uri="{BB962C8B-B14F-4D97-AF65-F5344CB8AC3E}">
        <p14:creationId xmlns:p14="http://schemas.microsoft.com/office/powerpoint/2010/main" val="3143545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5C540FF-BA1B-4C29-8830-63AFC1089CE2}"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1182DF9-4F88-4823-9526-EAA0299DD7A7}" type="slidenum">
              <a:rPr lang="tr-TR" smtClean="0"/>
              <a:t>‹#›</a:t>
            </a:fld>
            <a:endParaRPr lang="tr-TR"/>
          </a:p>
        </p:txBody>
      </p:sp>
    </p:spTree>
    <p:extLst>
      <p:ext uri="{BB962C8B-B14F-4D97-AF65-F5344CB8AC3E}">
        <p14:creationId xmlns:p14="http://schemas.microsoft.com/office/powerpoint/2010/main" val="1194287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5C540FF-BA1B-4C29-8830-63AFC1089CE2}"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1182DF9-4F88-4823-9526-EAA0299DD7A7}" type="slidenum">
              <a:rPr lang="tr-TR" smtClean="0"/>
              <a:t>‹#›</a:t>
            </a:fld>
            <a:endParaRPr lang="tr-TR"/>
          </a:p>
        </p:txBody>
      </p:sp>
    </p:spTree>
    <p:extLst>
      <p:ext uri="{BB962C8B-B14F-4D97-AF65-F5344CB8AC3E}">
        <p14:creationId xmlns:p14="http://schemas.microsoft.com/office/powerpoint/2010/main" val="3107875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5C540FF-BA1B-4C29-8830-63AFC1089CE2}" type="datetimeFigureOut">
              <a:rPr lang="tr-TR" smtClean="0"/>
              <a:t>5.05.2020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1182DF9-4F88-4823-9526-EAA0299DD7A7}" type="slidenum">
              <a:rPr lang="tr-TR" smtClean="0"/>
              <a:t>‹#›</a:t>
            </a:fld>
            <a:endParaRPr lang="tr-TR"/>
          </a:p>
        </p:txBody>
      </p:sp>
    </p:spTree>
    <p:extLst>
      <p:ext uri="{BB962C8B-B14F-4D97-AF65-F5344CB8AC3E}">
        <p14:creationId xmlns:p14="http://schemas.microsoft.com/office/powerpoint/2010/main" val="17598196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510835" y="1796142"/>
            <a:ext cx="8915399" cy="2262781"/>
          </a:xfrm>
        </p:spPr>
        <p:txBody>
          <a:bodyPr/>
          <a:lstStyle/>
          <a:p>
            <a:r>
              <a:rPr lang="tr-TR" dirty="0" smtClean="0"/>
              <a:t>THOMAS HOBBES</a:t>
            </a:r>
            <a:endParaRPr lang="tr-TR" dirty="0"/>
          </a:p>
        </p:txBody>
      </p:sp>
    </p:spTree>
    <p:extLst>
      <p:ext uri="{BB962C8B-B14F-4D97-AF65-F5344CB8AC3E}">
        <p14:creationId xmlns:p14="http://schemas.microsoft.com/office/powerpoint/2010/main" val="102159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b="1" dirty="0"/>
              <a:t>Thomas </a:t>
            </a:r>
            <a:r>
              <a:rPr lang="en-US" b="1" dirty="0" smtClean="0"/>
              <a:t>Hobbes</a:t>
            </a:r>
            <a:r>
              <a:rPr lang="tr-TR" b="1" dirty="0" smtClean="0"/>
              <a:t> </a:t>
            </a:r>
            <a:r>
              <a:rPr lang="en-US" dirty="0" smtClean="0"/>
              <a:t>5 </a:t>
            </a:r>
            <a:r>
              <a:rPr lang="en-US" dirty="0"/>
              <a:t>April 1588 – 4 December 1679</a:t>
            </a:r>
            <a:r>
              <a:rPr lang="en-US" dirty="0" smtClean="0"/>
              <a:t>),</a:t>
            </a:r>
            <a:r>
              <a:rPr lang="en-US" dirty="0"/>
              <a:t> was an English philosopher, considered to be one of the founders of modern </a:t>
            </a:r>
            <a:r>
              <a:rPr lang="en-US" u="sng" dirty="0"/>
              <a:t>political </a:t>
            </a:r>
            <a:r>
              <a:rPr lang="en-US" u="sng" dirty="0" smtClean="0"/>
              <a:t>philosophy</a:t>
            </a:r>
            <a:r>
              <a:rPr lang="tr-TR" baseline="30000" smtClean="0"/>
              <a:t>.</a:t>
            </a:r>
          </a:p>
          <a:p>
            <a:pPr marL="0" indent="0">
              <a:buNone/>
            </a:pPr>
            <a:endParaRPr lang="tr-TR" baseline="30000" dirty="0" smtClean="0"/>
          </a:p>
          <a:p>
            <a:r>
              <a:rPr lang="tr-TR" sz="2800" baseline="30000" dirty="0" smtClean="0"/>
              <a:t>WORKS;</a:t>
            </a:r>
          </a:p>
          <a:p>
            <a:pPr marL="0" indent="0">
              <a:buNone/>
            </a:pPr>
            <a:r>
              <a:rPr lang="en-US" dirty="0"/>
              <a:t> </a:t>
            </a:r>
            <a:r>
              <a:rPr lang="en-US" i="1" dirty="0"/>
              <a:t>A Short Tract on First Principles</a:t>
            </a:r>
            <a:r>
              <a:rPr lang="en-US" dirty="0"/>
              <a:t>, </a:t>
            </a:r>
            <a:endParaRPr lang="tr-TR" dirty="0" smtClean="0"/>
          </a:p>
          <a:p>
            <a:pPr marL="0" indent="0">
              <a:buNone/>
            </a:pPr>
            <a:r>
              <a:rPr lang="en-US" i="1" dirty="0"/>
              <a:t>A </a:t>
            </a:r>
            <a:r>
              <a:rPr lang="en-US" i="1" dirty="0" err="1"/>
              <a:t>Briefe</a:t>
            </a:r>
            <a:r>
              <a:rPr lang="en-US" i="1" dirty="0"/>
              <a:t> of the Art of </a:t>
            </a:r>
            <a:r>
              <a:rPr lang="en-US" i="1" dirty="0" err="1" smtClean="0"/>
              <a:t>Rhetorique</a:t>
            </a:r>
            <a:endParaRPr lang="tr-TR" i="1" dirty="0" smtClean="0"/>
          </a:p>
          <a:p>
            <a:pPr marL="0" indent="0">
              <a:buNone/>
            </a:pPr>
            <a:r>
              <a:rPr lang="tr-TR" i="1" dirty="0" err="1"/>
              <a:t>Tractatus</a:t>
            </a:r>
            <a:r>
              <a:rPr lang="tr-TR" i="1" dirty="0"/>
              <a:t> </a:t>
            </a:r>
            <a:r>
              <a:rPr lang="tr-TR" i="1" dirty="0" err="1"/>
              <a:t>opticus</a:t>
            </a:r>
            <a:r>
              <a:rPr lang="tr-TR" i="1" dirty="0"/>
              <a:t> </a:t>
            </a:r>
            <a:r>
              <a:rPr lang="tr-TR" i="1" dirty="0" smtClean="0"/>
              <a:t>II</a:t>
            </a:r>
          </a:p>
          <a:p>
            <a:pPr marL="0" indent="0">
              <a:buNone/>
            </a:pPr>
            <a:r>
              <a:rPr lang="en-US" i="1" dirty="0"/>
              <a:t>Leviathan, or the Matter, </a:t>
            </a:r>
            <a:r>
              <a:rPr lang="en-US" i="1" dirty="0" err="1"/>
              <a:t>Forme</a:t>
            </a:r>
            <a:r>
              <a:rPr lang="en-US" i="1" dirty="0"/>
              <a:t>, and Power of a Commonwealth, </a:t>
            </a:r>
            <a:r>
              <a:rPr lang="en-US" i="1" dirty="0" err="1"/>
              <a:t>Ecclesiasticall</a:t>
            </a:r>
            <a:r>
              <a:rPr lang="en-US" i="1" dirty="0"/>
              <a:t> and </a:t>
            </a:r>
            <a:r>
              <a:rPr lang="en-US" i="1" dirty="0" smtClean="0"/>
              <a:t>Civil</a:t>
            </a:r>
            <a:endParaRPr lang="tr-TR" i="1" dirty="0" smtClean="0"/>
          </a:p>
          <a:p>
            <a:pPr marL="0" indent="0">
              <a:buNone/>
            </a:pPr>
            <a:endParaRPr lang="tr-TR" sz="2800" baseline="30000" dirty="0" smtClean="0"/>
          </a:p>
          <a:p>
            <a:endParaRPr lang="tr-TR" sz="2800" dirty="0"/>
          </a:p>
        </p:txBody>
      </p:sp>
    </p:spTree>
    <p:extLst>
      <p:ext uri="{BB962C8B-B14F-4D97-AF65-F5344CB8AC3E}">
        <p14:creationId xmlns:p14="http://schemas.microsoft.com/office/powerpoint/2010/main" val="2209900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619794"/>
            <a:ext cx="8915400" cy="4291428"/>
          </a:xfrm>
        </p:spPr>
        <p:txBody>
          <a:bodyPr/>
          <a:lstStyle/>
          <a:p>
            <a:r>
              <a:rPr lang="en-US" dirty="0"/>
              <a:t>Hobbes, influenced by contemporary scientific ideas, had intended for his political theory to be a quasi-geometrical system, in which the conclusions followed inevitably from the premises</a:t>
            </a:r>
            <a:r>
              <a:rPr lang="en-US" dirty="0" smtClean="0"/>
              <a:t>.</a:t>
            </a:r>
            <a:r>
              <a:rPr lang="tr-TR" dirty="0" smtClean="0"/>
              <a:t> (</a:t>
            </a:r>
            <a:r>
              <a:rPr lang="tr-TR" dirty="0" err="1"/>
              <a:t>Sommerville</a:t>
            </a:r>
            <a:r>
              <a:rPr lang="tr-TR" dirty="0"/>
              <a:t>, J.P. (1992). </a:t>
            </a:r>
            <a:r>
              <a:rPr lang="tr-TR" i="1" dirty="0"/>
              <a:t>Thomas </a:t>
            </a:r>
            <a:r>
              <a:rPr lang="tr-TR" i="1" dirty="0" err="1"/>
              <a:t>Hobbes</a:t>
            </a:r>
            <a:r>
              <a:rPr lang="tr-TR" i="1" dirty="0"/>
              <a:t>: </a:t>
            </a:r>
            <a:r>
              <a:rPr lang="tr-TR" i="1" dirty="0" err="1"/>
              <a:t>Political</a:t>
            </a:r>
            <a:r>
              <a:rPr lang="tr-TR" i="1" dirty="0"/>
              <a:t> </a:t>
            </a:r>
            <a:r>
              <a:rPr lang="tr-TR" i="1" dirty="0" err="1"/>
              <a:t>Ideas</a:t>
            </a:r>
            <a:r>
              <a:rPr lang="tr-TR" i="1" dirty="0"/>
              <a:t> in </a:t>
            </a:r>
            <a:r>
              <a:rPr lang="tr-TR" i="1" dirty="0" err="1"/>
              <a:t>Historical</a:t>
            </a:r>
            <a:r>
              <a:rPr lang="tr-TR" i="1" dirty="0"/>
              <a:t> </a:t>
            </a:r>
            <a:r>
              <a:rPr lang="tr-TR" i="1" dirty="0" err="1"/>
              <a:t>Context</a:t>
            </a:r>
            <a:r>
              <a:rPr lang="tr-TR" dirty="0"/>
              <a:t>. </a:t>
            </a:r>
            <a:r>
              <a:rPr lang="tr-TR" dirty="0" err="1"/>
              <a:t>MacMillan</a:t>
            </a:r>
            <a:r>
              <a:rPr lang="tr-TR" dirty="0"/>
              <a:t>. </a:t>
            </a:r>
            <a:r>
              <a:rPr lang="tr-TR" dirty="0" err="1"/>
              <a:t>pp</a:t>
            </a:r>
            <a:r>
              <a:rPr lang="tr-TR" dirty="0"/>
              <a:t>. 256–324</a:t>
            </a:r>
            <a:r>
              <a:rPr lang="tr-TR" dirty="0" smtClean="0"/>
              <a:t>.)</a:t>
            </a:r>
          </a:p>
          <a:p>
            <a:r>
              <a:rPr lang="en-US" dirty="0"/>
              <a:t>The main practical conclusion of Hobbes' political theory is that state or society can not be secure unless at the disposal of an absolute sovereign. From this follows the view that no individual can hold rights of property against the sovereign, and that the sovereign may therefore take the goods of its subjects without their consent. This particular view owes its significance to it being first developed in the 1630s when Charles </a:t>
            </a:r>
            <a:r>
              <a:rPr lang="en-US" dirty="0" smtClean="0"/>
              <a:t>I</a:t>
            </a:r>
            <a:r>
              <a:rPr lang="tr-TR" dirty="0"/>
              <a:t> </a:t>
            </a:r>
            <a:r>
              <a:rPr lang="en-US" dirty="0" smtClean="0"/>
              <a:t>had </a:t>
            </a:r>
            <a:r>
              <a:rPr lang="en-US" dirty="0"/>
              <a:t>sought to raise revenues without the consent of Parliament, and therefore of his subjects</a:t>
            </a:r>
            <a:r>
              <a:rPr lang="en-US" dirty="0" smtClean="0"/>
              <a:t>.</a:t>
            </a:r>
            <a:r>
              <a:rPr lang="tr-TR" baseline="30000" dirty="0"/>
              <a:t> </a:t>
            </a:r>
            <a:r>
              <a:rPr lang="tr-TR" baseline="30000" dirty="0" smtClean="0"/>
              <a:t>(</a:t>
            </a:r>
            <a:r>
              <a:rPr lang="tr-TR" dirty="0" err="1"/>
              <a:t>Sommerville</a:t>
            </a:r>
            <a:r>
              <a:rPr lang="tr-TR" dirty="0"/>
              <a:t>, J.P. (1992). </a:t>
            </a:r>
            <a:r>
              <a:rPr lang="tr-TR" i="1" dirty="0"/>
              <a:t>Thomas </a:t>
            </a:r>
            <a:r>
              <a:rPr lang="tr-TR" i="1" dirty="0" err="1"/>
              <a:t>Hobbes</a:t>
            </a:r>
            <a:r>
              <a:rPr lang="tr-TR" i="1" dirty="0"/>
              <a:t>: </a:t>
            </a:r>
            <a:r>
              <a:rPr lang="tr-TR" i="1" dirty="0" err="1"/>
              <a:t>Political</a:t>
            </a:r>
            <a:r>
              <a:rPr lang="tr-TR" i="1" dirty="0"/>
              <a:t> </a:t>
            </a:r>
            <a:r>
              <a:rPr lang="tr-TR" i="1" dirty="0" err="1"/>
              <a:t>Ideas</a:t>
            </a:r>
            <a:r>
              <a:rPr lang="tr-TR" i="1" dirty="0"/>
              <a:t> in </a:t>
            </a:r>
            <a:r>
              <a:rPr lang="tr-TR" i="1" dirty="0" err="1"/>
              <a:t>Historical</a:t>
            </a:r>
            <a:r>
              <a:rPr lang="tr-TR" i="1" dirty="0"/>
              <a:t> </a:t>
            </a:r>
            <a:r>
              <a:rPr lang="tr-TR" i="1" dirty="0" err="1"/>
              <a:t>Context</a:t>
            </a:r>
            <a:r>
              <a:rPr lang="tr-TR" dirty="0"/>
              <a:t>. </a:t>
            </a:r>
            <a:r>
              <a:rPr lang="tr-TR" dirty="0" err="1"/>
              <a:t>MacMillan</a:t>
            </a:r>
            <a:r>
              <a:rPr lang="tr-TR" dirty="0"/>
              <a:t>. </a:t>
            </a:r>
            <a:r>
              <a:rPr lang="tr-TR" dirty="0" err="1"/>
              <a:t>pp</a:t>
            </a:r>
            <a:r>
              <a:rPr lang="tr-TR" dirty="0"/>
              <a:t>. </a:t>
            </a:r>
            <a:r>
              <a:rPr lang="tr-TR" dirty="0" smtClean="0"/>
              <a:t>256–324)</a:t>
            </a:r>
            <a:endParaRPr lang="en-US" dirty="0"/>
          </a:p>
          <a:p>
            <a:pPr marL="0" indent="0">
              <a:buNone/>
            </a:pPr>
            <a:endParaRPr lang="en-US" b="1" dirty="0"/>
          </a:p>
          <a:p>
            <a:endParaRPr lang="tr-TR" dirty="0"/>
          </a:p>
        </p:txBody>
      </p:sp>
    </p:spTree>
    <p:extLst>
      <p:ext uri="{BB962C8B-B14F-4D97-AF65-F5344CB8AC3E}">
        <p14:creationId xmlns:p14="http://schemas.microsoft.com/office/powerpoint/2010/main" val="140610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In </a:t>
            </a:r>
            <a:r>
              <a:rPr lang="en-US" i="1" dirty="0"/>
              <a:t>Leviathan</a:t>
            </a:r>
            <a:r>
              <a:rPr lang="en-US" dirty="0"/>
              <a:t>, Hobbes set out his doctrine of the foundation of states and legitimate governments and creating an objective science of morality</a:t>
            </a:r>
            <a:r>
              <a:rPr lang="en-US" dirty="0" smtClean="0"/>
              <a:t>.</a:t>
            </a:r>
            <a:r>
              <a:rPr lang="en-US" dirty="0"/>
              <a:t> Much of the book is occupied with demonstrating the necessity of a strong central authority to avoid the evil of discord and civil war</a:t>
            </a:r>
            <a:r>
              <a:rPr lang="en-US" dirty="0" smtClean="0"/>
              <a:t>.</a:t>
            </a:r>
            <a:r>
              <a:rPr lang="tr-TR" dirty="0" smtClean="0"/>
              <a:t> (</a:t>
            </a:r>
            <a:r>
              <a:rPr lang="en-US" dirty="0"/>
              <a:t>Gaskin. "Introduction". </a:t>
            </a:r>
            <a:r>
              <a:rPr lang="en-US" i="1" dirty="0"/>
              <a:t>Human Nature and De </a:t>
            </a:r>
            <a:r>
              <a:rPr lang="en-US" i="1" dirty="0" err="1"/>
              <a:t>Corpore</a:t>
            </a:r>
            <a:r>
              <a:rPr lang="en-US" i="1" dirty="0"/>
              <a:t> Politico</a:t>
            </a:r>
            <a:r>
              <a:rPr lang="en-US" dirty="0"/>
              <a:t>. Oxford University Press. p. </a:t>
            </a:r>
            <a:r>
              <a:rPr lang="tr-TR" dirty="0" smtClean="0"/>
              <a:t>xx</a:t>
            </a:r>
            <a:r>
              <a:rPr lang="en-US" dirty="0" smtClean="0"/>
              <a:t>x</a:t>
            </a:r>
            <a:r>
              <a:rPr lang="tr-TR" dirty="0" smtClean="0"/>
              <a:t>)</a:t>
            </a:r>
            <a:endParaRPr lang="tr-TR" dirty="0"/>
          </a:p>
        </p:txBody>
      </p:sp>
    </p:spTree>
    <p:extLst>
      <p:ext uri="{BB962C8B-B14F-4D97-AF65-F5344CB8AC3E}">
        <p14:creationId xmlns:p14="http://schemas.microsoft.com/office/powerpoint/2010/main" val="3608299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27955" y="1715588"/>
            <a:ext cx="8915400" cy="3777622"/>
          </a:xfrm>
        </p:spPr>
        <p:txBody>
          <a:bodyPr>
            <a:normAutofit fontScale="92500" lnSpcReduction="10000"/>
          </a:bodyPr>
          <a:lstStyle/>
          <a:p>
            <a:r>
              <a:rPr lang="en-US" dirty="0"/>
              <a:t>In such a state, people fear death and lack both the things necessary to commodious living, and the hope of being able to obtain them. So, in order to avoid it, people accede to a social contract and establish a civil society. According to Hobbes, society is a population and a </a:t>
            </a:r>
            <a:r>
              <a:rPr lang="en-US" dirty="0" smtClean="0"/>
              <a:t>sovereign</a:t>
            </a:r>
            <a:r>
              <a:rPr lang="tr-TR" dirty="0"/>
              <a:t> </a:t>
            </a:r>
            <a:r>
              <a:rPr lang="en-US" dirty="0" smtClean="0"/>
              <a:t>authority</a:t>
            </a:r>
            <a:r>
              <a:rPr lang="en-US" dirty="0"/>
              <a:t>, to whom all individuals in that society cede some </a:t>
            </a:r>
            <a:r>
              <a:rPr lang="en-US" dirty="0" smtClean="0"/>
              <a:t>right</a:t>
            </a:r>
            <a:r>
              <a:rPr lang="tr-TR" baseline="30000" dirty="0"/>
              <a:t> </a:t>
            </a:r>
            <a:r>
              <a:rPr lang="tr-TR" baseline="30000" dirty="0" smtClean="0"/>
              <a:t> </a:t>
            </a:r>
            <a:r>
              <a:rPr lang="tr-TR" dirty="0" smtClean="0"/>
              <a:t> (</a:t>
            </a:r>
            <a:r>
              <a:rPr lang="en-US" dirty="0" smtClean="0"/>
              <a:t>Part </a:t>
            </a:r>
            <a:r>
              <a:rPr lang="en-US" dirty="0"/>
              <a:t>I, </a:t>
            </a:r>
            <a:r>
              <a:rPr lang="en-US" i="1" dirty="0"/>
              <a:t>Chapter XIV. Of the First and Second </a:t>
            </a:r>
            <a:r>
              <a:rPr lang="en-US" i="1" dirty="0" err="1"/>
              <a:t>Naturall</a:t>
            </a:r>
            <a:r>
              <a:rPr lang="en-US" i="1" dirty="0"/>
              <a:t> Lawes, and of Contracts. (Not All Rights are Alienable)</a:t>
            </a:r>
            <a:r>
              <a:rPr lang="en-US" dirty="0"/>
              <a:t>, </a:t>
            </a:r>
            <a:r>
              <a:rPr lang="en-US" i="1" dirty="0" smtClean="0"/>
              <a:t>Leviathan</a:t>
            </a:r>
            <a:r>
              <a:rPr lang="tr-TR" dirty="0"/>
              <a:t>)</a:t>
            </a:r>
            <a:r>
              <a:rPr lang="en-US" dirty="0"/>
              <a:t> for the sake of protection. Power exercised by this authority cannot be resisted, because the protector's sovereign power derives from individuals' surrendering their own sovereign power for protection. The individuals are thereby the authors of all decisions made by the sovereign</a:t>
            </a:r>
            <a:r>
              <a:rPr lang="en-US" dirty="0" smtClean="0"/>
              <a:t>,</a:t>
            </a:r>
            <a:r>
              <a:rPr lang="en-US" dirty="0"/>
              <a:t> Gaskin. "Of the Rights of Sovereigns by Institution". </a:t>
            </a:r>
            <a:r>
              <a:rPr lang="tr-TR" dirty="0" smtClean="0"/>
              <a:t>(</a:t>
            </a:r>
            <a:r>
              <a:rPr lang="en-US" i="1" dirty="0" smtClean="0"/>
              <a:t>Leviathan</a:t>
            </a:r>
            <a:r>
              <a:rPr lang="en-US" dirty="0"/>
              <a:t>. Oxford University Press. p. 117</a:t>
            </a:r>
            <a:r>
              <a:rPr lang="en-US" dirty="0" smtClean="0"/>
              <a:t>.</a:t>
            </a:r>
            <a:r>
              <a:rPr lang="tr-TR" dirty="0" smtClean="0"/>
              <a:t>)</a:t>
            </a:r>
            <a:r>
              <a:rPr lang="en-US" dirty="0" smtClean="0"/>
              <a:t> </a:t>
            </a:r>
            <a:r>
              <a:rPr lang="en-US" dirty="0"/>
              <a:t>he that </a:t>
            </a:r>
            <a:r>
              <a:rPr lang="en-US" dirty="0" err="1"/>
              <a:t>complaineth</a:t>
            </a:r>
            <a:r>
              <a:rPr lang="en-US" dirty="0"/>
              <a:t> of injury from his sovereign </a:t>
            </a:r>
            <a:r>
              <a:rPr lang="en-US" dirty="0" err="1"/>
              <a:t>complaineth</a:t>
            </a:r>
            <a:r>
              <a:rPr lang="en-US" dirty="0"/>
              <a:t> that whereof he himself is the author, and therefore ought not to accuse any man but himself, no nor himself of injury because to do injury to one's self is impossible"</a:t>
            </a:r>
            <a:endParaRPr lang="tr-TR" dirty="0"/>
          </a:p>
        </p:txBody>
      </p:sp>
    </p:spTree>
    <p:extLst>
      <p:ext uri="{BB962C8B-B14F-4D97-AF65-F5344CB8AC3E}">
        <p14:creationId xmlns:p14="http://schemas.microsoft.com/office/powerpoint/2010/main" val="34446557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35</TotalTime>
  <Words>545</Words>
  <Application>Microsoft Office PowerPoint</Application>
  <PresentationFormat>Geniş ekran</PresentationFormat>
  <Paragraphs>12</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Duman</vt:lpstr>
      <vt:lpstr>THOMAS HOBBES</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THOMAS HOBBES</dc:title>
  <dc:creator>ZEHRA</dc:creator>
  <cp:lastModifiedBy>ZEHRA</cp:lastModifiedBy>
  <cp:revision>3</cp:revision>
  <dcterms:created xsi:type="dcterms:W3CDTF">2020-05-05T12:53:15Z</dcterms:created>
  <dcterms:modified xsi:type="dcterms:W3CDTF">2020-05-05T13:29:10Z</dcterms:modified>
</cp:coreProperties>
</file>