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5" r:id="rId5"/>
    <p:sldId id="262" r:id="rId6"/>
    <p:sldId id="266" r:id="rId7"/>
    <p:sldId id="267"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24.01.2018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24.01.2018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24.01.2018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24.01.2018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Geniş Ölçekli Testlerde Madde Yapıları</a:t>
            </a: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a:t>
            </a:r>
            <a:r>
              <a:rPr lang="en-US" dirty="0" err="1" smtClean="0"/>
              <a:t>Ömer</a:t>
            </a:r>
            <a:r>
              <a:rPr lang="en-US" dirty="0" smtClean="0"/>
              <a:t> </a:t>
            </a:r>
            <a:r>
              <a:rPr lang="en-US" dirty="0" err="1" smtClean="0"/>
              <a:t>Kutlu</a:t>
            </a:r>
            <a:endParaRPr lang="tr-TR" dirty="0" smtClean="0"/>
          </a:p>
          <a:p>
            <a:r>
              <a:rPr lang="tr-TR" dirty="0" smtClean="0"/>
              <a:t>BAŞARI TESTLERİNİN GELİŞTİRİLMESİ</a:t>
            </a:r>
            <a:endParaRPr lang="tr-TR" dirty="0"/>
          </a:p>
        </p:txBody>
      </p:sp>
    </p:spTree>
    <p:extLst>
      <p:ext uri="{BB962C8B-B14F-4D97-AF65-F5344CB8AC3E}">
        <p14:creationId xmlns:p14="http://schemas.microsoft.com/office/powerpoint/2010/main" val="2879430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Geniş ölçekli test nedir?</a:t>
            </a:r>
          </a:p>
        </p:txBody>
      </p:sp>
      <p:sp>
        <p:nvSpPr>
          <p:cNvPr id="3" name="İçerik Yer Tutucusu 2"/>
          <p:cNvSpPr>
            <a:spLocks noGrp="1"/>
          </p:cNvSpPr>
          <p:nvPr>
            <p:ph idx="1"/>
          </p:nvPr>
        </p:nvSpPr>
        <p:spPr/>
        <p:txBody>
          <a:bodyPr>
            <a:normAutofit/>
          </a:bodyPr>
          <a:lstStyle/>
          <a:p>
            <a:pPr marL="0" indent="0" algn="just">
              <a:buNone/>
            </a:pPr>
            <a:r>
              <a:rPr lang="tr-TR" dirty="0"/>
              <a:t>Geniş ölçekli </a:t>
            </a:r>
            <a:r>
              <a:rPr lang="tr-TR" dirty="0" smtClean="0"/>
              <a:t>testlerin farklı tanımlamaları bulunmaktadır. </a:t>
            </a:r>
          </a:p>
          <a:p>
            <a:pPr algn="just"/>
            <a:endParaRPr lang="tr-TR" dirty="0"/>
          </a:p>
          <a:p>
            <a:pPr marL="0" indent="0" algn="just">
              <a:buNone/>
            </a:pPr>
            <a:r>
              <a:rPr lang="tr-TR" dirty="0" smtClean="0"/>
              <a:t>«büyük </a:t>
            </a:r>
            <a:r>
              <a:rPr lang="tr-TR" dirty="0"/>
              <a:t>bir öğrenci popülasyonunu kapsayan bölgesel, ulusal veya uluslararası düzeyde belirlenmiş standartlar dâhilinde hazırlanıp, uygulanan </a:t>
            </a:r>
            <a:r>
              <a:rPr lang="tr-TR" dirty="0" smtClean="0"/>
              <a:t>testler» ( </a:t>
            </a:r>
            <a:r>
              <a:rPr lang="tr-TR" dirty="0" err="1"/>
              <a:t>Simon</a:t>
            </a:r>
            <a:r>
              <a:rPr lang="tr-TR" dirty="0"/>
              <a:t>, </a:t>
            </a:r>
            <a:r>
              <a:rPr lang="tr-TR" dirty="0" err="1"/>
              <a:t>Ercikan</a:t>
            </a:r>
            <a:r>
              <a:rPr lang="tr-TR" dirty="0"/>
              <a:t> ve Rousseau, 2013; </a:t>
            </a:r>
            <a:r>
              <a:rPr lang="tr-TR" dirty="0" err="1"/>
              <a:t>akt</a:t>
            </a:r>
            <a:r>
              <a:rPr lang="tr-TR" dirty="0"/>
              <a:t> Şata, 2016</a:t>
            </a:r>
            <a:r>
              <a:rPr lang="tr-TR" dirty="0" smtClean="0"/>
              <a:t>).</a:t>
            </a:r>
          </a:p>
          <a:p>
            <a:pPr marL="0" indent="0" algn="just">
              <a:buNone/>
            </a:pPr>
            <a:r>
              <a:rPr lang="tr-TR" dirty="0" smtClean="0"/>
              <a:t>«belirli </a:t>
            </a:r>
            <a:r>
              <a:rPr lang="tr-TR" dirty="0"/>
              <a:t>bir alandaki bilgi, beceri araştırmaları ya da davranışlarını belirlemede kullanılan </a:t>
            </a:r>
            <a:r>
              <a:rPr lang="tr-TR" dirty="0" smtClean="0"/>
              <a:t>araçlar»(</a:t>
            </a:r>
            <a:r>
              <a:rPr lang="tr-TR" dirty="0" err="1" smtClean="0"/>
              <a:t>Kirsch</a:t>
            </a:r>
            <a:r>
              <a:rPr lang="tr-TR" dirty="0"/>
              <a:t>, </a:t>
            </a:r>
            <a:r>
              <a:rPr lang="tr-TR" dirty="0" err="1"/>
              <a:t>Lennon</a:t>
            </a:r>
            <a:r>
              <a:rPr lang="tr-TR" dirty="0"/>
              <a:t>, </a:t>
            </a:r>
            <a:r>
              <a:rPr lang="tr-TR" dirty="0" err="1"/>
              <a:t>von</a:t>
            </a:r>
            <a:r>
              <a:rPr lang="tr-TR" dirty="0"/>
              <a:t> </a:t>
            </a:r>
            <a:r>
              <a:rPr lang="tr-TR" dirty="0" err="1"/>
              <a:t>Davier</a:t>
            </a:r>
            <a:r>
              <a:rPr lang="tr-TR" dirty="0"/>
              <a:t>, </a:t>
            </a:r>
            <a:r>
              <a:rPr lang="tr-TR" dirty="0" err="1"/>
              <a:t>Gonzalez</a:t>
            </a:r>
            <a:r>
              <a:rPr lang="tr-TR" dirty="0"/>
              <a:t> ve </a:t>
            </a:r>
            <a:r>
              <a:rPr lang="tr-TR" dirty="0" err="1"/>
              <a:t>Yamamoto</a:t>
            </a:r>
            <a:r>
              <a:rPr lang="tr-TR" dirty="0"/>
              <a:t>; </a:t>
            </a:r>
            <a:r>
              <a:rPr lang="tr-TR" dirty="0" err="1"/>
              <a:t>akt</a:t>
            </a:r>
            <a:r>
              <a:rPr lang="tr-TR" dirty="0"/>
              <a:t> Şata,2016). </a:t>
            </a:r>
          </a:p>
        </p:txBody>
      </p:sp>
    </p:spTree>
    <p:extLst>
      <p:ext uri="{BB962C8B-B14F-4D97-AF65-F5344CB8AC3E}">
        <p14:creationId xmlns:p14="http://schemas.microsoft.com/office/powerpoint/2010/main" val="62253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smtClean="0"/>
              <a:t>Geniş </a:t>
            </a:r>
            <a:r>
              <a:rPr lang="tr-TR" dirty="0"/>
              <a:t>ölçekli testler, farklı sınıf düzeylerinde ve/veya ders alanlarında belirli bilgi ve becerileri kapsayan ve birden fazla alt test ve ya boyuttan oluşan testlerdir. </a:t>
            </a:r>
            <a:endParaRPr lang="tr-TR" dirty="0" smtClean="0"/>
          </a:p>
          <a:p>
            <a:pPr marL="0" indent="0" algn="just">
              <a:buNone/>
            </a:pPr>
            <a:r>
              <a:rPr lang="tr-TR" dirty="0" smtClean="0"/>
              <a:t>Geniş ölçekli </a:t>
            </a:r>
            <a:r>
              <a:rPr lang="tr-TR" dirty="0"/>
              <a:t>testler, ulusal veya uluslararası düzeyde uygulanmakta olup ABD gibi ülkelerde yerel ve eyaletler düzeyinde de uygulanmaktadır (</a:t>
            </a:r>
            <a:r>
              <a:rPr lang="tr-TR" dirty="0" err="1"/>
              <a:t>Thompson</a:t>
            </a:r>
            <a:r>
              <a:rPr lang="tr-TR" dirty="0"/>
              <a:t>, </a:t>
            </a:r>
            <a:r>
              <a:rPr lang="tr-TR" dirty="0" err="1"/>
              <a:t>Johnstone</a:t>
            </a:r>
            <a:r>
              <a:rPr lang="tr-TR" dirty="0"/>
              <a:t>, </a:t>
            </a:r>
            <a:r>
              <a:rPr lang="tr-TR" dirty="0" err="1"/>
              <a:t>Thorlow</a:t>
            </a:r>
            <a:r>
              <a:rPr lang="tr-TR" dirty="0"/>
              <a:t>, 2002). </a:t>
            </a:r>
          </a:p>
        </p:txBody>
      </p:sp>
    </p:spTree>
    <p:extLst>
      <p:ext uri="{BB962C8B-B14F-4D97-AF65-F5344CB8AC3E}">
        <p14:creationId xmlns:p14="http://schemas.microsoft.com/office/powerpoint/2010/main" val="3999660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Bu testleri uygulamadaki öncelikli amaçlar; okullarda verilen eğitimin kalitesini izlemek ve öğrencilerin bilgi ve becerilerini okulda ve günlük yaşamı içerisinde ne kadar kullanabildiklerini saptamaktır. Ayrıca elde edilen sonuçlarla uygulanmakta olan eğitim programının değerlendirilmesi, ihtiyaç alanlarını belirlenmesi ve başarısızlıkların nedenlerinin saptanması yönünde de kullanılmaktadır (Çakan, 2003; </a:t>
            </a:r>
            <a:r>
              <a:rPr lang="tr-TR" dirty="0" err="1"/>
              <a:t>Kumandaş</a:t>
            </a:r>
            <a:r>
              <a:rPr lang="tr-TR" dirty="0"/>
              <a:t> ve Kutlu, 2010).</a:t>
            </a:r>
          </a:p>
          <a:p>
            <a:endParaRPr lang="tr-TR" dirty="0"/>
          </a:p>
        </p:txBody>
      </p:sp>
    </p:spTree>
    <p:extLst>
      <p:ext uri="{BB962C8B-B14F-4D97-AF65-F5344CB8AC3E}">
        <p14:creationId xmlns:p14="http://schemas.microsoft.com/office/powerpoint/2010/main" val="3719385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a:t>Geniş Ölçekli Testlerde Kullanılan Madde Yapıları</a:t>
            </a:r>
          </a:p>
        </p:txBody>
      </p:sp>
      <p:sp>
        <p:nvSpPr>
          <p:cNvPr id="3" name="İçerik Yer Tutucusu 2"/>
          <p:cNvSpPr>
            <a:spLocks noGrp="1"/>
          </p:cNvSpPr>
          <p:nvPr>
            <p:ph idx="1"/>
          </p:nvPr>
        </p:nvSpPr>
        <p:spPr/>
        <p:txBody>
          <a:bodyPr>
            <a:normAutofit/>
          </a:bodyPr>
          <a:lstStyle/>
          <a:p>
            <a:pPr marL="0" indent="0" algn="just">
              <a:buNone/>
            </a:pPr>
            <a:r>
              <a:rPr lang="tr-TR" dirty="0" smtClean="0"/>
              <a:t>Geniş </a:t>
            </a:r>
            <a:r>
              <a:rPr lang="tr-TR" dirty="0"/>
              <a:t>ölçekli </a:t>
            </a:r>
            <a:r>
              <a:rPr lang="tr-TR" dirty="0" smtClean="0"/>
              <a:t>değerlendirmelerde en sık kullanılan </a:t>
            </a:r>
            <a:r>
              <a:rPr lang="tr-TR" dirty="0"/>
              <a:t>madde yapıları, çoktan seçmeli </a:t>
            </a:r>
            <a:r>
              <a:rPr lang="tr-TR" dirty="0" smtClean="0"/>
              <a:t>maddeler ve açık uçlu maddelerdir. </a:t>
            </a:r>
          </a:p>
          <a:p>
            <a:pPr marL="0" indent="0" algn="just">
              <a:buNone/>
            </a:pPr>
            <a:r>
              <a:rPr lang="tr-TR" dirty="0" smtClean="0"/>
              <a:t>Geniş </a:t>
            </a:r>
            <a:r>
              <a:rPr lang="tr-TR" dirty="0"/>
              <a:t>ölçekli test </a:t>
            </a:r>
            <a:r>
              <a:rPr lang="tr-TR" dirty="0" smtClean="0"/>
              <a:t>uygulamasında </a:t>
            </a:r>
            <a:r>
              <a:rPr lang="tr-TR" dirty="0"/>
              <a:t>genellikle çoktan seçmeli maddeler kullanılmaktadır. Çünkü bu tür maddeler iyi yapılandırıldığında geçerlik ve güvenirlik değerleri yüksek olmaktadır. </a:t>
            </a:r>
          </a:p>
        </p:txBody>
      </p:sp>
    </p:spTree>
    <p:extLst>
      <p:ext uri="{BB962C8B-B14F-4D97-AF65-F5344CB8AC3E}">
        <p14:creationId xmlns:p14="http://schemas.microsoft.com/office/powerpoint/2010/main" val="1303571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Ayrıca uygulama ve puanlamada kolaylık sağladığından bu tarz sınavlarda tercih edilmektedir. Son yıllarda teknolojinin gelişmesi, bilginin hızlı akışı ve bilgi kaynaklarına kolay ulaşım gibi nedenlerden ötürü bazı kazanımlar önem kazanmıştır. </a:t>
            </a:r>
          </a:p>
        </p:txBody>
      </p:sp>
    </p:spTree>
    <p:extLst>
      <p:ext uri="{BB962C8B-B14F-4D97-AF65-F5344CB8AC3E}">
        <p14:creationId xmlns:p14="http://schemas.microsoft.com/office/powerpoint/2010/main" val="1752291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Örneğin, belirli bir durum karşısında bilimsel yöntem basamaklarını kullanmak, matematiksel bir sonuç elde etmenin yanı sıra o sonucu elde etmedeki çözüm yolunu ifade etmek gibi. Ancak bu tür üst düzey bilişsel kazanımlar için çoktan seçmeli maddeler yetersiz gelmektedir. Bu sebeple, öğrencilerin bilişsel değerlendirmelerinde açık uçlu soruların kullanımı artmaktadır </a:t>
            </a:r>
            <a:r>
              <a:rPr lang="tr-TR" dirty="0" smtClean="0"/>
              <a:t>(Martin </a:t>
            </a:r>
            <a:r>
              <a:rPr lang="tr-TR" dirty="0"/>
              <a:t>&amp; </a:t>
            </a:r>
            <a:r>
              <a:rPr lang="tr-TR" dirty="0" err="1"/>
              <a:t>Kelly</a:t>
            </a:r>
            <a:r>
              <a:rPr lang="tr-TR" dirty="0"/>
              <a:t>, 1996)</a:t>
            </a:r>
          </a:p>
          <a:p>
            <a:pPr algn="just"/>
            <a:endParaRPr lang="tr-TR" dirty="0"/>
          </a:p>
        </p:txBody>
      </p:sp>
    </p:spTree>
    <p:extLst>
      <p:ext uri="{BB962C8B-B14F-4D97-AF65-F5344CB8AC3E}">
        <p14:creationId xmlns:p14="http://schemas.microsoft.com/office/powerpoint/2010/main" val="3840551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Madde Yapısı Örnekleri</a:t>
            </a:r>
            <a:endParaRPr lang="tr-TR" dirty="0"/>
          </a:p>
        </p:txBody>
      </p:sp>
      <p:sp>
        <p:nvSpPr>
          <p:cNvPr id="3" name="İçerik Yer Tutucusu 2"/>
          <p:cNvSpPr>
            <a:spLocks noGrp="1"/>
          </p:cNvSpPr>
          <p:nvPr>
            <p:ph idx="1"/>
          </p:nvPr>
        </p:nvSpPr>
        <p:spPr/>
        <p:txBody>
          <a:bodyPr/>
          <a:lstStyle/>
          <a:p>
            <a:pPr marL="0" indent="0">
              <a:buNone/>
            </a:pPr>
            <a:r>
              <a:rPr lang="tr-TR" dirty="0" smtClean="0"/>
              <a:t>Geniş ölçekli değerlendirmelerden madde yapısı örnekleri gösterilip tartışılacaktır. </a:t>
            </a:r>
            <a:endParaRPr lang="tr-TR" dirty="0"/>
          </a:p>
        </p:txBody>
      </p:sp>
    </p:spTree>
    <p:extLst>
      <p:ext uri="{BB962C8B-B14F-4D97-AF65-F5344CB8AC3E}">
        <p14:creationId xmlns:p14="http://schemas.microsoft.com/office/powerpoint/2010/main" val="2187155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lnSpcReduction="10000"/>
          </a:bodyPr>
          <a:lstStyle/>
          <a:p>
            <a:pPr marL="0" indent="0" algn="just">
              <a:buNone/>
            </a:pPr>
            <a:r>
              <a:rPr lang="tr-TR" sz="2400" dirty="0" smtClean="0"/>
              <a:t>Çakan</a:t>
            </a:r>
            <a:r>
              <a:rPr lang="tr-TR" sz="2400" dirty="0"/>
              <a:t>, M. (2003). </a:t>
            </a:r>
            <a:r>
              <a:rPr lang="tr-TR" sz="2400" i="1" dirty="0"/>
              <a:t>Geniş Ölçekli Başarı Testlerinin Eğitimdeki Yeri ve Önemi</a:t>
            </a:r>
            <a:r>
              <a:rPr lang="tr-TR" sz="2400" dirty="0"/>
              <a:t>. Eğitim ve Bilim, 28(128), 19-26</a:t>
            </a:r>
            <a:r>
              <a:rPr lang="tr-TR" sz="2400" dirty="0" smtClean="0"/>
              <a:t>.</a:t>
            </a:r>
          </a:p>
          <a:p>
            <a:pPr marL="0" indent="0" algn="just">
              <a:buNone/>
            </a:pPr>
            <a:r>
              <a:rPr lang="en-US" sz="2400" dirty="0" err="1"/>
              <a:t>Kumandaş</a:t>
            </a:r>
            <a:r>
              <a:rPr lang="en-US" sz="2400" dirty="0"/>
              <a:t>, H., &amp; </a:t>
            </a:r>
            <a:r>
              <a:rPr lang="en-US" sz="2400" dirty="0" err="1"/>
              <a:t>Kutlu</a:t>
            </a:r>
            <a:r>
              <a:rPr lang="en-US" sz="2400" dirty="0"/>
              <a:t>, Ö. (2010). High Stake Testing: Does Secondary Education Examination </a:t>
            </a:r>
            <a:r>
              <a:rPr lang="tr-TR" sz="2400" dirty="0" smtClean="0"/>
              <a:t>I</a:t>
            </a:r>
            <a:r>
              <a:rPr lang="en-US" sz="2400" dirty="0" err="1" smtClean="0"/>
              <a:t>nvolve</a:t>
            </a:r>
            <a:r>
              <a:rPr lang="en-US" sz="2400" dirty="0" smtClean="0"/>
              <a:t> </a:t>
            </a:r>
            <a:r>
              <a:rPr lang="en-US" sz="2400" dirty="0"/>
              <a:t>Any Risks? </a:t>
            </a:r>
            <a:r>
              <a:rPr lang="en-US" sz="2400" i="1" dirty="0"/>
              <a:t>Procedia - Social and Behavioral Sciences</a:t>
            </a:r>
            <a:r>
              <a:rPr lang="en-US" sz="2400" dirty="0"/>
              <a:t>, 9, 758-764. </a:t>
            </a:r>
            <a:endParaRPr lang="tr-TR" sz="2400" dirty="0" smtClean="0"/>
          </a:p>
          <a:p>
            <a:pPr marL="0" indent="0" algn="just">
              <a:buNone/>
            </a:pPr>
            <a:r>
              <a:rPr lang="en-US" sz="2400" dirty="0"/>
              <a:t>Martin, M. O., &amp; Kelly, D. L. (1996). </a:t>
            </a:r>
            <a:r>
              <a:rPr lang="en-US" sz="2400" i="1" dirty="0"/>
              <a:t>Technical Report Volume:1 Design and Development.</a:t>
            </a:r>
            <a:r>
              <a:rPr lang="en-US" sz="2400" dirty="0"/>
              <a:t> Boston: IEA</a:t>
            </a:r>
            <a:endParaRPr lang="tr-TR" sz="2400" dirty="0"/>
          </a:p>
          <a:p>
            <a:pPr marL="0" indent="0" algn="just">
              <a:buNone/>
            </a:pPr>
            <a:r>
              <a:rPr lang="tr-TR" sz="2400" dirty="0" smtClean="0"/>
              <a:t>Şata</a:t>
            </a:r>
            <a:r>
              <a:rPr lang="tr-TR" sz="2400" dirty="0"/>
              <a:t>, M. (2016). Türk Eğitim Sistemi'nde Sınıf İçi ile Geniş Ölçekli Ölçme ve Değerlendirmeye Genel Bir Bakış. </a:t>
            </a:r>
            <a:r>
              <a:rPr lang="tr-TR" sz="2400" i="1" dirty="0" err="1"/>
              <a:t>Current</a:t>
            </a:r>
            <a:r>
              <a:rPr lang="tr-TR" sz="2400" i="1" dirty="0"/>
              <a:t> </a:t>
            </a:r>
            <a:r>
              <a:rPr lang="tr-TR" sz="2400" i="1" dirty="0" err="1"/>
              <a:t>Research</a:t>
            </a:r>
            <a:r>
              <a:rPr lang="tr-TR" sz="2400" i="1" dirty="0"/>
              <a:t> in </a:t>
            </a:r>
            <a:r>
              <a:rPr lang="tr-TR" sz="2400" i="1" dirty="0" err="1"/>
              <a:t>Education</a:t>
            </a:r>
            <a:r>
              <a:rPr lang="tr-TR" sz="2400" dirty="0"/>
              <a:t>, 53-60. </a:t>
            </a:r>
            <a:endParaRPr lang="tr-TR" sz="2400" dirty="0" smtClean="0"/>
          </a:p>
          <a:p>
            <a:pPr marL="0" indent="0" algn="just">
              <a:buNone/>
            </a:pPr>
            <a:r>
              <a:rPr lang="tr-TR" sz="2400" dirty="0" err="1"/>
              <a:t>Thompson</a:t>
            </a:r>
            <a:r>
              <a:rPr lang="tr-TR" sz="2400" dirty="0"/>
              <a:t>, S., </a:t>
            </a:r>
            <a:r>
              <a:rPr lang="tr-TR" sz="2400" dirty="0" err="1"/>
              <a:t>Johnstone</a:t>
            </a:r>
            <a:r>
              <a:rPr lang="tr-TR" sz="2400" dirty="0"/>
              <a:t>, C., &amp; </a:t>
            </a:r>
            <a:r>
              <a:rPr lang="tr-TR" sz="2400" dirty="0" err="1"/>
              <a:t>Thurlow</a:t>
            </a:r>
            <a:r>
              <a:rPr lang="tr-TR" sz="2400" dirty="0"/>
              <a:t>, M. (2002). </a:t>
            </a:r>
            <a:r>
              <a:rPr lang="tr-TR" sz="2400" i="1" dirty="0"/>
              <a:t>Universal Design </a:t>
            </a:r>
            <a:r>
              <a:rPr lang="tr-TR" sz="2400" i="1" dirty="0" err="1"/>
              <a:t>Applied</a:t>
            </a:r>
            <a:r>
              <a:rPr lang="tr-TR" sz="2400" i="1" dirty="0"/>
              <a:t> </a:t>
            </a:r>
            <a:r>
              <a:rPr lang="tr-TR" sz="2400" i="1" dirty="0" err="1"/>
              <a:t>to</a:t>
            </a:r>
            <a:r>
              <a:rPr lang="tr-TR" sz="2400" i="1" dirty="0"/>
              <a:t> </a:t>
            </a:r>
            <a:r>
              <a:rPr lang="tr-TR" sz="2400" i="1" dirty="0" err="1"/>
              <a:t>Large</a:t>
            </a:r>
            <a:r>
              <a:rPr lang="tr-TR" sz="2400" i="1" dirty="0"/>
              <a:t> </a:t>
            </a:r>
            <a:r>
              <a:rPr lang="tr-TR" sz="2400" i="1" dirty="0" err="1"/>
              <a:t>Scale</a:t>
            </a:r>
            <a:r>
              <a:rPr lang="tr-TR" sz="2400" i="1" dirty="0"/>
              <a:t> </a:t>
            </a:r>
            <a:r>
              <a:rPr lang="tr-TR" sz="2400" i="1" dirty="0" err="1"/>
              <a:t>Assessment</a:t>
            </a:r>
            <a:r>
              <a:rPr lang="tr-TR" sz="2400" i="1" dirty="0"/>
              <a:t>. </a:t>
            </a:r>
            <a:r>
              <a:rPr lang="tr-TR" sz="2400" dirty="0" err="1"/>
              <a:t>University</a:t>
            </a:r>
            <a:r>
              <a:rPr lang="tr-TR" sz="2400" dirty="0"/>
              <a:t> of Minnesota, </a:t>
            </a:r>
            <a:r>
              <a:rPr lang="tr-TR" sz="2400" dirty="0" err="1"/>
              <a:t>National</a:t>
            </a:r>
            <a:r>
              <a:rPr lang="tr-TR" sz="2400" dirty="0"/>
              <a:t> Center on </a:t>
            </a:r>
            <a:r>
              <a:rPr lang="tr-TR" sz="2400" dirty="0" err="1"/>
              <a:t>Educational</a:t>
            </a:r>
            <a:r>
              <a:rPr lang="tr-TR" sz="2400" dirty="0"/>
              <a:t> </a:t>
            </a:r>
            <a:r>
              <a:rPr lang="tr-TR" sz="2400" dirty="0" err="1"/>
              <a:t>Outcomes</a:t>
            </a:r>
            <a:r>
              <a:rPr lang="tr-TR" sz="2400" dirty="0"/>
              <a:t>.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52801315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503</Words>
  <Application>Microsoft Office PowerPoint</Application>
  <PresentationFormat>Geniş ekran</PresentationFormat>
  <Paragraphs>24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Geniş Ölçekli Testlerde Madde Yapıları</vt:lpstr>
      <vt:lpstr>Geniş ölçekli test nedir?</vt:lpstr>
      <vt:lpstr>PowerPoint Sunusu</vt:lpstr>
      <vt:lpstr>PowerPoint Sunusu</vt:lpstr>
      <vt:lpstr>Geniş Ölçekli Testlerde Kullanılan Madde Yapıları</vt:lpstr>
      <vt:lpstr>PowerPoint Sunusu</vt:lpstr>
      <vt:lpstr>PowerPoint Sunusu</vt:lpstr>
      <vt:lpstr>Madde Yapısı Örnekleri</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10</cp:revision>
  <dcterms:created xsi:type="dcterms:W3CDTF">2017-05-16T13:19:38Z</dcterms:created>
  <dcterms:modified xsi:type="dcterms:W3CDTF">2018-01-23T23:01:12Z</dcterms:modified>
</cp:coreProperties>
</file>