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5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499" y="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arkeofili.com/almanyada-40000-yillik-kadin-figurini-bulund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198723-A49F-4C62-B399-64236A100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666727"/>
          </a:xfrm>
        </p:spPr>
        <p:txBody>
          <a:bodyPr>
            <a:normAutofit/>
          </a:bodyPr>
          <a:lstStyle/>
          <a:p>
            <a:r>
              <a:rPr lang="tr-TR"/>
              <a:t>KONU </a:t>
            </a:r>
            <a:r>
              <a:rPr lang="tr-TR" dirty="0"/>
              <a:t>2</a:t>
            </a:r>
            <a:br>
              <a:rPr lang="tr-TR" dirty="0"/>
            </a:br>
            <a:r>
              <a:rPr lang="tr-TR" dirty="0" err="1"/>
              <a:t>Paleolitik</a:t>
            </a:r>
            <a:r>
              <a:rPr lang="tr-TR" dirty="0"/>
              <a:t> Çağ ve </a:t>
            </a:r>
            <a:r>
              <a:rPr lang="tr-TR" dirty="0" err="1"/>
              <a:t>Mezolitik</a:t>
            </a:r>
            <a:r>
              <a:rPr lang="tr-TR" dirty="0"/>
              <a:t> Çağ</a:t>
            </a:r>
            <a:br>
              <a:rPr lang="tr-TR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994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3096344"/>
          </a:xfrm>
        </p:spPr>
        <p:txBody>
          <a:bodyPr/>
          <a:lstStyle/>
          <a:p>
            <a:r>
              <a:rPr lang="tr-TR" b="1" dirty="0"/>
              <a:t>Hangi aletler kullanılırdı?</a:t>
            </a:r>
            <a:endParaRPr lang="en-GB" dirty="0"/>
          </a:p>
          <a:p>
            <a:pPr lvl="1"/>
            <a:r>
              <a:rPr lang="tr-TR" dirty="0"/>
              <a:t>Doğadaki sivri taşlar (ağırlıklı olarak da, biçimlendirilmesi kolay olan </a:t>
            </a:r>
            <a:r>
              <a:rPr lang="tr-TR" dirty="0" err="1"/>
              <a:t>çakıltaşı</a:t>
            </a:r>
            <a:r>
              <a:rPr lang="tr-TR" dirty="0"/>
              <a:t>)</a:t>
            </a:r>
            <a:r>
              <a:rPr lang="tr-TR" b="1" dirty="0"/>
              <a:t>, </a:t>
            </a:r>
          </a:p>
          <a:p>
            <a:pPr lvl="1"/>
            <a:r>
              <a:rPr lang="tr-TR" dirty="0"/>
              <a:t>Kemikler</a:t>
            </a:r>
          </a:p>
          <a:p>
            <a:pPr lvl="1"/>
            <a:r>
              <a:rPr lang="tr-TR" dirty="0"/>
              <a:t>Dallar </a:t>
            </a:r>
          </a:p>
          <a:p>
            <a:pPr lvl="1"/>
            <a:r>
              <a:rPr lang="tr-TR" dirty="0"/>
              <a:t>Ateş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GB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EBB248EC-864A-4CE7-ADF0-4CADD9E1548E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645024"/>
            <a:ext cx="6336704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0268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tr-TR" b="1" dirty="0"/>
              <a:t>Toplumsal İşbölümü?</a:t>
            </a:r>
          </a:p>
          <a:p>
            <a:pPr lvl="1"/>
            <a:r>
              <a:rPr lang="tr-TR" dirty="0"/>
              <a:t>Günümüzdeki anlamıyla işbölümü yok</a:t>
            </a:r>
          </a:p>
          <a:p>
            <a:pPr lvl="1"/>
            <a:r>
              <a:rPr lang="tr-TR" dirty="0"/>
              <a:t>Klan yaşamı </a:t>
            </a:r>
            <a:r>
              <a:rPr lang="tr-TR" dirty="0">
                <a:sym typeface="Wingdings" panose="05000000000000000000" pitchFamily="2" charset="2"/>
              </a:rPr>
              <a:t> Çekirdek aile yok</a:t>
            </a:r>
          </a:p>
          <a:p>
            <a:pPr marL="457200" lvl="1" indent="0">
              <a:buNone/>
            </a:pPr>
            <a:r>
              <a:rPr lang="tr-TR" dirty="0"/>
              <a:t>(Tüm klan ortak bir “</a:t>
            </a:r>
            <a:r>
              <a:rPr lang="tr-TR" dirty="0" err="1"/>
              <a:t>ata”dan</a:t>
            </a:r>
            <a:r>
              <a:rPr lang="tr-TR" dirty="0"/>
              <a:t> geldiğini varsaydığı için “hayalî” olarak kendilerini akraba sayıyorlardı.)</a:t>
            </a:r>
          </a:p>
          <a:p>
            <a:pPr lvl="1"/>
            <a:r>
              <a:rPr lang="tr-TR" dirty="0">
                <a:solidFill>
                  <a:prstClr val="black"/>
                </a:solidFill>
              </a:rPr>
              <a:t>Cinsiyetler ve yaş grupları arasında iş bölümü</a:t>
            </a:r>
          </a:p>
          <a:p>
            <a:pPr lvl="1"/>
            <a:r>
              <a:rPr lang="tr-TR" dirty="0">
                <a:solidFill>
                  <a:prstClr val="black"/>
                </a:solidFill>
                <a:sym typeface="Wingdings" panose="05000000000000000000" pitchFamily="2" charset="2"/>
              </a:rPr>
              <a:t>Özel mülkiyet yok </a:t>
            </a:r>
          </a:p>
          <a:p>
            <a:pPr lvl="1"/>
            <a:r>
              <a:rPr lang="tr-TR" dirty="0">
                <a:solidFill>
                  <a:prstClr val="black"/>
                </a:solidFill>
                <a:sym typeface="Wingdings" panose="05000000000000000000" pitchFamily="2" charset="2"/>
              </a:rPr>
              <a:t>Geleneklere bağlılık ama gelenekler değişebiliyor</a:t>
            </a:r>
          </a:p>
          <a:p>
            <a:pPr lvl="1"/>
            <a:r>
              <a:rPr lang="tr-TR" dirty="0">
                <a:solidFill>
                  <a:prstClr val="black"/>
                </a:solidFill>
                <a:sym typeface="Wingdings" panose="05000000000000000000" pitchFamily="2" charset="2"/>
              </a:rPr>
              <a:t>Kandaşlık önemli</a:t>
            </a:r>
          </a:p>
          <a:p>
            <a:pPr marL="457200" lvl="1" indent="0">
              <a:buNone/>
            </a:pPr>
            <a:endParaRPr lang="tr-T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6554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/>
          <a:lstStyle/>
          <a:p>
            <a:r>
              <a:rPr lang="tr-TR" b="1" dirty="0"/>
              <a:t>İklim değişimi neleri değiştirdi?</a:t>
            </a:r>
            <a:endParaRPr lang="en-GB" dirty="0"/>
          </a:p>
          <a:p>
            <a:pPr marL="0" indent="0">
              <a:buNone/>
            </a:pPr>
            <a:r>
              <a:rPr lang="tr-TR" dirty="0"/>
              <a:t>Dördüncü Buzul Çağı</a:t>
            </a:r>
          </a:p>
          <a:p>
            <a:pPr marL="0" indent="0">
              <a:buNone/>
            </a:pPr>
            <a:r>
              <a:rPr lang="tr-TR" dirty="0"/>
              <a:t>	-Mamut ve ren geyiği gibi hayvanlar nasıl öldürülecek?</a:t>
            </a:r>
          </a:p>
          <a:p>
            <a:pPr marL="0" indent="0">
              <a:buNone/>
            </a:pPr>
            <a:r>
              <a:rPr lang="tr-TR" dirty="0"/>
              <a:t>	Taş uçlu mızrak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400" dirty="0"/>
              <a:t>ABD’nin </a:t>
            </a:r>
            <a:r>
              <a:rPr lang="tr-TR" sz="2400" dirty="0" err="1"/>
              <a:t>Colaroda</a:t>
            </a:r>
            <a:r>
              <a:rPr lang="tr-TR" sz="2400" dirty="0"/>
              <a:t> Eyaletindeki</a:t>
            </a:r>
            <a:br>
              <a:rPr lang="tr-TR" sz="2400" dirty="0"/>
            </a:br>
            <a:r>
              <a:rPr lang="tr-TR" sz="2400" dirty="0"/>
              <a:t> Mesa Verde Ulusal Parkında </a:t>
            </a:r>
            <a:br>
              <a:rPr lang="tr-TR" sz="2400" dirty="0"/>
            </a:br>
            <a:r>
              <a:rPr lang="tr-TR" sz="2400" dirty="0"/>
              <a:t>bulunan taş uçlu mızraklar.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0 Resim">
            <a:extLst>
              <a:ext uri="{FF2B5EF4-FFF2-40B4-BE49-F238E27FC236}">
                <a16:creationId xmlns:a16="http://schemas.microsoft.com/office/drawing/2014/main" id="{8C2A555D-A9F4-4589-BD4E-238AB47066C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76056" y="3423339"/>
            <a:ext cx="3889970" cy="324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075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/>
          <a:lstStyle/>
          <a:p>
            <a:pPr lvl="1"/>
            <a:r>
              <a:rPr lang="tr-TR" dirty="0"/>
              <a:t>Çok fazla et ne getirdi?</a:t>
            </a:r>
          </a:p>
          <a:p>
            <a:pPr marL="457200" lvl="1" indent="0">
              <a:buNone/>
            </a:pPr>
            <a:r>
              <a:rPr lang="tr-TR" b="1" dirty="0"/>
              <a:t>Serbest (boş) zaman </a:t>
            </a:r>
            <a:r>
              <a:rPr lang="tr-TR" dirty="0">
                <a:sym typeface="Wingdings" panose="05000000000000000000" pitchFamily="2" charset="2"/>
              </a:rPr>
              <a:t> Yaratıcılık</a:t>
            </a:r>
          </a:p>
          <a:p>
            <a:pPr marL="457200" lvl="1" indent="0">
              <a:buNone/>
            </a:pPr>
            <a:endParaRPr lang="tr-TR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tr-TR" dirty="0"/>
              <a:t>--ok ve yay, </a:t>
            </a:r>
          </a:p>
          <a:p>
            <a:pPr marL="457200" lvl="1" indent="0">
              <a:buNone/>
            </a:pPr>
            <a:r>
              <a:rPr lang="tr-TR" dirty="0"/>
              <a:t>--zıpkın, </a:t>
            </a:r>
          </a:p>
          <a:p>
            <a:pPr marL="457200" lvl="1" indent="0">
              <a:buNone/>
            </a:pPr>
            <a:r>
              <a:rPr lang="tr-TR" dirty="0"/>
              <a:t>--olta, </a:t>
            </a:r>
          </a:p>
          <a:p>
            <a:pPr marL="457200" lvl="1" indent="0">
              <a:buNone/>
            </a:pPr>
            <a:r>
              <a:rPr lang="tr-TR" dirty="0"/>
              <a:t>--ağ, </a:t>
            </a:r>
          </a:p>
          <a:p>
            <a:pPr marL="457200" lvl="1" indent="0">
              <a:buNone/>
            </a:pPr>
            <a:r>
              <a:rPr lang="tr-TR" dirty="0"/>
              <a:t>--tekneler,</a:t>
            </a:r>
          </a:p>
          <a:p>
            <a:pPr marL="457200" lvl="1" indent="0">
              <a:buNone/>
            </a:pPr>
            <a:r>
              <a:rPr lang="tr-TR" dirty="0"/>
              <a:t>--giysi dikmek için delikli iğneler, </a:t>
            </a:r>
          </a:p>
          <a:p>
            <a:pPr marL="457200" lvl="1" indent="0">
              <a:buNone/>
            </a:pPr>
            <a:r>
              <a:rPr lang="tr-TR" dirty="0"/>
              <a:t>--mağara ve kayalara resim yapmak için yontma kalemler ve boyalar.</a:t>
            </a:r>
            <a:endParaRPr lang="en-GB" dirty="0"/>
          </a:p>
          <a:p>
            <a:pPr marL="457200" lvl="1" indent="0">
              <a:buNone/>
            </a:pPr>
            <a:endParaRPr lang="tr-TR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619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tr-TR" b="1" dirty="0" err="1"/>
              <a:t>Sihirsel</a:t>
            </a:r>
            <a:r>
              <a:rPr lang="tr-TR" b="1" dirty="0"/>
              <a:t> düşünüş ve simgesel kültür</a:t>
            </a:r>
            <a:endParaRPr lang="en-GB" dirty="0"/>
          </a:p>
          <a:p>
            <a:pPr lvl="1"/>
            <a:r>
              <a:rPr lang="tr-TR" dirty="0" err="1"/>
              <a:t>Sihirsel</a:t>
            </a:r>
            <a:r>
              <a:rPr lang="tr-TR" dirty="0"/>
              <a:t> düşünüş egemen</a:t>
            </a:r>
          </a:p>
          <a:p>
            <a:pPr marL="457200" lvl="1" indent="0">
              <a:buNone/>
            </a:pPr>
            <a:r>
              <a:rPr lang="tr-TR" dirty="0"/>
              <a:t>(Doğal olayları açıklayacak bilgileri olmadığı için doğadaki her şeyin tıpkı insanlar gibi istemli biçimde (kendi iradesiyle) hareket ettiği, insanlar gibi iletişim kurdukları, insanlar gibi düşündükleri zannediliyordu) </a:t>
            </a:r>
            <a:r>
              <a:rPr lang="tr-TR" dirty="0">
                <a:sym typeface="Wingdings" panose="05000000000000000000" pitchFamily="2" charset="2"/>
              </a:rPr>
              <a:t> Canlıcılık (animizm)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756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624736"/>
          </a:xfrm>
        </p:spPr>
        <p:txBody>
          <a:bodyPr>
            <a:normAutofit lnSpcReduction="10000"/>
          </a:bodyPr>
          <a:lstStyle/>
          <a:p>
            <a:r>
              <a:rPr lang="tr-TR" dirty="0"/>
              <a:t>Almanya’da bulunan </a:t>
            </a:r>
            <a:r>
              <a:rPr lang="tr-TR" dirty="0" err="1"/>
              <a:t>Hohle</a:t>
            </a:r>
            <a:r>
              <a:rPr lang="tr-TR" dirty="0"/>
              <a:t> </a:t>
            </a:r>
            <a:r>
              <a:rPr lang="tr-TR" dirty="0" err="1"/>
              <a:t>Fels</a:t>
            </a:r>
            <a:r>
              <a:rPr lang="tr-TR" dirty="0"/>
              <a:t> </a:t>
            </a:r>
            <a:r>
              <a:rPr lang="tr-TR" dirty="0" err="1"/>
              <a:t>Venüsü</a:t>
            </a:r>
            <a:r>
              <a:rPr lang="tr-TR" dirty="0"/>
              <a:t> bilinen en eski ana tanrıça figürüdür. 40-35 bin yıl öncesine dayanır.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sz="1100" dirty="0">
              <a:hlinkClick r:id="rId2"/>
            </a:endParaRPr>
          </a:p>
          <a:p>
            <a:endParaRPr lang="tr-TR" sz="1100" dirty="0">
              <a:hlinkClick r:id="rId2"/>
            </a:endParaRPr>
          </a:p>
          <a:p>
            <a:endParaRPr lang="tr-TR" sz="1100" dirty="0">
              <a:hlinkClick r:id="rId2"/>
            </a:endParaRPr>
          </a:p>
          <a:p>
            <a:endParaRPr lang="tr-TR" sz="1100" dirty="0">
              <a:hlinkClick r:id="rId2"/>
            </a:endParaRPr>
          </a:p>
          <a:p>
            <a:endParaRPr lang="tr-TR" sz="1100" dirty="0">
              <a:hlinkClick r:id="rId2"/>
            </a:endParaRPr>
          </a:p>
          <a:p>
            <a:r>
              <a:rPr lang="en-GB" sz="1100" dirty="0">
                <a:hlinkClick r:id="rId2"/>
              </a:rPr>
              <a:t>https://arkeofili.com/almanyada-40000-yillik-kadin-figurini-bulundu/</a:t>
            </a:r>
            <a:endParaRPr lang="en-GB" sz="1100" dirty="0"/>
          </a:p>
        </p:txBody>
      </p:sp>
      <p:pic>
        <p:nvPicPr>
          <p:cNvPr id="4" name="14 Resim">
            <a:extLst>
              <a:ext uri="{FF2B5EF4-FFF2-40B4-BE49-F238E27FC236}">
                <a16:creationId xmlns:a16="http://schemas.microsoft.com/office/drawing/2014/main" id="{775D5BB4-1C00-460C-B502-14FDD9EB9C36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91680" y="1556792"/>
            <a:ext cx="5760640" cy="4508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632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40258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Zamanla insanların ölülerini gömmeye başladıklarını görüyoruz. Ölüleri gömmek kültürün geliştiğinin, insanın ölüm ve yaşam hakkında düşünmeye başladığının da göstergesidir.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505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tr-TR" b="1" dirty="0"/>
              <a:t>Sanat</a:t>
            </a:r>
          </a:p>
          <a:p>
            <a:pPr marL="0" indent="0">
              <a:buNone/>
            </a:pPr>
            <a:r>
              <a:rPr lang="tr-TR" dirty="0"/>
              <a:t>25.000 yaşında, kuş kemiğinden yapılmış flüt.</a:t>
            </a:r>
            <a:endParaRPr lang="en-GB" dirty="0"/>
          </a:p>
          <a:p>
            <a:endParaRPr lang="en-GB" dirty="0"/>
          </a:p>
        </p:txBody>
      </p:sp>
      <p:pic>
        <p:nvPicPr>
          <p:cNvPr id="4" name="15 Resim">
            <a:extLst>
              <a:ext uri="{FF2B5EF4-FFF2-40B4-BE49-F238E27FC236}">
                <a16:creationId xmlns:a16="http://schemas.microsoft.com/office/drawing/2014/main" id="{D6017BE4-759E-4911-B9CD-DB18AA0B6BF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1916832"/>
            <a:ext cx="6624736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746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-Müzik, dans</a:t>
            </a:r>
          </a:p>
          <a:p>
            <a:pPr marL="0" indent="0">
              <a:buNone/>
            </a:pPr>
            <a:r>
              <a:rPr lang="tr-TR" dirty="0"/>
              <a:t>-Tiyatro </a:t>
            </a:r>
          </a:p>
          <a:p>
            <a:pPr>
              <a:buFontTx/>
              <a:buChar char="-"/>
            </a:pPr>
            <a:r>
              <a:rPr lang="tr-TR" dirty="0"/>
              <a:t>Yontular heykel sanatının, mağara resimleri de resim sanatının başlangıcı sayılabilir. </a:t>
            </a:r>
          </a:p>
          <a:p>
            <a:pPr marL="0" indent="0">
              <a:buNone/>
            </a:pPr>
            <a:r>
              <a:rPr lang="tr-TR" dirty="0"/>
              <a:t>(İspanya - </a:t>
            </a:r>
            <a:r>
              <a:rPr lang="tr-TR" dirty="0" err="1"/>
              <a:t>Altamira</a:t>
            </a:r>
            <a:r>
              <a:rPr lang="tr-TR" dirty="0"/>
              <a:t> mağarasındaki bizon çizimi)</a:t>
            </a:r>
            <a:endParaRPr lang="en-GB" dirty="0"/>
          </a:p>
        </p:txBody>
      </p:sp>
      <p:pic>
        <p:nvPicPr>
          <p:cNvPr id="4" name="10 Resim">
            <a:extLst>
              <a:ext uri="{FF2B5EF4-FFF2-40B4-BE49-F238E27FC236}">
                <a16:creationId xmlns:a16="http://schemas.microsoft.com/office/drawing/2014/main" id="{07963F19-31FB-4CC6-9964-ADF34C6B7DB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7704" y="3429000"/>
            <a:ext cx="5616624" cy="331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812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tr-TR" b="1" dirty="0"/>
              <a:t>MEZOLİTİK ÇAĞ</a:t>
            </a:r>
            <a:endParaRPr lang="en-GB" dirty="0"/>
          </a:p>
          <a:p>
            <a:r>
              <a:rPr lang="tr-TR" dirty="0"/>
              <a:t>Buzullar kuzeye, yaklaşık olarak şimdiki yerlerine çekildi. İklim yumuşadı. </a:t>
            </a:r>
            <a:endParaRPr lang="tr-TR" dirty="0">
              <a:sym typeface="Wingdings" panose="05000000000000000000" pitchFamily="2" charset="2"/>
            </a:endParaRPr>
          </a:p>
          <a:p>
            <a:r>
              <a:rPr lang="tr-TR" dirty="0">
                <a:sym typeface="Wingdings" panose="05000000000000000000" pitchFamily="2" charset="2"/>
              </a:rPr>
              <a:t>Kuzeyde otlakların yerini ormanlar aldı. (Küçük hayvanların avlanması)</a:t>
            </a:r>
          </a:p>
          <a:p>
            <a:r>
              <a:rPr lang="tr-TR" dirty="0">
                <a:sym typeface="Wingdings" panose="05000000000000000000" pitchFamily="2" charset="2"/>
              </a:rPr>
              <a:t>Güneyde özellikle Ortadoğu’da bozkırlar (tarım için elverişli bitki türleri-tahıllar)</a:t>
            </a:r>
          </a:p>
          <a:p>
            <a:r>
              <a:rPr lang="tr-TR" dirty="0">
                <a:sym typeface="Wingdings" panose="05000000000000000000" pitchFamily="2" charset="2"/>
              </a:rPr>
              <a:t>Güneyde yabanıl koyunlar, keçiler, ceylanlar</a:t>
            </a:r>
          </a:p>
          <a:p>
            <a:r>
              <a:rPr lang="tr-TR" dirty="0">
                <a:sym typeface="Wingdings" panose="05000000000000000000" pitchFamily="2" charset="2"/>
              </a:rPr>
              <a:t>Bazı bölgeler sulak kaldı (su avcılığı, balık ağları, kanolar)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78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tr-TR" b="1" dirty="0"/>
              <a:t>İNSANLIK TARİHİNİN BAŞLAMASI</a:t>
            </a:r>
            <a:endParaRPr lang="en-GB" dirty="0"/>
          </a:p>
          <a:p>
            <a:pPr lvl="1"/>
            <a:r>
              <a:rPr lang="tr-TR" dirty="0"/>
              <a:t>Dünyanın oluşumu: 5 milyar yıl önce</a:t>
            </a:r>
            <a:endParaRPr lang="en-GB" dirty="0"/>
          </a:p>
          <a:p>
            <a:pPr lvl="1"/>
            <a:r>
              <a:rPr lang="tr-TR" dirty="0"/>
              <a:t>İlk canlı varlığın ortaya çıkışı (denizlerde bakteriler şeklinde): 3.5 milyar yıl önce </a:t>
            </a:r>
            <a:endParaRPr lang="en-GB" dirty="0"/>
          </a:p>
          <a:p>
            <a:pPr lvl="1"/>
            <a:r>
              <a:rPr lang="tr-TR" dirty="0"/>
              <a:t>İlk memeliler: 200 milyon yıl önce </a:t>
            </a:r>
            <a:endParaRPr lang="en-GB" dirty="0"/>
          </a:p>
          <a:p>
            <a:pPr lvl="1"/>
            <a:r>
              <a:rPr lang="tr-TR" dirty="0"/>
              <a:t>İlk primatlar: 55 milyon yıl önce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585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tr-TR" b="1" dirty="0"/>
              <a:t>En önemli araçlar?</a:t>
            </a:r>
          </a:p>
          <a:p>
            <a:pPr lvl="1"/>
            <a:r>
              <a:rPr lang="tr-TR" dirty="0"/>
              <a:t>Ok ve yay</a:t>
            </a:r>
          </a:p>
          <a:p>
            <a:pPr lvl="1"/>
            <a:r>
              <a:rPr lang="tr-TR" dirty="0"/>
              <a:t>Devşirme bıçaklar (orak gibi kullanılıyor) </a:t>
            </a:r>
          </a:p>
          <a:p>
            <a:pPr lvl="1"/>
            <a:r>
              <a:rPr lang="tr-TR" dirty="0"/>
              <a:t>Havan</a:t>
            </a:r>
          </a:p>
          <a:p>
            <a:pPr lvl="1"/>
            <a:r>
              <a:rPr lang="tr-TR" dirty="0"/>
              <a:t>Hayvanların evcilleştirilmesi ve araç olarak kullanılması</a:t>
            </a:r>
          </a:p>
          <a:p>
            <a:pPr marL="457200" lvl="1" indent="0">
              <a:buNone/>
            </a:pPr>
            <a:endParaRPr lang="tr-TR" dirty="0"/>
          </a:p>
          <a:p>
            <a:pPr marL="457200" lvl="1" indent="0">
              <a:buNone/>
            </a:pPr>
            <a:r>
              <a:rPr lang="tr-TR" dirty="0"/>
              <a:t>Orak ve havan dedik. Tarımsal üretim var mı? </a:t>
            </a:r>
          </a:p>
          <a:p>
            <a:pPr marL="457200" lvl="1" indent="0">
              <a:buNone/>
            </a:pPr>
            <a:r>
              <a:rPr lang="tr-TR" dirty="0"/>
              <a:t>YOK!!! </a:t>
            </a:r>
          </a:p>
          <a:p>
            <a:pPr marL="457200" lvl="1" indent="0">
              <a:buNone/>
            </a:pPr>
            <a:r>
              <a:rPr lang="tr-TR" dirty="0"/>
              <a:t>Sadece yabanıl tahıl toplayıcılığı.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827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Peki neden tahıl toplanıyor?</a:t>
            </a:r>
          </a:p>
          <a:p>
            <a:pPr marL="0" indent="0">
              <a:buNone/>
            </a:pPr>
            <a:r>
              <a:rPr lang="tr-TR" dirty="0"/>
              <a:t>	-Depolanabilir. </a:t>
            </a:r>
          </a:p>
          <a:p>
            <a:pPr marL="0" indent="0">
              <a:buNone/>
            </a:pPr>
            <a:r>
              <a:rPr lang="tr-TR" dirty="0"/>
              <a:t>	-Bozulmaz.</a:t>
            </a:r>
          </a:p>
          <a:p>
            <a:pPr marL="0" indent="0">
              <a:buNone/>
            </a:pPr>
            <a:r>
              <a:rPr lang="tr-TR" dirty="0"/>
              <a:t>	-Karbonhidrat ve protein kaynağı.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/>
              <a:t>Ticaret?</a:t>
            </a:r>
          </a:p>
          <a:p>
            <a:pPr lvl="1"/>
            <a:r>
              <a:rPr lang="tr-TR" dirty="0"/>
              <a:t>İnsan grupları zaman zaman ellerindeki yiyecekleri, giysileri ya da aletleri değiş tokuş etmişlerdir. Ancak bu ticaret sayılamaz.</a:t>
            </a:r>
            <a:endParaRPr lang="en-GB" dirty="0"/>
          </a:p>
          <a:p>
            <a:pPr lvl="1"/>
            <a:endParaRPr lang="tr-TR" b="1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579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lvl="1"/>
            <a:r>
              <a:rPr lang="tr-TR" dirty="0"/>
              <a:t>İlk insansılar (</a:t>
            </a:r>
            <a:r>
              <a:rPr lang="tr-TR" dirty="0" err="1"/>
              <a:t>homininler</a:t>
            </a:r>
            <a:r>
              <a:rPr lang="tr-TR" dirty="0"/>
              <a:t>): Bulunan en eski fosil 5 milyon yıl öncesine ait.</a:t>
            </a:r>
            <a:endParaRPr lang="en-GB" dirty="0"/>
          </a:p>
          <a:p>
            <a:pPr lvl="1"/>
            <a:r>
              <a:rPr lang="tr-TR" dirty="0"/>
              <a:t>Alet yapan ve kullanan ilk insansılar (Homo </a:t>
            </a:r>
            <a:r>
              <a:rPr lang="tr-TR" dirty="0" err="1"/>
              <a:t>habilis</a:t>
            </a:r>
            <a:r>
              <a:rPr lang="tr-TR" dirty="0"/>
              <a:t>): Bulunan en eski fosil 2 milyon yıl öncesine ait. “</a:t>
            </a:r>
            <a:r>
              <a:rPr lang="tr-TR" dirty="0" err="1"/>
              <a:t>Habilis</a:t>
            </a:r>
            <a:r>
              <a:rPr lang="tr-TR" dirty="0"/>
              <a:t>” yetenekli, becerikli anlamını taşır.</a:t>
            </a:r>
            <a:endParaRPr lang="en-GB" dirty="0"/>
          </a:p>
          <a:p>
            <a:pPr lvl="1"/>
            <a:r>
              <a:rPr lang="tr-TR" dirty="0"/>
              <a:t>İki ayağı üzerinde yürüyen, ateş yakıp kullanabilen ve barınaklar inşa eden ilk insansılar (Homo </a:t>
            </a:r>
            <a:r>
              <a:rPr lang="tr-TR" dirty="0" err="1"/>
              <a:t>erectus</a:t>
            </a:r>
            <a:r>
              <a:rPr lang="tr-TR" dirty="0"/>
              <a:t>): Bulunan en eski fosil 1.6 milyon yıl öncesine ait. “</a:t>
            </a:r>
            <a:r>
              <a:rPr lang="tr-TR" dirty="0" err="1"/>
              <a:t>Erectus</a:t>
            </a:r>
            <a:r>
              <a:rPr lang="tr-TR" dirty="0"/>
              <a:t>” dik duran anlamını taşır.</a:t>
            </a:r>
            <a:endParaRPr lang="en-GB" dirty="0"/>
          </a:p>
          <a:p>
            <a:pPr lvl="1"/>
            <a:r>
              <a:rPr lang="tr-TR" dirty="0"/>
              <a:t>Şu anki insanların </a:t>
            </a:r>
            <a:r>
              <a:rPr lang="tr-TR" dirty="0" err="1"/>
              <a:t>anaataları</a:t>
            </a:r>
            <a:r>
              <a:rPr lang="tr-TR" dirty="0"/>
              <a:t> homo </a:t>
            </a:r>
            <a:r>
              <a:rPr lang="tr-TR" dirty="0" err="1"/>
              <a:t>sapiensler</a:t>
            </a:r>
            <a:r>
              <a:rPr lang="tr-TR" dirty="0"/>
              <a:t>: bulunan en eski </a:t>
            </a:r>
            <a:r>
              <a:rPr lang="tr-TR"/>
              <a:t>fosil 500 </a:t>
            </a:r>
            <a:r>
              <a:rPr lang="tr-TR" dirty="0"/>
              <a:t>bin yıl önceye ait. Latince “</a:t>
            </a:r>
            <a:r>
              <a:rPr lang="tr-TR" dirty="0" err="1"/>
              <a:t>sapere</a:t>
            </a:r>
            <a:r>
              <a:rPr lang="tr-TR" dirty="0"/>
              <a:t>” bilmek anlamındadır; homo </a:t>
            </a:r>
            <a:r>
              <a:rPr lang="tr-TR" dirty="0" err="1"/>
              <a:t>sapiens</a:t>
            </a:r>
            <a:r>
              <a:rPr lang="tr-TR" dirty="0"/>
              <a:t> de “bilen </a:t>
            </a:r>
            <a:r>
              <a:rPr lang="tr-TR" dirty="0" err="1"/>
              <a:t>insan”dır</a:t>
            </a:r>
            <a:r>
              <a:rPr lang="tr-TR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89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tr-TR" b="1" dirty="0"/>
              <a:t>İnsanı diğer hayvanlardan ayıran özellikler nelerdir?</a:t>
            </a:r>
            <a:endParaRPr lang="en-GB" dirty="0"/>
          </a:p>
          <a:p>
            <a:pPr lvl="1"/>
            <a:r>
              <a:rPr lang="tr-TR" dirty="0"/>
              <a:t>Güçlü pençeler?</a:t>
            </a:r>
          </a:p>
          <a:p>
            <a:pPr lvl="1"/>
            <a:r>
              <a:rPr lang="tr-TR" dirty="0"/>
              <a:t>Kanatlar?</a:t>
            </a:r>
          </a:p>
          <a:p>
            <a:pPr lvl="1"/>
            <a:r>
              <a:rPr lang="tr-TR" dirty="0"/>
              <a:t>Kazıcı pençeler?</a:t>
            </a:r>
          </a:p>
          <a:p>
            <a:pPr lvl="1"/>
            <a:r>
              <a:rPr lang="tr-TR" dirty="0"/>
              <a:t>Kalın tüyler?</a:t>
            </a:r>
          </a:p>
          <a:p>
            <a:pPr lvl="1"/>
            <a:endParaRPr lang="tr-TR" dirty="0"/>
          </a:p>
          <a:p>
            <a:pPr marL="457200" lvl="1" indent="0">
              <a:buNone/>
            </a:pPr>
            <a:r>
              <a:rPr lang="tr-TR" dirty="0"/>
              <a:t>İnsan, diğer hayvanlar gibi üzerinde taşıdığı ve çevresel koşullarda hayatta kalmasına yarayan “</a:t>
            </a:r>
            <a:r>
              <a:rPr lang="tr-TR" dirty="0" err="1"/>
              <a:t>alet”lere</a:t>
            </a:r>
            <a:r>
              <a:rPr lang="tr-TR" dirty="0"/>
              <a:t> sahip değil!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160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tr-TR" dirty="0"/>
              <a:t>Peki insan nasıl hayatta kaldı?</a:t>
            </a:r>
          </a:p>
          <a:p>
            <a:pPr lvl="1"/>
            <a:r>
              <a:rPr lang="tr-TR" dirty="0"/>
              <a:t>Alet yapımı</a:t>
            </a:r>
          </a:p>
          <a:p>
            <a:pPr lvl="1"/>
            <a:r>
              <a:rPr lang="tr-TR" dirty="0"/>
              <a:t>El baş parmakları</a:t>
            </a:r>
          </a:p>
          <a:p>
            <a:pPr lvl="1"/>
            <a:r>
              <a:rPr lang="tr-TR" dirty="0"/>
              <a:t>İki ayağı üzerinde durabilmek</a:t>
            </a:r>
          </a:p>
          <a:p>
            <a:pPr lvl="1"/>
            <a:r>
              <a:rPr lang="tr-TR" dirty="0"/>
              <a:t>Beyin – düşünme- hayal etme-mantık yürütme</a:t>
            </a:r>
          </a:p>
          <a:p>
            <a:pPr lvl="1"/>
            <a:r>
              <a:rPr lang="tr-TR" dirty="0"/>
              <a:t>Diş ve çene yapısının değişmesi (konuşma)</a:t>
            </a:r>
          </a:p>
          <a:p>
            <a:pPr lvl="1"/>
            <a:r>
              <a:rPr lang="tr-TR" dirty="0"/>
              <a:t>Bebeklik ve çocukluk döneminin uzun olması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42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tr-TR" b="1" dirty="0"/>
              <a:t>HOMO SAPİENS’İN GELİŞİMİNİN (TARİHİMİZİN) DÖNEMLEŞTİRİLMESİ</a:t>
            </a:r>
            <a:endParaRPr lang="en-GB" dirty="0"/>
          </a:p>
          <a:p>
            <a:pPr lvl="1"/>
            <a:r>
              <a:rPr lang="tr-TR" dirty="0"/>
              <a:t>Dönemler nasıl belirleniyor?</a:t>
            </a:r>
          </a:p>
          <a:p>
            <a:pPr marL="457200" lvl="1" indent="0">
              <a:buNone/>
            </a:pPr>
            <a:r>
              <a:rPr lang="tr-TR" dirty="0"/>
              <a:t>(Bir döneme ilişkin özellikler geniş bir coğrafyada yaygın olarak görülmeye başlanınca ayrı bir dönem sayılıyor. )</a:t>
            </a:r>
          </a:p>
          <a:p>
            <a:pPr marL="457200" lvl="1" indent="0">
              <a:buNone/>
            </a:pPr>
            <a:endParaRPr lang="tr-TR" dirty="0"/>
          </a:p>
          <a:p>
            <a:pPr marL="457200" lvl="1" indent="0">
              <a:buNone/>
            </a:pPr>
            <a:r>
              <a:rPr lang="tr-TR" dirty="0"/>
              <a:t>Dünyanın her yeri aynı anda aynı döneme girmiyor. 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679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>
            <a:extLst>
              <a:ext uri="{FF2B5EF4-FFF2-40B4-BE49-F238E27FC236}">
                <a16:creationId xmlns:a16="http://schemas.microsoft.com/office/drawing/2014/main" id="{41CE8562-5947-4338-8455-42D316B9A8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330018"/>
              </p:ext>
            </p:extLst>
          </p:nvPr>
        </p:nvGraphicFramePr>
        <p:xfrm>
          <a:off x="0" y="0"/>
          <a:ext cx="9108504" cy="685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3684">
                  <a:extLst>
                    <a:ext uri="{9D8B030D-6E8A-4147-A177-3AD203B41FA5}">
                      <a16:colId xmlns:a16="http://schemas.microsoft.com/office/drawing/2014/main" val="32671109"/>
                    </a:ext>
                  </a:extLst>
                </a:gridCol>
                <a:gridCol w="2313684">
                  <a:extLst>
                    <a:ext uri="{9D8B030D-6E8A-4147-A177-3AD203B41FA5}">
                      <a16:colId xmlns:a16="http://schemas.microsoft.com/office/drawing/2014/main" val="4162883024"/>
                    </a:ext>
                  </a:extLst>
                </a:gridCol>
                <a:gridCol w="2240568">
                  <a:extLst>
                    <a:ext uri="{9D8B030D-6E8A-4147-A177-3AD203B41FA5}">
                      <a16:colId xmlns:a16="http://schemas.microsoft.com/office/drawing/2014/main" val="924225142"/>
                    </a:ext>
                  </a:extLst>
                </a:gridCol>
                <a:gridCol w="2240568">
                  <a:extLst>
                    <a:ext uri="{9D8B030D-6E8A-4147-A177-3AD203B41FA5}">
                      <a16:colId xmlns:a16="http://schemas.microsoft.com/office/drawing/2014/main" val="3646188440"/>
                    </a:ext>
                  </a:extLst>
                </a:gridCol>
              </a:tblGrid>
              <a:tr h="756025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600" dirty="0">
                          <a:effectLst/>
                        </a:rPr>
                        <a:t>Tarih Öncesi Çağlar</a:t>
                      </a:r>
                      <a:endParaRPr lang="en-GB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600" dirty="0">
                          <a:effectLst/>
                        </a:rPr>
                        <a:t>İlk Çağ (M.Ö.3200 – M.S. 375): yazının icadından Kavimler </a:t>
                      </a:r>
                      <a:r>
                        <a:rPr lang="tr-TR" sz="1600" dirty="0" err="1">
                          <a:effectLst/>
                        </a:rPr>
                        <a:t>Göçü’ne</a:t>
                      </a:r>
                      <a:r>
                        <a:rPr lang="tr-TR" sz="1600" dirty="0">
                          <a:effectLst/>
                        </a:rPr>
                        <a:t> kadar</a:t>
                      </a:r>
                      <a:endParaRPr lang="en-GB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Taş Çağları</a:t>
                      </a:r>
                      <a:endParaRPr lang="en-GB" sz="1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1. Paleolitik Çağ (Eski Taş Çağı/Yontma Taş Çağı) (M.Ö. 2.500.000 – 12.000) </a:t>
                      </a:r>
                      <a:endParaRPr lang="en-GB" sz="1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extLst>
                  <a:ext uri="{0D108BD9-81ED-4DB2-BD59-A6C34878D82A}">
                    <a16:rowId xmlns:a16="http://schemas.microsoft.com/office/drawing/2014/main" val="619513236"/>
                  </a:ext>
                </a:extLst>
              </a:tr>
              <a:tr h="5689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2. Mezolitik Çağ (Orta Taş Çağı) (M.Ö. 12.000 - M.Ö. 10.000)</a:t>
                      </a:r>
                      <a:endParaRPr lang="en-GB" sz="1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extLst>
                  <a:ext uri="{0D108BD9-81ED-4DB2-BD59-A6C34878D82A}">
                    <a16:rowId xmlns:a16="http://schemas.microsoft.com/office/drawing/2014/main" val="3747626419"/>
                  </a:ext>
                </a:extLst>
              </a:tr>
              <a:tr h="756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3. Neolitik Çağ (Yeni Taş Çağı/Cilalı Taş Çağı) (M.Ö. 10.000 - M.Ö. 5.500)</a:t>
                      </a:r>
                      <a:endParaRPr lang="en-GB" sz="1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extLst>
                  <a:ext uri="{0D108BD9-81ED-4DB2-BD59-A6C34878D82A}">
                    <a16:rowId xmlns:a16="http://schemas.microsoft.com/office/drawing/2014/main" val="311131642"/>
                  </a:ext>
                </a:extLst>
              </a:tr>
              <a:tr h="5689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Maden Çağları:</a:t>
                      </a:r>
                      <a:endParaRPr lang="en-GB" sz="1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1. Kalkolitik Çağ (Bakır Çağı) (M.Ö. 5.500 – 3.500)</a:t>
                      </a:r>
                      <a:endParaRPr lang="en-GB" sz="1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extLst>
                  <a:ext uri="{0D108BD9-81ED-4DB2-BD59-A6C34878D82A}">
                    <a16:rowId xmlns:a16="http://schemas.microsoft.com/office/drawing/2014/main" val="2132047131"/>
                  </a:ext>
                </a:extLst>
              </a:tr>
              <a:tr h="568912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600" dirty="0">
                          <a:effectLst/>
                        </a:rPr>
                        <a:t>Tarih Çağları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2. Bronz Çağı (Tunç Çağı) (M.Ö. 3.500 - M.Ö. 1.200)</a:t>
                      </a:r>
                      <a:endParaRPr lang="en-GB" sz="1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extLst>
                  <a:ext uri="{0D108BD9-81ED-4DB2-BD59-A6C34878D82A}">
                    <a16:rowId xmlns:a16="http://schemas.microsoft.com/office/drawing/2014/main" val="3867946292"/>
                  </a:ext>
                </a:extLst>
              </a:tr>
              <a:tr h="5689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3. Demir Çağı (en eskisi M.Ö. 1.200 – M.S. 700)</a:t>
                      </a:r>
                      <a:endParaRPr lang="en-GB" sz="1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extLst>
                  <a:ext uri="{0D108BD9-81ED-4DB2-BD59-A6C34878D82A}">
                    <a16:rowId xmlns:a16="http://schemas.microsoft.com/office/drawing/2014/main" val="3293095091"/>
                  </a:ext>
                </a:extLst>
              </a:tr>
              <a:tr h="12676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600" dirty="0">
                          <a:effectLst/>
                        </a:rPr>
                        <a:t>Orta Çağ (375  - 1453): Kavimler </a:t>
                      </a:r>
                      <a:r>
                        <a:rPr lang="tr-TR" sz="1600" dirty="0" err="1">
                          <a:effectLst/>
                        </a:rPr>
                        <a:t>Göçü’nden</a:t>
                      </a:r>
                      <a:r>
                        <a:rPr lang="tr-TR" sz="1600" dirty="0">
                          <a:effectLst/>
                        </a:rPr>
                        <a:t> İstanbul’un Fethi’ne kadar.</a:t>
                      </a:r>
                      <a:endParaRPr lang="en-GB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extLst>
                  <a:ext uri="{0D108BD9-81ED-4DB2-BD59-A6C34878D82A}">
                    <a16:rowId xmlns:a16="http://schemas.microsoft.com/office/drawing/2014/main" val="653101787"/>
                  </a:ext>
                </a:extLst>
              </a:tr>
              <a:tr h="10432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600" dirty="0">
                          <a:effectLst/>
                        </a:rPr>
                        <a:t>Yeni Çağ (1453 – 1789): İstanbul’un Fethi’nden Fransız İhtilali’ne kadar.</a:t>
                      </a:r>
                      <a:endParaRPr lang="en-GB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extLst>
                  <a:ext uri="{0D108BD9-81ED-4DB2-BD59-A6C34878D82A}">
                    <a16:rowId xmlns:a16="http://schemas.microsoft.com/office/drawing/2014/main" val="2463965420"/>
                  </a:ext>
                </a:extLst>
              </a:tr>
              <a:tr h="7594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600" dirty="0">
                          <a:effectLst/>
                        </a:rPr>
                        <a:t>Yakın Çağ (1789 – günümüz)</a:t>
                      </a:r>
                      <a:endParaRPr lang="en-GB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91" marR="59891" marT="0" marB="0" anchor="ctr"/>
                </a:tc>
                <a:extLst>
                  <a:ext uri="{0D108BD9-81ED-4DB2-BD59-A6C34878D82A}">
                    <a16:rowId xmlns:a16="http://schemas.microsoft.com/office/drawing/2014/main" val="1552773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069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tr-TR" b="1" dirty="0"/>
              <a:t>PALEOLİTİK ÇAĞ</a:t>
            </a:r>
          </a:p>
          <a:p>
            <a:pPr marL="0" indent="0">
              <a:buNone/>
            </a:pPr>
            <a:r>
              <a:rPr lang="tr-TR" dirty="0"/>
              <a:t>Yazının olmadığı bir çağda yaşananları nereden biliyoruz? </a:t>
            </a:r>
          </a:p>
          <a:p>
            <a:pPr marL="0" indent="0">
              <a:buNone/>
            </a:pPr>
            <a:r>
              <a:rPr lang="tr-TR" dirty="0"/>
              <a:t>	-Arkeolojik buluntular</a:t>
            </a:r>
          </a:p>
          <a:p>
            <a:pPr marL="0" indent="0">
              <a:buNone/>
            </a:pPr>
            <a:r>
              <a:rPr lang="tr-TR" dirty="0"/>
              <a:t>	-Günümüzde yaşayan avcılık-toplayıcılıkla yaşayan insan topluluklarına ilişkin araştırmalar</a:t>
            </a:r>
          </a:p>
          <a:p>
            <a:pPr marL="0" indent="0">
              <a:buNone/>
            </a:pPr>
            <a:r>
              <a:rPr lang="tr-TR" dirty="0"/>
              <a:t>	-Bilimin kuzenlerimiz saydığı topluluk halinde yaşayan bazı maymun türlerinde görülen davranışların incelenmesi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24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E7ED46-061B-425C-81E3-18151651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tr-TR" b="1" dirty="0"/>
              <a:t>Nasıl geçinilirdi?</a:t>
            </a:r>
          </a:p>
          <a:p>
            <a:pPr lvl="1"/>
            <a:r>
              <a:rPr lang="tr-TR" dirty="0"/>
              <a:t>Toplayıcılık ve avcılık</a:t>
            </a:r>
          </a:p>
          <a:p>
            <a:pPr lvl="1"/>
            <a:endParaRPr lang="tr-TR" dirty="0"/>
          </a:p>
          <a:p>
            <a:r>
              <a:rPr lang="tr-TR" b="1" dirty="0"/>
              <a:t>Nerede yaşanılırdı?</a:t>
            </a:r>
            <a:endParaRPr lang="en-GB" dirty="0"/>
          </a:p>
          <a:p>
            <a:pPr lvl="1"/>
            <a:r>
              <a:rPr lang="tr-TR" dirty="0"/>
              <a:t>İnsan doğaya uyum gösteriyor. </a:t>
            </a:r>
          </a:p>
          <a:p>
            <a:pPr lvl="1"/>
            <a:r>
              <a:rPr lang="tr-TR" dirty="0"/>
              <a:t>Göçebe yaşam</a:t>
            </a:r>
          </a:p>
          <a:p>
            <a:pPr lvl="1"/>
            <a:r>
              <a:rPr lang="tr-TR" dirty="0"/>
              <a:t>Mağara ve korunaklı kaya altlarında </a:t>
            </a:r>
            <a:r>
              <a:rPr lang="tr-TR" dirty="0">
                <a:sym typeface="Wingdings" panose="05000000000000000000" pitchFamily="2" charset="2"/>
              </a:rPr>
              <a:t> Orta </a:t>
            </a:r>
            <a:r>
              <a:rPr lang="tr-TR" dirty="0" err="1">
                <a:sym typeface="Wingdings" panose="05000000000000000000" pitchFamily="2" charset="2"/>
              </a:rPr>
              <a:t>Paleolitik</a:t>
            </a:r>
            <a:r>
              <a:rPr lang="tr-TR" dirty="0">
                <a:sym typeface="Wingdings" panose="05000000000000000000" pitchFamily="2" charset="2"/>
              </a:rPr>
              <a:t> dönemde geçici barınaklar</a:t>
            </a:r>
            <a:endParaRPr lang="tr-TR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en-GB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587020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846</Words>
  <Application>Microsoft Office PowerPoint</Application>
  <PresentationFormat>Ekran Gösterisi (4:3)</PresentationFormat>
  <Paragraphs>157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Ofis Teması</vt:lpstr>
      <vt:lpstr>KONU 2 Paleolitik Çağ ve Mezolitik Çağ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2 Paleotik Çağ ve Mezolitik Çağ </dc:title>
  <dc:creator>Nilüfer Pınar KILIÇ</dc:creator>
  <cp:lastModifiedBy>Author</cp:lastModifiedBy>
  <cp:revision>16</cp:revision>
  <dcterms:created xsi:type="dcterms:W3CDTF">2019-09-16T12:25:11Z</dcterms:created>
  <dcterms:modified xsi:type="dcterms:W3CDTF">2019-09-24T09:15:03Z</dcterms:modified>
</cp:coreProperties>
</file>