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56" r:id="rId5"/>
    <p:sldId id="272" r:id="rId6"/>
    <p:sldId id="273" r:id="rId7"/>
    <p:sldId id="274" r:id="rId8"/>
    <p:sldId id="275" r:id="rId9"/>
    <p:sldId id="259" r:id="rId10"/>
    <p:sldId id="258" r:id="rId11"/>
    <p:sldId id="260" r:id="rId12"/>
    <p:sldId id="271" r:id="rId13"/>
    <p:sldId id="265" r:id="rId14"/>
    <p:sldId id="276" r:id="rId15"/>
    <p:sldId id="263" r:id="rId16"/>
    <p:sldId id="264" r:id="rId17"/>
    <p:sldId id="277" r:id="rId18"/>
    <p:sldId id="282" r:id="rId19"/>
    <p:sldId id="278" r:id="rId20"/>
    <p:sldId id="279" r:id="rId21"/>
    <p:sldId id="280" r:id="rId22"/>
    <p:sldId id="281" r:id="rId23"/>
    <p:sldId id="262" r:id="rId24"/>
    <p:sldId id="284" r:id="rId25"/>
    <p:sldId id="285" r:id="rId26"/>
    <p:sldId id="286" r:id="rId27"/>
    <p:sldId id="28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5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78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7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0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7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0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1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1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991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3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5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3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02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3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69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30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8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72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6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7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3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0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6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3FE8-9644-42DF-914D-856794CA547A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7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0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6" y="2964873"/>
            <a:ext cx="8825657" cy="745707"/>
          </a:xfrm>
        </p:spPr>
        <p:txBody>
          <a:bodyPr/>
          <a:lstStyle/>
          <a:p>
            <a:pPr algn="ctr"/>
            <a:r>
              <a:rPr lang="tr-TR" dirty="0" smtClean="0"/>
              <a:t>LAZER TERAPİ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54956" y="3710580"/>
            <a:ext cx="882565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 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9124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4149" y="1746894"/>
            <a:ext cx="5893234" cy="3502755"/>
          </a:xfrm>
        </p:spPr>
        <p:txBody>
          <a:bodyPr>
            <a:normAutofit fontScale="92500"/>
          </a:bodyPr>
          <a:lstStyle/>
          <a:p>
            <a:r>
              <a:rPr lang="tr-TR" sz="2400" dirty="0" smtClean="0"/>
              <a:t>Siklooksijenaz (Cox) ve </a:t>
            </a:r>
            <a:r>
              <a:rPr lang="tr-TR" sz="2400" dirty="0"/>
              <a:t>prostaglandin E</a:t>
            </a:r>
            <a:r>
              <a:rPr lang="tr-TR" sz="2400" baseline="-25000" dirty="0"/>
              <a:t>2</a:t>
            </a:r>
            <a:r>
              <a:rPr lang="tr-TR" sz="2400" dirty="0"/>
              <a:t> </a:t>
            </a:r>
            <a:r>
              <a:rPr lang="tr-TR" sz="2400" dirty="0" smtClean="0"/>
              <a:t>üretimini azaltır </a:t>
            </a:r>
            <a:r>
              <a:rPr lang="tr-TR" sz="2400" dirty="0"/>
              <a:t>(antiinflamatuar </a:t>
            </a:r>
            <a:r>
              <a:rPr lang="tr-TR" sz="2400" dirty="0" smtClean="0"/>
              <a:t>etki)</a:t>
            </a:r>
          </a:p>
          <a:p>
            <a:r>
              <a:rPr lang="tr-TR" sz="2400" dirty="0"/>
              <a:t>Fibroblast büyüme faktörü salınımını ve kolajen sentezini arttırır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Nörokimyasal olarak lazer uygulamasının endojen opiatlar, asetilkolin ve serotoninin metabolizmasını artırdığı gösterilmiştir.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6" b="16162"/>
          <a:stretch/>
        </p:blipFill>
        <p:spPr>
          <a:xfrm>
            <a:off x="7312169" y="1191491"/>
            <a:ext cx="3857625" cy="46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2320403" y="783074"/>
            <a:ext cx="7779560" cy="5777343"/>
            <a:chOff x="2237275" y="672237"/>
            <a:chExt cx="7779560" cy="5777343"/>
          </a:xfrm>
        </p:grpSpPr>
        <p:grpSp>
          <p:nvGrpSpPr>
            <p:cNvPr id="19" name="Grup 18"/>
            <p:cNvGrpSpPr/>
            <p:nvPr/>
          </p:nvGrpSpPr>
          <p:grpSpPr>
            <a:xfrm>
              <a:off x="2237275" y="672237"/>
              <a:ext cx="7779560" cy="5777343"/>
              <a:chOff x="1821639" y="589111"/>
              <a:chExt cx="7779560" cy="5777343"/>
            </a:xfrm>
          </p:grpSpPr>
          <p:grpSp>
            <p:nvGrpSpPr>
              <p:cNvPr id="13" name="Grup 12"/>
              <p:cNvGrpSpPr/>
              <p:nvPr/>
            </p:nvGrpSpPr>
            <p:grpSpPr>
              <a:xfrm>
                <a:off x="1821639" y="589111"/>
                <a:ext cx="7779560" cy="5777343"/>
                <a:chOff x="1849349" y="886691"/>
                <a:chExt cx="7779560" cy="5777343"/>
              </a:xfrm>
            </p:grpSpPr>
            <p:grpSp>
              <p:nvGrpSpPr>
                <p:cNvPr id="11" name="Grup 10"/>
                <p:cNvGrpSpPr/>
                <p:nvPr/>
              </p:nvGrpSpPr>
              <p:grpSpPr>
                <a:xfrm>
                  <a:off x="1849349" y="886691"/>
                  <a:ext cx="7779560" cy="5777343"/>
                  <a:chOff x="1849349" y="886691"/>
                  <a:chExt cx="7779560" cy="5777343"/>
                </a:xfrm>
              </p:grpSpPr>
              <p:grpSp>
                <p:nvGrpSpPr>
                  <p:cNvPr id="9" name="Grup 8"/>
                  <p:cNvGrpSpPr/>
                  <p:nvPr/>
                </p:nvGrpSpPr>
                <p:grpSpPr>
                  <a:xfrm>
                    <a:off x="1849349" y="886691"/>
                    <a:ext cx="7779560" cy="5777343"/>
                    <a:chOff x="2140295" y="942111"/>
                    <a:chExt cx="7460905" cy="5535069"/>
                  </a:xfrm>
                </p:grpSpPr>
                <p:grpSp>
                  <p:nvGrpSpPr>
                    <p:cNvPr id="7" name="Grup 6"/>
                    <p:cNvGrpSpPr/>
                    <p:nvPr/>
                  </p:nvGrpSpPr>
                  <p:grpSpPr>
                    <a:xfrm>
                      <a:off x="2140295" y="942111"/>
                      <a:ext cx="7460905" cy="5535069"/>
                      <a:chOff x="2140295" y="942111"/>
                      <a:chExt cx="7460905" cy="5535069"/>
                    </a:xfrm>
                  </p:grpSpPr>
                  <p:grpSp>
                    <p:nvGrpSpPr>
                      <p:cNvPr id="5" name="Grup 4"/>
                      <p:cNvGrpSpPr/>
                      <p:nvPr/>
                    </p:nvGrpSpPr>
                    <p:grpSpPr>
                      <a:xfrm>
                        <a:off x="2140295" y="942111"/>
                        <a:ext cx="7460905" cy="5535069"/>
                        <a:chOff x="2140295" y="942111"/>
                        <a:chExt cx="7460905" cy="5535069"/>
                      </a:xfrm>
                    </p:grpSpPr>
                    <p:grpSp>
                      <p:nvGrpSpPr>
                        <p:cNvPr id="4" name="Grup 3"/>
                        <p:cNvGrpSpPr/>
                        <p:nvPr/>
                      </p:nvGrpSpPr>
                      <p:grpSpPr>
                        <a:xfrm>
                          <a:off x="2140295" y="942111"/>
                          <a:ext cx="7460905" cy="5535069"/>
                          <a:chOff x="2140295" y="942111"/>
                          <a:chExt cx="7460905" cy="5535069"/>
                        </a:xfrm>
                      </p:grpSpPr>
                      <p:pic>
                        <p:nvPicPr>
                          <p:cNvPr id="1026" name="Picture 2" descr="http://www.woodhavenanimalhealth.com/wp-content/uploads/2019/02/1536066833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0295" y="942111"/>
                            <a:ext cx="7460905" cy="5319626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</p:spPr>
                      </p:pic>
                      <p:sp>
                        <p:nvSpPr>
                          <p:cNvPr id="3" name="Dikdörtgen 2"/>
                          <p:cNvSpPr/>
                          <p:nvPr/>
                        </p:nvSpPr>
                        <p:spPr>
                          <a:xfrm>
                            <a:off x="4336473" y="6261736"/>
                            <a:ext cx="3740727" cy="215444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tr-TR" sz="800" dirty="0" smtClean="0"/>
                              <a:t>https://litecure-assets.s3.amazonaws.com/images/1536066833.png</a:t>
                            </a:r>
                            <a:endParaRPr lang="tr-TR" sz="800" dirty="0"/>
                          </a:p>
                        </p:txBody>
                      </p:sp>
                    </p:grpSp>
                    <p:sp>
                      <p:nvSpPr>
                        <p:cNvPr id="2" name="Metin kutusu 1"/>
                        <p:cNvSpPr txBox="1"/>
                        <p:nvPr/>
                      </p:nvSpPr>
                      <p:spPr>
                        <a:xfrm>
                          <a:off x="4225637" y="1108365"/>
                          <a:ext cx="1330036" cy="30777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tr-TR" sz="1400" dirty="0" smtClean="0">
                              <a:solidFill>
                                <a:schemeClr val="bg1"/>
                              </a:solidFill>
                            </a:rPr>
                            <a:t>Enfeksiyonlar</a:t>
                          </a:r>
                          <a:endParaRPr lang="tr-TR" sz="14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" name="Metin kutusu 5"/>
                      <p:cNvSpPr txBox="1"/>
                      <p:nvPr/>
                    </p:nvSpPr>
                    <p:spPr>
                      <a:xfrm>
                        <a:off x="5043055" y="1717965"/>
                        <a:ext cx="1967346" cy="3077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sz="1400">
                            <a:solidFill>
                              <a:schemeClr val="bg1"/>
                            </a:solidFill>
                          </a:rPr>
                          <a:t>burkulma ve gerginlik</a:t>
                        </a:r>
                        <a:endParaRPr lang="tr-TR" sz="1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" name="Metin kutusu 7"/>
                    <p:cNvSpPr txBox="1"/>
                    <p:nvPr/>
                  </p:nvSpPr>
                  <p:spPr>
                    <a:xfrm>
                      <a:off x="7855526" y="1914512"/>
                      <a:ext cx="1440873" cy="30777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Post-operatif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0" name="Metin kutusu 9"/>
                  <p:cNvSpPr txBox="1"/>
                  <p:nvPr/>
                </p:nvSpPr>
                <p:spPr>
                  <a:xfrm>
                    <a:off x="8492836" y="2673927"/>
                    <a:ext cx="1136073" cy="27699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sz="1200" dirty="0">
                        <a:solidFill>
                          <a:schemeClr val="bg1"/>
                        </a:solidFill>
                      </a:rPr>
                      <a:t>O</a:t>
                    </a:r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steoartritis</a:t>
                    </a:r>
                    <a:endParaRPr lang="tr-TR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Metin kutusu 11"/>
                <p:cNvSpPr txBox="1"/>
                <p:nvPr/>
              </p:nvSpPr>
              <p:spPr>
                <a:xfrm>
                  <a:off x="8559884" y="3490354"/>
                  <a:ext cx="1039091" cy="312223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400" dirty="0" smtClean="0">
                      <a:solidFill>
                        <a:schemeClr val="bg1"/>
                      </a:solidFill>
                    </a:rPr>
                    <a:t>Yangı </a:t>
                  </a:r>
                  <a:endParaRPr lang="tr-TR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Metin kutusu 15"/>
              <p:cNvSpPr txBox="1"/>
              <p:nvPr/>
            </p:nvSpPr>
            <p:spPr>
              <a:xfrm>
                <a:off x="1821639" y="1720173"/>
                <a:ext cx="1434178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400" dirty="0" smtClean="0">
                    <a:solidFill>
                      <a:schemeClr val="bg1"/>
                    </a:solidFill>
                  </a:rPr>
                  <a:t>Dental prosedürler</a:t>
                </a:r>
                <a:endParaRPr lang="tr-T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5084619" y="3682345"/>
                <a:ext cx="2396836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400" dirty="0" smtClean="0">
                    <a:solidFill>
                      <a:schemeClr val="bg1"/>
                    </a:solidFill>
                  </a:rPr>
                  <a:t>Yangısal barsak hastalığı</a:t>
                </a:r>
                <a:endParaRPr lang="tr-TR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Metin kutusu 20"/>
            <p:cNvSpPr txBox="1"/>
            <p:nvPr/>
          </p:nvSpPr>
          <p:spPr>
            <a:xfrm>
              <a:off x="3830485" y="5250873"/>
              <a:ext cx="119149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400" dirty="0" smtClean="0">
                  <a:solidFill>
                    <a:schemeClr val="bg1"/>
                  </a:solidFill>
                </a:rPr>
                <a:t>Yaralar</a:t>
              </a:r>
              <a:endParaRPr lang="tr-TR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2452253" y="3831778"/>
              <a:ext cx="24384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solidFill>
                    <a:schemeClr val="bg1"/>
                  </a:solidFill>
                </a:rPr>
                <a:t>Dejeneratif eklem hastalığı</a:t>
              </a:r>
              <a:endParaRPr lang="tr-TR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3699162" y="4400150"/>
              <a:ext cx="119149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400" dirty="0" smtClean="0">
                  <a:solidFill>
                    <a:schemeClr val="bg1"/>
                  </a:solidFill>
                </a:rPr>
                <a:t>Kırıklar</a:t>
              </a:r>
              <a:endParaRPr lang="tr-T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09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513778" y="364473"/>
            <a:ext cx="9464221" cy="6153150"/>
            <a:chOff x="1153560" y="392182"/>
            <a:chExt cx="9464221" cy="615315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560" y="392182"/>
              <a:ext cx="9248775" cy="6153150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 rot="16200000">
              <a:off x="8411095" y="3361034"/>
              <a:ext cx="419792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https://respondsystems.com/wp-content/uploads/2015/12/equine_conditions.jpg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84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2367" y="953927"/>
            <a:ext cx="8947522" cy="697209"/>
          </a:xfrm>
        </p:spPr>
        <p:txBody>
          <a:bodyPr/>
          <a:lstStyle/>
          <a:p>
            <a:r>
              <a:rPr lang="tr-TR" sz="3200" dirty="0" smtClean="0"/>
              <a:t>Lazer Terapinin Klinik Kullanımı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366" y="1651136"/>
            <a:ext cx="6239597" cy="4583409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Yara İyileşmesi</a:t>
            </a:r>
            <a:endParaRPr lang="tr-T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Fibroblast </a:t>
            </a:r>
            <a:r>
              <a:rPr lang="tr-TR" sz="2400" dirty="0" smtClean="0"/>
              <a:t>stimülasyonu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Kapillar damar formasyonu ve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</a:t>
            </a:r>
            <a:r>
              <a:rPr lang="tr-TR" sz="2400" dirty="0" err="1" smtClean="0"/>
              <a:t>anjiogenezis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Kollajen formasyonu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ATP</a:t>
            </a:r>
            <a:r>
              <a:rPr lang="tr-TR" sz="2400" dirty="0"/>
              <a:t>, protein ve büyüme </a:t>
            </a:r>
            <a:r>
              <a:rPr lang="tr-TR" sz="2400" dirty="0" smtClean="0"/>
              <a:t>faktörü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üretimini artırır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• Vazodilatasyon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Lenfatik drenaj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Y</a:t>
            </a:r>
            <a:r>
              <a:rPr lang="tr-TR" sz="2400" dirty="0" smtClean="0"/>
              <a:t>üksek dozlarda yara iyileşmesini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yavaşlatma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3"/>
          <a:stretch/>
        </p:blipFill>
        <p:spPr>
          <a:xfrm>
            <a:off x="7403523" y="1651136"/>
            <a:ext cx="4095750" cy="4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282448" y="1372183"/>
            <a:ext cx="9753600" cy="4530269"/>
            <a:chOff x="1199321" y="1192074"/>
            <a:chExt cx="9753600" cy="453026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321" y="1192074"/>
              <a:ext cx="9753600" cy="4314825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2729346" y="5506899"/>
              <a:ext cx="71766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https://cdn.shopify.com/s/files/1/0665/0095/files/Laser-Horse-Pics_df34aa45-914c-4593-822f-9806967d9260_1024x1024.jpg?10030085714472510728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4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548095" y="345913"/>
            <a:ext cx="8941357" cy="6286163"/>
            <a:chOff x="1451113" y="179658"/>
            <a:chExt cx="8941357" cy="628616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113" y="179658"/>
              <a:ext cx="8941357" cy="5978386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1871924" y="6158044"/>
              <a:ext cx="8520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images.squarespace-cdn.com/content/v1/5e9b70d660b284611b6761ee/1591846026431-4HY1BRQ7STSCBZP0WGZJ/ke17ZwdGBToddI8pDm48kCfpvOXczDhOQkbnd0wqFHpZw-zPPgdn4jUwVcJE1ZvWQUxwkmyExglNqGp0IvTJZUJFbgE-7XRK3dMEBRBhUpwk3e6tswcJUcQp3k3SR41pUcjGGmD7HwqPDxMFHpunIgM_Y9ZtngDYGaDaWGAnk34/Laser+Therapy+Patient.jpg?format=750w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339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076" y="1561402"/>
            <a:ext cx="6710651" cy="3821408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Kemik ve Kıkırdak</a:t>
            </a:r>
            <a:endParaRPr lang="tr-T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	• Erken </a:t>
            </a:r>
            <a:r>
              <a:rPr lang="tr-TR" sz="2400" dirty="0"/>
              <a:t>kemik </a:t>
            </a:r>
            <a:r>
              <a:rPr lang="tr-TR" sz="2400" dirty="0" smtClean="0"/>
              <a:t>onarımının artırılması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Artmış kolajen birikimi ve </a:t>
            </a:r>
            <a:r>
              <a:rPr lang="tr-TR" sz="2400" dirty="0" smtClean="0"/>
              <a:t>kemik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trabekülleri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Osteomiyelit tedavisine yardımcı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K</a:t>
            </a:r>
            <a:r>
              <a:rPr lang="tr-TR" sz="2400" dirty="0" smtClean="0"/>
              <a:t>ıkırdak defektlerinin fibröz onarımı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Hareketsizleşmiş </a:t>
            </a:r>
            <a:r>
              <a:rPr lang="tr-TR" sz="2400" dirty="0"/>
              <a:t>eklemlerde </a:t>
            </a:r>
            <a:r>
              <a:rPr lang="tr-TR" sz="2400" dirty="0" smtClean="0"/>
              <a:t>kıkırdağın 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daha </a:t>
            </a:r>
            <a:r>
              <a:rPr lang="tr-TR" sz="2400" dirty="0"/>
              <a:t>iyi </a:t>
            </a:r>
            <a:r>
              <a:rPr lang="tr-TR" sz="2400" dirty="0" smtClean="0"/>
              <a:t>onarımı</a:t>
            </a:r>
            <a:endParaRPr lang="tr-TR" sz="2400" dirty="0"/>
          </a:p>
        </p:txBody>
      </p:sp>
      <p:grpSp>
        <p:nvGrpSpPr>
          <p:cNvPr id="5" name="Grup 4"/>
          <p:cNvGrpSpPr/>
          <p:nvPr/>
        </p:nvGrpSpPr>
        <p:grpSpPr>
          <a:xfrm>
            <a:off x="7550727" y="1561402"/>
            <a:ext cx="4302839" cy="4445242"/>
            <a:chOff x="7550727" y="1561402"/>
            <a:chExt cx="4302839" cy="4445242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0727" y="1561402"/>
              <a:ext cx="4302839" cy="4229798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7734800" y="5791200"/>
              <a:ext cx="39346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https://www.klaser.eu/wp-content/uploads/2018/04/Cube-4-VET-2.0-813x800.jpg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06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804097" y="312594"/>
            <a:ext cx="8572958" cy="6318993"/>
            <a:chOff x="1720970" y="215612"/>
            <a:chExt cx="8572958" cy="631899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b="3829"/>
            <a:stretch/>
          </p:blipFill>
          <p:spPr>
            <a:xfrm>
              <a:off x="1720970" y="215612"/>
              <a:ext cx="8572958" cy="5949661"/>
            </a:xfrm>
            <a:prstGeom prst="rect">
              <a:avLst/>
            </a:prstGeom>
          </p:spPr>
        </p:pic>
        <p:sp>
          <p:nvSpPr>
            <p:cNvPr id="3" name="Metin kutusu 2"/>
            <p:cNvSpPr txBox="1"/>
            <p:nvPr/>
          </p:nvSpPr>
          <p:spPr>
            <a:xfrm>
              <a:off x="4849090" y="6165273"/>
              <a:ext cx="1939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Kim et al., 2012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9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077" y="1556395"/>
            <a:ext cx="6641378" cy="376599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Artritis</a:t>
            </a:r>
            <a:endParaRPr lang="tr-T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	• Yangının inhibisyonu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COX-2 enzimi ve prostaglandinlerin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inhibisyonu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Ağrının azaltılması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Romatoid artritiste sabah katılığının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azaltılması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622299"/>
            <a:ext cx="4225636" cy="5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404" y="1789680"/>
            <a:ext cx="6114905" cy="394610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Ligament </a:t>
            </a:r>
            <a:r>
              <a:rPr lang="tr-TR" sz="2400" dirty="0" smtClean="0">
                <a:solidFill>
                  <a:srgbClr val="FFFF00"/>
                </a:solidFill>
              </a:rPr>
              <a:t>ve </a:t>
            </a:r>
            <a:r>
              <a:rPr lang="tr-TR" sz="2400" dirty="0">
                <a:solidFill>
                  <a:srgbClr val="FFFF00"/>
                </a:solidFill>
              </a:rPr>
              <a:t>Tendon </a:t>
            </a:r>
          </a:p>
          <a:p>
            <a:pPr marL="0" indent="0">
              <a:buNone/>
            </a:pPr>
            <a:r>
              <a:rPr lang="tr-TR" sz="2400" dirty="0" smtClean="0"/>
              <a:t>	• Akut tendinitiste ağrının azaltılması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L</a:t>
            </a:r>
            <a:r>
              <a:rPr lang="tr-TR" sz="2400" dirty="0" smtClean="0"/>
              <a:t>ateral epikondilitiste iyileşme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Aşil tendinitiste yangı ve ağrının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azaltılması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 err="1" smtClean="0"/>
              <a:t>Kollajen</a:t>
            </a:r>
            <a:r>
              <a:rPr lang="tr-TR" sz="2400" dirty="0" smtClean="0"/>
              <a:t> organizasyonunun    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artırılması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B</a:t>
            </a:r>
            <a:r>
              <a:rPr lang="tr-TR" sz="2400" dirty="0" smtClean="0"/>
              <a:t>iyomekanik özelliklerin artırılması</a:t>
            </a:r>
            <a:endParaRPr lang="tr-TR" sz="2400" dirty="0"/>
          </a:p>
        </p:txBody>
      </p:sp>
      <p:grpSp>
        <p:nvGrpSpPr>
          <p:cNvPr id="5" name="Grup 4"/>
          <p:cNvGrpSpPr/>
          <p:nvPr/>
        </p:nvGrpSpPr>
        <p:grpSpPr>
          <a:xfrm>
            <a:off x="6791614" y="1789680"/>
            <a:ext cx="5240444" cy="4391027"/>
            <a:chOff x="6556087" y="1789680"/>
            <a:chExt cx="5240444" cy="439102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l="3454" r="8109" b="8801"/>
            <a:stretch/>
          </p:blipFill>
          <p:spPr>
            <a:xfrm>
              <a:off x="6614392" y="1789680"/>
              <a:ext cx="5123835" cy="3867807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6556087" y="5657487"/>
              <a:ext cx="52404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images.squarespace-cdn.com/content/v1/5c8fbfe87d0c914f25ad6fa4/1601045832318-JJDZHNK9YJNNKSKW5QYA/ke17ZwdGBToddI8pDm48kNbkQCeViJ4YFI17nDR2t4h7gQa3H78H3Y0txjaiv_0fDoOvxcdMmMKkDsyUqMSsMWxHk725yiiHCCLfrh8O1z4YTzHvnKhyp6Da-NYroOW3ZGjoBKy3azqku80C789l0plef_PmwB6-3GP4qDbCUv982HKAH5p8lejpcYDyk26rNNG8hhNLO0e4-YkR9D2ZeQ/Emily+lasers.jpg?format=750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84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0512" y="1233056"/>
            <a:ext cx="8946541" cy="482138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Işığın iyileştirici özellikleri </a:t>
            </a:r>
            <a:r>
              <a:rPr lang="tr-TR" sz="2400" dirty="0"/>
              <a:t>binlerce yıldır </a:t>
            </a:r>
            <a:r>
              <a:rPr lang="tr-TR" sz="2400" dirty="0" smtClean="0"/>
              <a:t>bilinmektedir.</a:t>
            </a:r>
          </a:p>
          <a:p>
            <a:r>
              <a:rPr lang="tr-TR" sz="2400" dirty="0"/>
              <a:t>Işık, fotonlar şeklinde elektromanyetik radyasyon sağlar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Şimdiye kadar, tedavi için farklı ışık kaynakları </a:t>
            </a:r>
            <a:r>
              <a:rPr lang="tr-TR" sz="2400" dirty="0" smtClean="0"/>
              <a:t>kullanılmıştır;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Güneş ışığı (helioterapi),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Ampul ışığı,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infrared, ultraviyole ışık,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light-emitting </a:t>
            </a:r>
            <a:r>
              <a:rPr lang="tr-TR" sz="2200" dirty="0"/>
              <a:t>diodes (</a:t>
            </a:r>
            <a:r>
              <a:rPr lang="tr-TR" sz="2200" dirty="0" smtClean="0"/>
              <a:t>LED),</a:t>
            </a:r>
            <a:endParaRPr lang="tr-T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Terapötik lazer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2971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5493" y="1011382"/>
            <a:ext cx="7001597" cy="53340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Analjezi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Post-op </a:t>
            </a:r>
            <a:r>
              <a:rPr lang="tr-TR" sz="2200" dirty="0" err="1" smtClean="0"/>
              <a:t>ensizyon</a:t>
            </a:r>
            <a:r>
              <a:rPr lang="tr-TR" sz="2200" dirty="0" smtClean="0"/>
              <a:t> </a:t>
            </a:r>
            <a:r>
              <a:rPr lang="tr-TR" sz="2200" dirty="0" smtClean="0"/>
              <a:t>hattında ağrının azaltılması,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Ağrı sinyallerinin beyindeki ağrı merkezlerine iletilmesinde potansiyel </a:t>
            </a:r>
            <a:r>
              <a:rPr lang="tr-TR" sz="2200" dirty="0" smtClean="0"/>
              <a:t>azalma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Endorfin </a:t>
            </a:r>
            <a:r>
              <a:rPr lang="tr-TR" sz="2200" dirty="0"/>
              <a:t>ve enkefalin </a:t>
            </a:r>
            <a:r>
              <a:rPr lang="tr-TR" sz="2200" dirty="0" smtClean="0"/>
              <a:t>salınımının artması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Tetik noktalarının ve akupunktur noktalarının </a:t>
            </a:r>
            <a:r>
              <a:rPr lang="tr-TR" sz="2200" dirty="0" smtClean="0"/>
              <a:t>uyarılması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Sinir iletim hızının </a:t>
            </a:r>
            <a:r>
              <a:rPr lang="tr-TR" sz="2200" dirty="0" smtClean="0"/>
              <a:t>yavaşlaması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Aksiyon potansiyelinin azalması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P maddesinin supresyonu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Aksonal </a:t>
            </a:r>
            <a:r>
              <a:rPr lang="tr-TR" sz="2200" dirty="0"/>
              <a:t>akışın bozulması</a:t>
            </a: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4" y="1011382"/>
            <a:ext cx="2898631" cy="51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801" y="1678844"/>
            <a:ext cx="6682853" cy="3682865"/>
          </a:xfrm>
        </p:spPr>
        <p:txBody>
          <a:bodyPr>
            <a:normAutofit fontScale="92500"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Periferal Sinirler ve </a:t>
            </a:r>
            <a:r>
              <a:rPr lang="tr-TR" sz="2400" dirty="0">
                <a:solidFill>
                  <a:srgbClr val="FFFF00"/>
                </a:solidFill>
              </a:rPr>
              <a:t>Spinal </a:t>
            </a:r>
            <a:r>
              <a:rPr lang="tr-TR" sz="2400" dirty="0" smtClean="0">
                <a:solidFill>
                  <a:srgbClr val="FFFF00"/>
                </a:solidFill>
              </a:rPr>
              <a:t>Kord</a:t>
            </a:r>
            <a:endParaRPr lang="tr-T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Yaralanma sonrası sinir iyileşmesinin teşviki</a:t>
            </a:r>
          </a:p>
          <a:p>
            <a:pPr marL="0" indent="0">
              <a:buNone/>
            </a:pPr>
            <a:r>
              <a:rPr lang="tr-TR" sz="2400" dirty="0" smtClean="0"/>
              <a:t>	• Aksonal </a:t>
            </a:r>
            <a:r>
              <a:rPr lang="tr-TR" sz="2400" dirty="0"/>
              <a:t>filizlenme ve </a:t>
            </a:r>
            <a:r>
              <a:rPr lang="tr-TR" sz="2400" dirty="0" smtClean="0"/>
              <a:t>büyümenin artması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Miyelinizasyonun artması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Nöron dejenerasyonunun azaltılması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Büyüme </a:t>
            </a:r>
            <a:r>
              <a:rPr lang="tr-TR" sz="2400" dirty="0"/>
              <a:t>ile ilişkili protein-43 ve </a:t>
            </a:r>
            <a:r>
              <a:rPr lang="tr-TR" sz="2400" dirty="0" smtClean="0"/>
              <a:t>kalsitonin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geni </a:t>
            </a:r>
            <a:r>
              <a:rPr lang="tr-TR" sz="2400" dirty="0"/>
              <a:t>ile ilişkili </a:t>
            </a:r>
            <a:r>
              <a:rPr lang="tr-TR" sz="2400" dirty="0" smtClean="0"/>
              <a:t>peptidin salgılanmasının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artması</a:t>
            </a:r>
            <a:endParaRPr lang="tr-TR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7176655" y="2227111"/>
            <a:ext cx="4530436" cy="2558622"/>
            <a:chOff x="6677891" y="2013378"/>
            <a:chExt cx="5375565" cy="326927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l="13432" r="12440"/>
            <a:stretch/>
          </p:blipFill>
          <p:spPr>
            <a:xfrm>
              <a:off x="6677891" y="2013378"/>
              <a:ext cx="5375565" cy="3069215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6885710" y="5082593"/>
              <a:ext cx="495992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https://todaysveterinarypractice.com/wp-content/uploads/sites/4/2019/06/TVP-Article-Main-Image-Template-copy-2.png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80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1006899"/>
            <a:ext cx="8947522" cy="905027"/>
          </a:xfrm>
        </p:spPr>
        <p:txBody>
          <a:bodyPr/>
          <a:lstStyle/>
          <a:p>
            <a:pPr algn="ctr"/>
            <a:r>
              <a:rPr lang="tr-TR" sz="3200" dirty="0" smtClean="0"/>
              <a:t>Lazerle Tedavi Edilebilen Hastalıklar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949" y="1911926"/>
            <a:ext cx="6488979" cy="4292463"/>
          </a:xfrm>
        </p:spPr>
        <p:txBody>
          <a:bodyPr>
            <a:noAutofit/>
          </a:bodyPr>
          <a:lstStyle/>
          <a:p>
            <a:r>
              <a:rPr lang="tr-TR" sz="2400" dirty="0" smtClean="0"/>
              <a:t>Yara ve ülserler: Dekübit yaraları, kronik ve iyileşmesi gecikmiş yaralar, diyabetik ülserler, yanıklar, licking granulomalar ve deri sıyrıkları.</a:t>
            </a:r>
          </a:p>
          <a:p>
            <a:r>
              <a:rPr lang="tr-TR" sz="2400" dirty="0" smtClean="0"/>
              <a:t>Akut yaralanmalar/travmalar: </a:t>
            </a:r>
            <a:r>
              <a:rPr lang="tr-TR" sz="2400" dirty="0"/>
              <a:t>Tendon </a:t>
            </a:r>
            <a:r>
              <a:rPr lang="tr-TR" sz="2400" dirty="0" smtClean="0"/>
              <a:t>ve kas rupturları/hematom; </a:t>
            </a:r>
            <a:r>
              <a:rPr lang="tr-TR" sz="2400" dirty="0"/>
              <a:t>ligament </a:t>
            </a:r>
            <a:r>
              <a:rPr lang="tr-TR" sz="2400" dirty="0" smtClean="0"/>
              <a:t>rupturları; kırıklar; subluksasyonlar; çeşitli yumuşak doku yaralanmaları.</a:t>
            </a:r>
          </a:p>
          <a:p>
            <a:r>
              <a:rPr lang="tr-TR" sz="2400" dirty="0" smtClean="0"/>
              <a:t>Yangısal durumlar: </a:t>
            </a:r>
            <a:r>
              <a:rPr lang="tr-TR" sz="2400" dirty="0"/>
              <a:t>Tendinitis, bursitis, myositis, synovitis</a:t>
            </a:r>
            <a:r>
              <a:rPr lang="tr-TR" sz="2400" dirty="0" smtClean="0"/>
              <a:t>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346627" y="1798643"/>
            <a:ext cx="4352898" cy="4713523"/>
            <a:chOff x="7346627" y="1798643"/>
            <a:chExt cx="4352898" cy="471352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t="5272" b="7055"/>
            <a:stretch/>
          </p:blipFill>
          <p:spPr>
            <a:xfrm>
              <a:off x="7346627" y="1798643"/>
              <a:ext cx="4352898" cy="4405746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744691" y="6204389"/>
              <a:ext cx="38439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https://essexequineandcaninelasertherapy.co.uk/wp-content/uploads/2019/10/K-LASER-TREATMENT-8-887x1024.jpg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84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3965" y="1184337"/>
            <a:ext cx="8946541" cy="26160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İskelet-Kas hastalıkları: tekrarlayan gerilmelere bağlı yaralanmalar, </a:t>
            </a:r>
            <a:r>
              <a:rPr lang="tr-TR" sz="2400" dirty="0"/>
              <a:t>k</a:t>
            </a:r>
            <a:r>
              <a:rPr lang="tr-TR" sz="2400" dirty="0" smtClean="0"/>
              <a:t>arpal tünel sendromu, kompleks bölgesel ağrı sendromu/refleks sempatik distrofi, fibromyalji ve temporomandibular eklem patolojileri.</a:t>
            </a:r>
          </a:p>
          <a:p>
            <a:r>
              <a:rPr lang="tr-TR" sz="2400" dirty="0" smtClean="0"/>
              <a:t>Artritis ve ilişkili durumlar: Romatoid artritis</a:t>
            </a:r>
            <a:r>
              <a:rPr lang="tr-TR" sz="2400" dirty="0"/>
              <a:t>, </a:t>
            </a:r>
            <a:r>
              <a:rPr lang="tr-TR" sz="2400" dirty="0" smtClean="0"/>
              <a:t>osteoartritis</a:t>
            </a:r>
            <a:r>
              <a:rPr lang="tr-TR" sz="2400" dirty="0"/>
              <a:t>, </a:t>
            </a:r>
            <a:r>
              <a:rPr lang="tr-TR" sz="2400" dirty="0" smtClean="0"/>
              <a:t>kondromalasia </a:t>
            </a:r>
            <a:r>
              <a:rPr lang="tr-TR" sz="2400" dirty="0"/>
              <a:t>patella.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123965" y="4049081"/>
            <a:ext cx="5652258" cy="1965645"/>
            <a:chOff x="1394257" y="4225638"/>
            <a:chExt cx="5652258" cy="1965645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4257" y="4225638"/>
              <a:ext cx="5652258" cy="1765590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2613457" y="5991228"/>
              <a:ext cx="2983779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http://science-equine.com/images/articles/p3/f1764/laser_therapy.jpg</a:t>
              </a: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7057536" y="3681294"/>
            <a:ext cx="4455591" cy="2716091"/>
            <a:chOff x="7057536" y="3681294"/>
            <a:chExt cx="4455591" cy="271609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536" y="3681294"/>
              <a:ext cx="4455591" cy="2501164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7740549" y="6197330"/>
              <a:ext cx="308956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https://www.celticsmr.co.uk/media/1290/new-laser-pic-horse-charlie.jpg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35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826791"/>
            <a:ext cx="8947522" cy="683355"/>
          </a:xfrm>
        </p:spPr>
        <p:txBody>
          <a:bodyPr/>
          <a:lstStyle/>
          <a:p>
            <a:r>
              <a:rPr lang="tr-TR" sz="3200" dirty="0" smtClean="0"/>
              <a:t>Önlemler ve Kontrendikasyonlar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5495" y="2326116"/>
            <a:ext cx="6364288" cy="349134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Koruyucu gözlük kullanın.</a:t>
            </a:r>
            <a:endParaRPr lang="tr-TR" sz="2400" dirty="0"/>
          </a:p>
          <a:p>
            <a:r>
              <a:rPr lang="tr-TR" sz="2400" dirty="0" smtClean="0"/>
              <a:t>Lazeri göze doğru asla tutmayın.</a:t>
            </a:r>
            <a:endParaRPr lang="tr-TR" sz="2400" dirty="0"/>
          </a:p>
          <a:p>
            <a:r>
              <a:rPr lang="tr-TR" sz="2400" dirty="0"/>
              <a:t>Metal yüzeylerden lazer ışını </a:t>
            </a:r>
            <a:r>
              <a:rPr lang="tr-TR" sz="2400" dirty="0" smtClean="0"/>
              <a:t>yansımamasına </a:t>
            </a:r>
            <a:r>
              <a:rPr lang="tr-TR" sz="2400" dirty="0"/>
              <a:t>dikkat edin.</a:t>
            </a:r>
          </a:p>
          <a:p>
            <a:r>
              <a:rPr lang="tr-TR" sz="2400" dirty="0" smtClean="0"/>
              <a:t>Koyu renk deri, dövmeler ve tüyler lazer ışığını absorbe eder ve aşırı ısınmaya sebep olur, bu nedenle hayvan ağrı duyar.</a:t>
            </a:r>
            <a:endParaRPr lang="tr-TR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7259783" y="1782889"/>
            <a:ext cx="4197927" cy="4585368"/>
            <a:chOff x="7259783" y="1782889"/>
            <a:chExt cx="4197927" cy="458536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l="25415" r="13100"/>
            <a:stretch/>
          </p:blipFill>
          <p:spPr>
            <a:xfrm>
              <a:off x="7259783" y="1782889"/>
              <a:ext cx="4197927" cy="438673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720446" y="6169619"/>
              <a:ext cx="3276599" cy="198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https://pemah.com/wp-content/uploads/2019/09/LaserTherapy1-1200x771.jpg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90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17391"/>
            <a:ext cx="8946541" cy="351660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durumlarda lazeri kullanmayınız: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• </a:t>
            </a:r>
            <a:r>
              <a:rPr lang="tr-TR" sz="2400" dirty="0" smtClean="0"/>
              <a:t>Gebelik (gebe uterus üzerine)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• </a:t>
            </a:r>
            <a:r>
              <a:rPr lang="tr-TR" sz="2400" dirty="0" smtClean="0"/>
              <a:t>Açık fontaneller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• G</a:t>
            </a:r>
            <a:r>
              <a:rPr lang="tr-TR" sz="2400" dirty="0" smtClean="0"/>
              <a:t>enç hayvanlarda büyüme plakları üzerine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• </a:t>
            </a:r>
            <a:r>
              <a:rPr lang="tr-TR" sz="2400" dirty="0" smtClean="0"/>
              <a:t>Tümöral yapılarda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• </a:t>
            </a:r>
            <a:r>
              <a:rPr lang="tr-TR" sz="2400" dirty="0" smtClean="0"/>
              <a:t>Derideki ışığa hassas alanlar üzerine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68339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1090027"/>
            <a:ext cx="9404723" cy="586373"/>
          </a:xfrm>
        </p:spPr>
        <p:txBody>
          <a:bodyPr/>
          <a:lstStyle/>
          <a:p>
            <a:pPr algn="ctr"/>
            <a:r>
              <a:rPr lang="tr-TR" sz="3200" dirty="0" smtClean="0"/>
              <a:t>References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Son, Jinna et al. “Bone healing effects of diode </a:t>
            </a:r>
            <a:r>
              <a:rPr lang="tr-TR" dirty="0" err="1"/>
              <a:t>laser</a:t>
            </a:r>
            <a:r>
              <a:rPr lang="tr-TR" dirty="0"/>
              <a:t> (808 nm) on a rat tibial fracture model.” In vivo 26 4 (2012): </a:t>
            </a:r>
            <a:r>
              <a:rPr lang="tr-TR" dirty="0" smtClean="0"/>
              <a:t>703-9.</a:t>
            </a:r>
          </a:p>
          <a:p>
            <a:r>
              <a:rPr lang="tr-TR" dirty="0"/>
              <a:t>Millis DL, Saunders </a:t>
            </a:r>
            <a:r>
              <a:rPr lang="tr-TR" dirty="0" smtClean="0"/>
              <a:t>DG (2014). </a:t>
            </a:r>
            <a:r>
              <a:rPr lang="tr-TR" dirty="0"/>
              <a:t>Laser </a:t>
            </a:r>
            <a:r>
              <a:rPr lang="tr-TR" dirty="0" smtClean="0"/>
              <a:t>therapy in canine rehabilitation. </a:t>
            </a:r>
            <a:r>
              <a:rPr lang="tr-TR" dirty="0"/>
              <a:t>In: In; Canine Rehabilitation and Physical Therapy, editors Darryl Millis, David Levine, 2nd Edition, Saunders, Philadelphia, USA.</a:t>
            </a:r>
          </a:p>
        </p:txBody>
      </p:sp>
    </p:spTree>
    <p:extLst>
      <p:ext uri="{BB962C8B-B14F-4D97-AF65-F5344CB8AC3E}">
        <p14:creationId xmlns:p14="http://schemas.microsoft.com/office/powerpoint/2010/main" val="39731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3556" y="1181230"/>
            <a:ext cx="9404723" cy="614082"/>
          </a:xfrm>
        </p:spPr>
        <p:txBody>
          <a:bodyPr/>
          <a:lstStyle/>
          <a:p>
            <a:pPr algn="ctr"/>
            <a:r>
              <a:rPr lang="tr-TR" sz="3200" dirty="0" smtClean="0"/>
              <a:t>Terminoloji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3556" y="2289993"/>
            <a:ext cx="10326688" cy="3334952"/>
          </a:xfrm>
        </p:spPr>
        <p:txBody>
          <a:bodyPr>
            <a:noAutofit/>
          </a:bodyPr>
          <a:lstStyle/>
          <a:p>
            <a:r>
              <a:rPr lang="tr-TR" sz="2400" dirty="0"/>
              <a:t>“</a:t>
            </a:r>
            <a:r>
              <a:rPr lang="tr-TR" sz="2400" dirty="0">
                <a:solidFill>
                  <a:srgbClr val="FFFF00"/>
                </a:solidFill>
              </a:rPr>
              <a:t>L</a:t>
            </a:r>
            <a:r>
              <a:rPr lang="tr-TR" sz="2400" dirty="0"/>
              <a:t>ight </a:t>
            </a:r>
            <a:r>
              <a:rPr lang="tr-TR" sz="2400" dirty="0">
                <a:solidFill>
                  <a:srgbClr val="FFFF00"/>
                </a:solidFill>
              </a:rPr>
              <a:t>A</a:t>
            </a:r>
            <a:r>
              <a:rPr lang="tr-TR" sz="2400" dirty="0"/>
              <a:t>mplification by </a:t>
            </a:r>
            <a:r>
              <a:rPr lang="tr-TR" sz="2400" dirty="0" smtClean="0">
                <a:solidFill>
                  <a:srgbClr val="FFFF00"/>
                </a:solidFill>
              </a:rPr>
              <a:t>S</a:t>
            </a:r>
            <a:r>
              <a:rPr lang="tr-TR" sz="2400" dirty="0" smtClean="0"/>
              <a:t>timulated </a:t>
            </a:r>
            <a:r>
              <a:rPr lang="tr-TR" sz="2400" dirty="0">
                <a:solidFill>
                  <a:srgbClr val="FFFF00"/>
                </a:solidFill>
              </a:rPr>
              <a:t>E</a:t>
            </a:r>
            <a:r>
              <a:rPr lang="tr-TR" sz="2400" dirty="0"/>
              <a:t>mission of </a:t>
            </a:r>
            <a:r>
              <a:rPr lang="tr-TR" sz="2400" dirty="0">
                <a:solidFill>
                  <a:srgbClr val="FFFF00"/>
                </a:solidFill>
              </a:rPr>
              <a:t>R</a:t>
            </a:r>
            <a:r>
              <a:rPr lang="tr-TR" sz="2400" dirty="0"/>
              <a:t>adiation” </a:t>
            </a:r>
            <a:endParaRPr lang="tr-TR" sz="2400" dirty="0" smtClean="0"/>
          </a:p>
          <a:p>
            <a:r>
              <a:rPr lang="tr-TR" sz="2400" dirty="0"/>
              <a:t>Işığın terapötik amaçlarla kullanılması </a:t>
            </a:r>
            <a:r>
              <a:rPr lang="tr-TR" sz="2400" dirty="0" smtClean="0"/>
              <a:t>kavramı </a:t>
            </a:r>
            <a:r>
              <a:rPr lang="tr-TR" sz="2400" dirty="0" smtClean="0">
                <a:solidFill>
                  <a:srgbClr val="FFFF00"/>
                </a:solidFill>
              </a:rPr>
              <a:t>fototerapi </a:t>
            </a:r>
            <a:r>
              <a:rPr lang="tr-TR" sz="2400" dirty="0" smtClean="0"/>
              <a:t>olarak adlandırılır.</a:t>
            </a:r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dirty="0"/>
              <a:t>Rehabilitasyonda kullanılan lazerler hücresel fonksiyonların modüle edilmesine yardımcı olur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Bu süreç, </a:t>
            </a:r>
            <a:r>
              <a:rPr lang="tr-TR" sz="2400" dirty="0">
                <a:solidFill>
                  <a:srgbClr val="FFFF00"/>
                </a:solidFill>
              </a:rPr>
              <a:t>fotobiyostimülasyon</a:t>
            </a:r>
            <a:r>
              <a:rPr lang="tr-TR" sz="2400" dirty="0"/>
              <a:t> olarak bilinir ve </a:t>
            </a:r>
            <a:r>
              <a:rPr lang="tr-TR" sz="2400" dirty="0" smtClean="0"/>
              <a:t>monokromatik radyasyonun </a:t>
            </a:r>
            <a:r>
              <a:rPr lang="tr-TR" sz="2400" dirty="0"/>
              <a:t>hedef </a:t>
            </a:r>
            <a:r>
              <a:rPr lang="tr-TR" sz="2400" dirty="0" smtClean="0"/>
              <a:t>bir bölge </a:t>
            </a:r>
            <a:r>
              <a:rPr lang="tr-TR" sz="2400" dirty="0"/>
              <a:t>ile termal olmayan etkileşimi olarak tanımlanır.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971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6549" y="1942081"/>
            <a:ext cx="8946541" cy="323951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Yeni terminoloji; </a:t>
            </a:r>
            <a:r>
              <a:rPr lang="tr-TR" sz="2400" dirty="0" smtClean="0">
                <a:solidFill>
                  <a:srgbClr val="FFFF00"/>
                </a:solidFill>
              </a:rPr>
              <a:t>fotobiyomodülasyon</a:t>
            </a:r>
            <a:r>
              <a:rPr lang="tr-TR" sz="2400" dirty="0" smtClean="0"/>
              <a:t> terapisi </a:t>
            </a:r>
            <a:r>
              <a:rPr lang="tr-TR" sz="2400" dirty="0"/>
              <a:t>(PBMT), </a:t>
            </a:r>
            <a:endParaRPr lang="tr-TR" sz="2400" dirty="0" smtClean="0"/>
          </a:p>
          <a:p>
            <a:r>
              <a:rPr lang="tr-TR" sz="2400" dirty="0"/>
              <a:t>Terapi lazeri tıbbi bir cihazdır, lazer tedavisi ise bu cihaz tarafından üretilen ışığın uygulanmasıdır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Kesin etki mekanizması hala tam olarak anlaşılamamıştır</a:t>
            </a:r>
            <a:r>
              <a:rPr lang="tr-TR" sz="2400" dirty="0" smtClean="0"/>
              <a:t>.</a:t>
            </a:r>
          </a:p>
          <a:p>
            <a:r>
              <a:rPr lang="tr-TR" sz="2400"/>
              <a:t>Ancak düşük enerjili lazerlerin, iyileşmeyi hızlandırmak için mitokondriyal solunum ve adenozin trifosfat (ATP) sentezi gibi çeşitli biyolojik süreçleri modüle ettiği bildirilmiştir.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408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743663"/>
            <a:ext cx="5361709" cy="808045"/>
          </a:xfrm>
        </p:spPr>
        <p:txBody>
          <a:bodyPr/>
          <a:lstStyle/>
          <a:p>
            <a:pPr algn="ctr"/>
            <a:r>
              <a:rPr lang="tr-TR" sz="3200" dirty="0" smtClean="0"/>
              <a:t>Lazerin özellikleri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216727"/>
            <a:ext cx="5006543" cy="3228109"/>
          </a:xfrm>
        </p:spPr>
        <p:txBody>
          <a:bodyPr>
            <a:normAutofit/>
          </a:bodyPr>
          <a:lstStyle/>
          <a:p>
            <a:r>
              <a:rPr lang="tr-TR" sz="2400" dirty="0"/>
              <a:t>Lazer ışığı </a:t>
            </a:r>
            <a:r>
              <a:rPr lang="tr-TR" sz="2400" dirty="0" smtClean="0">
                <a:solidFill>
                  <a:srgbClr val="FFFF00"/>
                </a:solidFill>
              </a:rPr>
              <a:t>monokromatiktir</a:t>
            </a:r>
            <a:r>
              <a:rPr lang="tr-TR" sz="2400" dirty="0" smtClean="0"/>
              <a:t>; </a:t>
            </a:r>
            <a:r>
              <a:rPr lang="tr-TR" sz="2400" dirty="0"/>
              <a:t>lazer tarafından üretilen tüm ışığın bir dalga boyunda ve dolayısıyla tek bir renk olduğu anlamına gelir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Lazer ışığı, yalnızca </a:t>
            </a:r>
            <a:r>
              <a:rPr lang="tr-TR" sz="2400" dirty="0">
                <a:solidFill>
                  <a:srgbClr val="FFFF00"/>
                </a:solidFill>
              </a:rPr>
              <a:t>bir dalga boyunda </a:t>
            </a:r>
            <a:r>
              <a:rPr lang="tr-TR" sz="2400" dirty="0"/>
              <a:t>elektromanyetik radyasyona sahiptir.</a:t>
            </a:r>
            <a:endParaRPr lang="tr-TR" sz="2400" dirty="0" smtClean="0">
              <a:solidFill>
                <a:srgbClr val="FFFF00"/>
              </a:solidFill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6700548" y="1288471"/>
            <a:ext cx="5209327" cy="5084619"/>
            <a:chOff x="6700548" y="1288471"/>
            <a:chExt cx="5209327" cy="5084619"/>
          </a:xfrm>
        </p:grpSpPr>
        <p:grpSp>
          <p:nvGrpSpPr>
            <p:cNvPr id="10" name="Grup 9"/>
            <p:cNvGrpSpPr/>
            <p:nvPr/>
          </p:nvGrpSpPr>
          <p:grpSpPr>
            <a:xfrm>
              <a:off x="6700548" y="1288471"/>
              <a:ext cx="5209327" cy="5084619"/>
              <a:chOff x="6700548" y="1288471"/>
              <a:chExt cx="5209327" cy="5084619"/>
            </a:xfrm>
          </p:grpSpPr>
          <p:grpSp>
            <p:nvGrpSpPr>
              <p:cNvPr id="8" name="Grup 7"/>
              <p:cNvGrpSpPr/>
              <p:nvPr/>
            </p:nvGrpSpPr>
            <p:grpSpPr>
              <a:xfrm>
                <a:off x="6700548" y="1288471"/>
                <a:ext cx="5209327" cy="5084619"/>
                <a:chOff x="6700548" y="1288471"/>
                <a:chExt cx="5209327" cy="5084619"/>
              </a:xfrm>
            </p:grpSpPr>
            <p:grpSp>
              <p:nvGrpSpPr>
                <p:cNvPr id="6" name="Grup 5"/>
                <p:cNvGrpSpPr/>
                <p:nvPr/>
              </p:nvGrpSpPr>
              <p:grpSpPr>
                <a:xfrm>
                  <a:off x="6700548" y="1288471"/>
                  <a:ext cx="5209327" cy="5084619"/>
                  <a:chOff x="6597207" y="1551708"/>
                  <a:chExt cx="5209327" cy="5084619"/>
                </a:xfrm>
              </p:grpSpPr>
              <p:pic>
                <p:nvPicPr>
                  <p:cNvPr id="4" name="Resim 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597207" y="1551708"/>
                    <a:ext cx="4990071" cy="5084619"/>
                  </a:xfrm>
                  <a:prstGeom prst="rect">
                    <a:avLst/>
                  </a:prstGeom>
                </p:spPr>
              </p:pic>
              <p:sp>
                <p:nvSpPr>
                  <p:cNvPr id="5" name="Dikdörtgen 4"/>
                  <p:cNvSpPr/>
                  <p:nvPr/>
                </p:nvSpPr>
                <p:spPr>
                  <a:xfrm rot="16200000">
                    <a:off x="9934853" y="3869152"/>
                    <a:ext cx="3524106" cy="2192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r-TR" sz="800" dirty="0" smtClean="0"/>
                      <a:t>https://useruploads.socratic.org/pYwQHlWR62LHYnNgITMY_fis1.jpg</a:t>
                    </a:r>
                    <a:endParaRPr lang="tr-TR" sz="800" dirty="0"/>
                  </a:p>
                </p:txBody>
              </p:sp>
            </p:grpSp>
            <p:sp>
              <p:nvSpPr>
                <p:cNvPr id="7" name="Metin kutusu 6"/>
                <p:cNvSpPr txBox="1"/>
                <p:nvPr/>
              </p:nvSpPr>
              <p:spPr>
                <a:xfrm>
                  <a:off x="7841673" y="2715491"/>
                  <a:ext cx="2424545" cy="276999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 smtClean="0">
                      <a:solidFill>
                        <a:schemeClr val="bg1"/>
                      </a:solidFill>
                    </a:rPr>
                    <a:t>Güneş ışığı (birçok farklı renk) </a:t>
                  </a:r>
                  <a:endParaRPr lang="tr-TR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" name="Metin kutusu 8"/>
              <p:cNvSpPr txBox="1"/>
              <p:nvPr/>
            </p:nvSpPr>
            <p:spPr>
              <a:xfrm>
                <a:off x="6700548" y="4211829"/>
                <a:ext cx="4990071" cy="2616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100" dirty="0" smtClean="0">
                    <a:solidFill>
                      <a:schemeClr val="bg1"/>
                    </a:solidFill>
                  </a:rPr>
                  <a:t>LED; tek renk (monokromatik) ve dalgalar aynı fazda değil (non-koherent)</a:t>
                </a:r>
                <a:endParaRPr lang="tr-TR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Metin kutusu 10"/>
            <p:cNvSpPr txBox="1"/>
            <p:nvPr/>
          </p:nvSpPr>
          <p:spPr>
            <a:xfrm>
              <a:off x="6736401" y="6096091"/>
              <a:ext cx="473825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dirty="0" smtClean="0">
                  <a:solidFill>
                    <a:schemeClr val="bg1"/>
                  </a:solidFill>
                </a:rPr>
                <a:t>LAZER; tek renk (monokromatik) ve dalgalar aynı fazda (koherent)</a:t>
              </a:r>
              <a:endParaRPr lang="tr-T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99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001" y="991745"/>
            <a:ext cx="9038216" cy="1923337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Lazer ışığında dalgalar aynı anda aynı fazda bulunur ve birbirine paraleldir, yani </a:t>
            </a:r>
            <a:r>
              <a:rPr lang="tr-TR" sz="2400" dirty="0">
                <a:solidFill>
                  <a:srgbClr val="FFFF00"/>
                </a:solidFill>
              </a:rPr>
              <a:t>koherent</a:t>
            </a:r>
            <a:r>
              <a:rPr lang="tr-TR" sz="2400" dirty="0"/>
              <a:t> </a:t>
            </a:r>
            <a:r>
              <a:rPr lang="tr-TR" sz="2400" dirty="0" smtClean="0"/>
              <a:t>özelliktedir.</a:t>
            </a:r>
            <a:endParaRPr lang="tr-TR" sz="2400" dirty="0"/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2400" dirty="0">
                <a:solidFill>
                  <a:prstClr val="white"/>
                </a:solidFill>
              </a:rPr>
              <a:t>Bir lazer ışın demeti hiç dağılmadan uzak mesafelere kadar ulaşabilir buna lazerin nondiverjans yani </a:t>
            </a:r>
            <a:r>
              <a:rPr lang="tr-TR" sz="2400" dirty="0">
                <a:solidFill>
                  <a:srgbClr val="FFFF00"/>
                </a:solidFill>
              </a:rPr>
              <a:t>dağılmama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smtClean="0">
                <a:solidFill>
                  <a:prstClr val="white"/>
                </a:solidFill>
              </a:rPr>
              <a:t>(collimated) özelliği denir.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3225269" y="3122900"/>
            <a:ext cx="5173680" cy="3592946"/>
            <a:chOff x="3028211" y="2915082"/>
            <a:chExt cx="5173680" cy="3592946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8211" y="2915082"/>
              <a:ext cx="5173680" cy="337750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3530772" y="6292584"/>
              <a:ext cx="40753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https://qph.fs.quoracdn.net/main-qimg-30201d9a3339b579c936f45d95f4e51d.webp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3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4149" y="1803536"/>
            <a:ext cx="8946541" cy="375213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Monokromatik</a:t>
            </a:r>
            <a:r>
              <a:rPr lang="tr-TR" sz="2400" dirty="0"/>
              <a:t> özellik, ışığın </a:t>
            </a:r>
            <a:r>
              <a:rPr lang="tr-TR" sz="2400" dirty="0" smtClean="0"/>
              <a:t>belirli </a:t>
            </a:r>
            <a:r>
              <a:rPr lang="tr-TR" sz="2400" dirty="0"/>
              <a:t>dalga boyuna bağlı kromoforlara veya foton alıcılarına </a:t>
            </a:r>
            <a:r>
              <a:rPr lang="tr-TR" sz="2400" dirty="0" smtClean="0"/>
              <a:t>hedeflenmesini sağlayarak,  </a:t>
            </a:r>
            <a:r>
              <a:rPr lang="tr-TR" sz="2400" dirty="0" smtClean="0">
                <a:solidFill>
                  <a:srgbClr val="FFFF00"/>
                </a:solidFill>
              </a:rPr>
              <a:t>absorbe olmasına </a:t>
            </a:r>
            <a:r>
              <a:rPr lang="tr-TR" sz="2400" dirty="0" smtClean="0"/>
              <a:t>izin </a:t>
            </a:r>
            <a:r>
              <a:rPr lang="tr-TR" sz="2400" dirty="0"/>
              <a:t>verir</a:t>
            </a:r>
            <a:r>
              <a:rPr lang="tr-TR" sz="2400" dirty="0" smtClean="0"/>
              <a:t>.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Koherent</a:t>
            </a:r>
            <a:r>
              <a:rPr lang="tr-TR" sz="2400" dirty="0" smtClean="0"/>
              <a:t> </a:t>
            </a:r>
            <a:r>
              <a:rPr lang="tr-TR" sz="2400" dirty="0"/>
              <a:t>ve </a:t>
            </a:r>
            <a:r>
              <a:rPr lang="tr-TR" sz="2400" dirty="0" smtClean="0">
                <a:solidFill>
                  <a:srgbClr val="FFFF00"/>
                </a:solidFill>
              </a:rPr>
              <a:t>kollimasyon</a:t>
            </a:r>
            <a:r>
              <a:rPr lang="tr-TR" sz="2400" dirty="0" smtClean="0"/>
              <a:t> özellikleri sayesinde, ışık </a:t>
            </a:r>
            <a:r>
              <a:rPr lang="tr-TR" sz="2400" dirty="0"/>
              <a:t>tam olarak vücudun </a:t>
            </a:r>
            <a:r>
              <a:rPr lang="tr-TR" sz="2400" dirty="0">
                <a:solidFill>
                  <a:srgbClr val="FFFF00"/>
                </a:solidFill>
              </a:rPr>
              <a:t>küçük alanlarına </a:t>
            </a:r>
            <a:r>
              <a:rPr lang="tr-TR" sz="2400" dirty="0" smtClean="0">
                <a:solidFill>
                  <a:srgbClr val="FFFF00"/>
                </a:solidFill>
              </a:rPr>
              <a:t>odaklanabilir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Bu özellikler, </a:t>
            </a:r>
            <a:r>
              <a:rPr lang="tr-TR" sz="2400" dirty="0">
                <a:solidFill>
                  <a:srgbClr val="FFFF00"/>
                </a:solidFill>
              </a:rPr>
              <a:t>düşük seviyeli lazer </a:t>
            </a:r>
            <a:r>
              <a:rPr lang="tr-TR" sz="2400" dirty="0"/>
              <a:t>ışığının, uygun şekilde kullanıldığında hiçbir ısıtma etkisi olmadan, cilde zarar vermeden ve çok az veya hiç yan etki olmaksızın </a:t>
            </a:r>
            <a:r>
              <a:rPr lang="tr-TR" sz="2400" dirty="0" smtClean="0"/>
              <a:t>deri </a:t>
            </a:r>
            <a:r>
              <a:rPr lang="tr-TR" sz="2400" dirty="0"/>
              <a:t>yüzeyine nüfuz etmesine izin verir.</a:t>
            </a:r>
          </a:p>
        </p:txBody>
      </p:sp>
    </p:spTree>
    <p:extLst>
      <p:ext uri="{BB962C8B-B14F-4D97-AF65-F5344CB8AC3E}">
        <p14:creationId xmlns:p14="http://schemas.microsoft.com/office/powerpoint/2010/main" val="239246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/>
          <p:cNvGrpSpPr/>
          <p:nvPr/>
        </p:nvGrpSpPr>
        <p:grpSpPr>
          <a:xfrm>
            <a:off x="650514" y="277256"/>
            <a:ext cx="10737484" cy="6402324"/>
            <a:chOff x="600917" y="455676"/>
            <a:chExt cx="10737484" cy="6402324"/>
          </a:xfrm>
        </p:grpSpPr>
        <p:grpSp>
          <p:nvGrpSpPr>
            <p:cNvPr id="13" name="Grup 12"/>
            <p:cNvGrpSpPr/>
            <p:nvPr/>
          </p:nvGrpSpPr>
          <p:grpSpPr>
            <a:xfrm>
              <a:off x="600917" y="455676"/>
              <a:ext cx="10737484" cy="6402324"/>
              <a:chOff x="614564" y="455676"/>
              <a:chExt cx="10737484" cy="6402324"/>
            </a:xfrm>
          </p:grpSpPr>
          <p:grpSp>
            <p:nvGrpSpPr>
              <p:cNvPr id="9" name="Grup 8"/>
              <p:cNvGrpSpPr/>
              <p:nvPr/>
            </p:nvGrpSpPr>
            <p:grpSpPr>
              <a:xfrm>
                <a:off x="614564" y="455676"/>
                <a:ext cx="10737484" cy="6402324"/>
                <a:chOff x="666254" y="323679"/>
                <a:chExt cx="10737484" cy="6402324"/>
              </a:xfrm>
            </p:grpSpPr>
            <p:grpSp>
              <p:nvGrpSpPr>
                <p:cNvPr id="7" name="Grup 6"/>
                <p:cNvGrpSpPr/>
                <p:nvPr/>
              </p:nvGrpSpPr>
              <p:grpSpPr>
                <a:xfrm>
                  <a:off x="666254" y="323679"/>
                  <a:ext cx="10737484" cy="6402324"/>
                  <a:chOff x="734493" y="310031"/>
                  <a:chExt cx="10737484" cy="6402324"/>
                </a:xfrm>
              </p:grpSpPr>
              <p:grpSp>
                <p:nvGrpSpPr>
                  <p:cNvPr id="4" name="Grup 3"/>
                  <p:cNvGrpSpPr/>
                  <p:nvPr/>
                </p:nvGrpSpPr>
                <p:grpSpPr>
                  <a:xfrm>
                    <a:off x="734493" y="310031"/>
                    <a:ext cx="10737484" cy="6402324"/>
                    <a:chOff x="761789" y="337327"/>
                    <a:chExt cx="10737484" cy="6402324"/>
                  </a:xfrm>
                </p:grpSpPr>
                <p:pic>
                  <p:nvPicPr>
                    <p:cNvPr id="2" name="Resim 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61789" y="337327"/>
                      <a:ext cx="10737484" cy="609454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Dikdörtgen 2"/>
                    <p:cNvSpPr/>
                    <p:nvPr/>
                  </p:nvSpPr>
                  <p:spPr>
                    <a:xfrm>
                      <a:off x="1842654" y="6431874"/>
                      <a:ext cx="9379527" cy="30777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tr-TR" sz="700" dirty="0" smtClean="0"/>
                        <a:t>https://images.squarespace-cdn.com/content/v1/5c65c5580cf57db461b286f7/1550856195097-O6N95X70TPBBJSGI7NO9/ke17ZwdGBToddI8pDm48kAt3gXPhEeM7D9Z34DYJgpRZw-zPPgdn4jUwVcJE1ZvWQUxwkmyExglNqGp0IvTJZamWLI2zvYWH8K3-s_4yszcp2ryTI0HqTOaaUohrI8PInBIYnlwPmKznqnfMesCAIeu6Bcj6WD95nKtIOPjqSRsKMshLAGzx4R3EDFOm1kBS/laser_diagram.jpg?format=750w</a:t>
                      </a:r>
                      <a:endParaRPr lang="tr-TR" sz="700" dirty="0"/>
                    </a:p>
                  </p:txBody>
                </p:sp>
              </p:grpSp>
              <p:sp>
                <p:nvSpPr>
                  <p:cNvPr id="5" name="Metin kutusu 4"/>
                  <p:cNvSpPr txBox="1"/>
                  <p:nvPr/>
                </p:nvSpPr>
                <p:spPr>
                  <a:xfrm>
                    <a:off x="1405719" y="5227092"/>
                    <a:ext cx="2893325" cy="83099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670nm, 808nm veya 904 </a:t>
                    </a:r>
                    <a:r>
                      <a:rPr lang="tr-TR" sz="1200" dirty="0" err="1" smtClean="0">
                        <a:solidFill>
                          <a:schemeClr val="bg1"/>
                        </a:solidFill>
                      </a:rPr>
                      <a:t>nm</a:t>
                    </a:r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 dalga boyundaki bir lazer ışığı </a:t>
                    </a:r>
                    <a:r>
                      <a:rPr lang="tr-TR" sz="1200" dirty="0" err="1" smtClean="0">
                        <a:solidFill>
                          <a:schemeClr val="bg1"/>
                        </a:solidFill>
                      </a:rPr>
                      <a:t>kontakt</a:t>
                    </a:r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tr-TR" sz="1200" dirty="0" err="1" smtClean="0">
                        <a:solidFill>
                          <a:schemeClr val="bg1"/>
                        </a:solidFill>
                      </a:rPr>
                      <a:t>modda</a:t>
                    </a:r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 bir </a:t>
                    </a:r>
                    <a:r>
                      <a:rPr lang="tr-TR" sz="1200" dirty="0" err="1" smtClean="0">
                        <a:solidFill>
                          <a:schemeClr val="bg1"/>
                        </a:solidFill>
                      </a:rPr>
                      <a:t>probla</a:t>
                    </a:r>
                    <a:r>
                      <a:rPr lang="tr-TR" sz="1200" dirty="0" smtClean="0">
                        <a:solidFill>
                          <a:schemeClr val="bg1"/>
                        </a:solidFill>
                      </a:rPr>
                      <a:t> deri yüzeyinden verilir</a:t>
                    </a:r>
                    <a:endParaRPr lang="tr-TR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" name="Metin kutusu 5"/>
                  <p:cNvSpPr txBox="1"/>
                  <p:nvPr/>
                </p:nvSpPr>
                <p:spPr>
                  <a:xfrm>
                    <a:off x="4942974" y="5229318"/>
                    <a:ext cx="2814335" cy="1015663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sz="1200" dirty="0">
                        <a:solidFill>
                          <a:schemeClr val="bg1"/>
                        </a:solidFill>
                      </a:rPr>
                      <a:t>ışık, hücrenin mitokondrisine girer ve daha sonra aktivitesini artıran </a:t>
                    </a:r>
                    <a:r>
                      <a:rPr lang="tr-TR" sz="1200" dirty="0" err="1">
                        <a:solidFill>
                          <a:srgbClr val="FF0000"/>
                        </a:solidFill>
                      </a:rPr>
                      <a:t>sitokrom</a:t>
                    </a:r>
                    <a:r>
                      <a:rPr lang="tr-TR" sz="1200" dirty="0">
                        <a:solidFill>
                          <a:srgbClr val="FF0000"/>
                        </a:solidFill>
                      </a:rPr>
                      <a:t> c </a:t>
                    </a:r>
                    <a:r>
                      <a:rPr lang="tr-TR" sz="1200" dirty="0" err="1">
                        <a:solidFill>
                          <a:srgbClr val="FF0000"/>
                        </a:solidFill>
                      </a:rPr>
                      <a:t>oksidaz</a:t>
                    </a:r>
                    <a:r>
                      <a:rPr lang="tr-TR" sz="1200" dirty="0">
                        <a:solidFill>
                          <a:srgbClr val="FF0000"/>
                        </a:solidFill>
                      </a:rPr>
                      <a:t> proteini</a:t>
                    </a:r>
                    <a:r>
                      <a:rPr lang="tr-TR" sz="1200" dirty="0">
                        <a:solidFill>
                          <a:schemeClr val="bg1"/>
                        </a:solidFill>
                      </a:rPr>
                      <a:t> dahil olmak üzere </a:t>
                    </a:r>
                    <a:r>
                      <a:rPr lang="tr-TR" sz="1200" dirty="0" err="1">
                        <a:solidFill>
                          <a:srgbClr val="FF0000"/>
                        </a:solidFill>
                      </a:rPr>
                      <a:t>kromoforlar</a:t>
                    </a:r>
                    <a:r>
                      <a:rPr lang="tr-TR" sz="1200" dirty="0">
                        <a:solidFill>
                          <a:schemeClr val="bg1"/>
                        </a:solidFill>
                      </a:rPr>
                      <a:t> tarafından emilir.</a:t>
                    </a:r>
                  </a:p>
                </p:txBody>
              </p:sp>
            </p:grpSp>
            <p:sp>
              <p:nvSpPr>
                <p:cNvPr id="8" name="Metin kutusu 7"/>
                <p:cNvSpPr txBox="1"/>
                <p:nvPr/>
              </p:nvSpPr>
              <p:spPr>
                <a:xfrm>
                  <a:off x="8333001" y="5240739"/>
                  <a:ext cx="2516970" cy="1015663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 smtClean="0">
                      <a:solidFill>
                        <a:schemeClr val="bg1"/>
                      </a:solidFill>
                    </a:rPr>
                    <a:t>Artan </a:t>
                  </a:r>
                  <a:r>
                    <a:rPr lang="tr-TR" sz="1200" dirty="0">
                      <a:solidFill>
                        <a:schemeClr val="bg1"/>
                      </a:solidFill>
                    </a:rPr>
                    <a:t>aktivitenin bir sonucu olarak, üç molekül etkilenir: </a:t>
                  </a:r>
                  <a:r>
                    <a:rPr lang="tr-TR" sz="1200" dirty="0" err="1">
                      <a:solidFill>
                        <a:schemeClr val="bg1"/>
                      </a:solidFill>
                    </a:rPr>
                    <a:t>A</a:t>
                  </a:r>
                  <a:r>
                    <a:rPr lang="tr-TR" sz="1200" dirty="0" err="1" smtClean="0">
                      <a:solidFill>
                        <a:schemeClr val="bg1"/>
                      </a:solidFill>
                    </a:rPr>
                    <a:t>denozin</a:t>
                  </a:r>
                  <a:r>
                    <a:rPr lang="tr-TR" sz="12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tr-TR" sz="1200" dirty="0" err="1" smtClean="0">
                      <a:solidFill>
                        <a:schemeClr val="bg1"/>
                      </a:solidFill>
                    </a:rPr>
                    <a:t>Trifosfat</a:t>
                  </a:r>
                  <a:r>
                    <a:rPr lang="tr-TR" sz="1200" dirty="0" smtClean="0">
                      <a:solidFill>
                        <a:schemeClr val="bg1"/>
                      </a:solidFill>
                    </a:rPr>
                    <a:t> (ATP), </a:t>
                  </a:r>
                  <a:r>
                    <a:rPr lang="tr-TR" sz="1200" dirty="0">
                      <a:solidFill>
                        <a:schemeClr val="bg1"/>
                      </a:solidFill>
                    </a:rPr>
                    <a:t>Reaktif Oksijen Türleri (ROS) ve Nitrik Oksit (NO).</a:t>
                  </a:r>
                </a:p>
              </p:txBody>
            </p:sp>
          </p:grpSp>
          <p:sp>
            <p:nvSpPr>
              <p:cNvPr id="10" name="Metin kutusu 9"/>
              <p:cNvSpPr txBox="1"/>
              <p:nvPr/>
            </p:nvSpPr>
            <p:spPr>
              <a:xfrm>
                <a:off x="8939284" y="1269242"/>
                <a:ext cx="2320119" cy="12003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solidFill>
                      <a:schemeClr val="bg1"/>
                    </a:solidFill>
                  </a:rPr>
                  <a:t>Hücresel fonksiyonun çoğu için kaynak olan </a:t>
                </a:r>
                <a:r>
                  <a:rPr lang="tr-TR" sz="1200" dirty="0" err="1" smtClean="0">
                    <a:solidFill>
                      <a:schemeClr val="bg1"/>
                    </a:solidFill>
                  </a:rPr>
                  <a:t>ATP’nin</a:t>
                </a:r>
                <a:r>
                  <a:rPr lang="tr-TR" sz="1200" dirty="0" smtClean="0">
                    <a:solidFill>
                      <a:schemeClr val="bg1"/>
                    </a:solidFill>
                  </a:rPr>
                  <a:t> artması, hücrelerin enfeksiyonla mücadele yeteneğini ve iyileşme sürecini artırır.</a:t>
                </a:r>
                <a:endParaRPr lang="tr-T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Metin kutusu 10"/>
              <p:cNvSpPr txBox="1"/>
              <p:nvPr/>
            </p:nvSpPr>
            <p:spPr>
              <a:xfrm>
                <a:off x="8939284" y="2496193"/>
                <a:ext cx="2210937" cy="10156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err="1" smtClean="0">
                    <a:solidFill>
                      <a:schemeClr val="bg1"/>
                    </a:solidFill>
                  </a:rPr>
                  <a:t>ROS’nin</a:t>
                </a:r>
                <a:r>
                  <a:rPr lang="tr-TR" sz="1200" dirty="0" smtClean="0">
                    <a:solidFill>
                      <a:schemeClr val="bg1"/>
                    </a:solidFill>
                  </a:rPr>
                  <a:t> modülasyonu transkripsiyon faktörlerinin aktivasyonunu artırarak hücresel tamir ve iyileşmeyi pozitif olarak etkiler.</a:t>
                </a:r>
                <a:endParaRPr lang="tr-T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Metin kutusu 11"/>
              <p:cNvSpPr txBox="1"/>
              <p:nvPr/>
            </p:nvSpPr>
            <p:spPr>
              <a:xfrm>
                <a:off x="8939284" y="3825789"/>
                <a:ext cx="2320119" cy="12003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solidFill>
                      <a:schemeClr val="bg1"/>
                    </a:solidFill>
                  </a:rPr>
                  <a:t>Potansiyel bir </a:t>
                </a:r>
                <a:r>
                  <a:rPr lang="tr-TR" sz="1200" dirty="0" err="1" smtClean="0">
                    <a:solidFill>
                      <a:schemeClr val="bg1"/>
                    </a:solidFill>
                  </a:rPr>
                  <a:t>vazodilatör</a:t>
                </a:r>
                <a:r>
                  <a:rPr lang="tr-TR" sz="1200" dirty="0" smtClean="0">
                    <a:solidFill>
                      <a:schemeClr val="bg1"/>
                    </a:solidFill>
                  </a:rPr>
                  <a:t> olan </a:t>
                </a:r>
                <a:r>
                  <a:rPr lang="tr-TR" sz="1200" dirty="0" err="1" smtClean="0">
                    <a:solidFill>
                      <a:schemeClr val="bg1"/>
                    </a:solidFill>
                  </a:rPr>
                  <a:t>NO’nun</a:t>
                </a:r>
                <a:r>
                  <a:rPr lang="tr-TR" sz="1200" dirty="0" smtClean="0">
                    <a:solidFill>
                      <a:schemeClr val="bg1"/>
                    </a:solidFill>
                  </a:rPr>
                  <a:t> artması lokal dolaşımı artırır, yangıyı azaltır ve oksijen ile </a:t>
                </a:r>
                <a:r>
                  <a:rPr lang="tr-TR" sz="1200" dirty="0" err="1" smtClean="0">
                    <a:solidFill>
                      <a:schemeClr val="bg1"/>
                    </a:solidFill>
                  </a:rPr>
                  <a:t>immun</a:t>
                </a:r>
                <a:r>
                  <a:rPr lang="tr-TR" sz="1200" dirty="0" smtClean="0">
                    <a:solidFill>
                      <a:schemeClr val="bg1"/>
                    </a:solidFill>
                  </a:rPr>
                  <a:t> hücrelerin dokuya taşınmasını hızlandırır.</a:t>
                </a:r>
                <a:endParaRPr lang="tr-TR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Metin kutusu 13"/>
            <p:cNvSpPr txBox="1"/>
            <p:nvPr/>
          </p:nvSpPr>
          <p:spPr>
            <a:xfrm>
              <a:off x="1351128" y="614149"/>
              <a:ext cx="955343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rgbClr val="002060"/>
                  </a:solidFill>
                </a:rPr>
                <a:t>DOKULARDA LAZERİN ETKİ MEKANİZMASI</a:t>
              </a:r>
              <a:endParaRPr lang="tr-TR" sz="2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293" y="743664"/>
            <a:ext cx="9175631" cy="724918"/>
          </a:xfrm>
        </p:spPr>
        <p:txBody>
          <a:bodyPr/>
          <a:lstStyle/>
          <a:p>
            <a:pPr algn="ctr"/>
            <a:r>
              <a:rPr lang="tr-TR" sz="3200" dirty="0" smtClean="0"/>
              <a:t>Biyolojik Etkileri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615598"/>
            <a:ext cx="9411307" cy="3399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Solunum zinciri enzimlerinin aktivasyonu (sitokrom C oksidaz</a:t>
            </a:r>
            <a:r>
              <a:rPr lang="tr-TR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Oksijen üretimi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Hücre </a:t>
            </a:r>
            <a:r>
              <a:rPr lang="tr-TR" sz="2400" dirty="0"/>
              <a:t>ve mitokondriyal zarlar boyunca proton gradyanlarının </a:t>
            </a:r>
            <a:r>
              <a:rPr lang="tr-TR" sz="2400" dirty="0" smtClean="0"/>
              <a:t>oluşumu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Adenozin </a:t>
            </a:r>
            <a:r>
              <a:rPr lang="tr-TR" sz="2400" dirty="0"/>
              <a:t>trifosfat </a:t>
            </a:r>
            <a:r>
              <a:rPr lang="tr-TR" sz="2400" dirty="0" smtClean="0"/>
              <a:t>üretimi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DNA </a:t>
            </a:r>
            <a:r>
              <a:rPr lang="tr-TR" sz="2400" dirty="0"/>
              <a:t>üretimini </a:t>
            </a:r>
            <a:r>
              <a:rPr lang="tr-TR" sz="2400" dirty="0" smtClean="0"/>
              <a:t>artırır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Hücre </a:t>
            </a:r>
            <a:r>
              <a:rPr lang="tr-TR" sz="2400" dirty="0"/>
              <a:t>çoğalmasını tetikler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48" y="3315472"/>
            <a:ext cx="4115702" cy="30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29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862</Words>
  <Application>Microsoft Office PowerPoint</Application>
  <PresentationFormat>Geniş ekran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Wingdings 3</vt:lpstr>
      <vt:lpstr>Office Teması</vt:lpstr>
      <vt:lpstr>İyon</vt:lpstr>
      <vt:lpstr>LAZER TERAPİ</vt:lpstr>
      <vt:lpstr>PowerPoint Sunusu</vt:lpstr>
      <vt:lpstr>Terminoloji</vt:lpstr>
      <vt:lpstr>PowerPoint Sunusu</vt:lpstr>
      <vt:lpstr>Lazerin özellikleri</vt:lpstr>
      <vt:lpstr>PowerPoint Sunusu</vt:lpstr>
      <vt:lpstr>PowerPoint Sunusu</vt:lpstr>
      <vt:lpstr>PowerPoint Sunusu</vt:lpstr>
      <vt:lpstr>Biyolojik Etkileri</vt:lpstr>
      <vt:lpstr>PowerPoint Sunusu</vt:lpstr>
      <vt:lpstr>PowerPoint Sunusu</vt:lpstr>
      <vt:lpstr>PowerPoint Sunusu</vt:lpstr>
      <vt:lpstr>Lazer Terapinin Klinik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Lazerle Tedavi Edilebilen Hastalıklar</vt:lpstr>
      <vt:lpstr>PowerPoint Sunusu</vt:lpstr>
      <vt:lpstr>Önlemler ve Kontrendikasyonlar</vt:lpstr>
      <vt:lpstr>PowerPoint Sunusu</vt:lpstr>
      <vt:lpstr>References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THERAPY</dc:title>
  <dc:creator>ronaldinho424</dc:creator>
  <cp:lastModifiedBy>Pınar</cp:lastModifiedBy>
  <cp:revision>73</cp:revision>
  <dcterms:created xsi:type="dcterms:W3CDTF">2021-04-11T07:35:43Z</dcterms:created>
  <dcterms:modified xsi:type="dcterms:W3CDTF">2021-04-16T08:01:10Z</dcterms:modified>
</cp:coreProperties>
</file>