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8" r:id="rId10"/>
    <p:sldId id="265" r:id="rId11"/>
    <p:sldId id="269" r:id="rId12"/>
    <p:sldId id="267" r:id="rId13"/>
    <p:sldId id="266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4B00-6EF9-4AC3-B0AA-C98110D921E1}" type="datetimeFigureOut">
              <a:rPr lang="tr-TR" smtClean="0"/>
              <a:t>15.11.2016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1AE3-29B4-42A8-BEA2-B93985D1AE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765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4B00-6EF9-4AC3-B0AA-C98110D921E1}" type="datetimeFigureOut">
              <a:rPr lang="tr-TR" smtClean="0"/>
              <a:t>15.11.2016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1AE3-29B4-42A8-BEA2-B93985D1AE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3969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4B00-6EF9-4AC3-B0AA-C98110D921E1}" type="datetimeFigureOut">
              <a:rPr lang="tr-TR" smtClean="0"/>
              <a:t>15.11.2016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1AE3-29B4-42A8-BEA2-B93985D1AE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8330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4B00-6EF9-4AC3-B0AA-C98110D921E1}" type="datetimeFigureOut">
              <a:rPr lang="tr-TR" smtClean="0"/>
              <a:t>15.11.2016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1AE3-29B4-42A8-BEA2-B93985D1AE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1638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4B00-6EF9-4AC3-B0AA-C98110D921E1}" type="datetimeFigureOut">
              <a:rPr lang="tr-TR" smtClean="0"/>
              <a:t>15.11.2016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1AE3-29B4-42A8-BEA2-B93985D1AE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6311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4B00-6EF9-4AC3-B0AA-C98110D921E1}" type="datetimeFigureOut">
              <a:rPr lang="tr-TR" smtClean="0"/>
              <a:t>15.11.2016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1AE3-29B4-42A8-BEA2-B93985D1AE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0848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4B00-6EF9-4AC3-B0AA-C98110D921E1}" type="datetimeFigureOut">
              <a:rPr lang="tr-TR" smtClean="0"/>
              <a:t>15.11.2016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1AE3-29B4-42A8-BEA2-B93985D1AE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774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4B00-6EF9-4AC3-B0AA-C98110D921E1}" type="datetimeFigureOut">
              <a:rPr lang="tr-TR" smtClean="0"/>
              <a:t>15.11.2016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1AE3-29B4-42A8-BEA2-B93985D1AE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9338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4B00-6EF9-4AC3-B0AA-C98110D921E1}" type="datetimeFigureOut">
              <a:rPr lang="tr-TR" smtClean="0"/>
              <a:t>15.11.2016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1AE3-29B4-42A8-BEA2-B93985D1AE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289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4B00-6EF9-4AC3-B0AA-C98110D921E1}" type="datetimeFigureOut">
              <a:rPr lang="tr-TR" smtClean="0"/>
              <a:t>15.11.2016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1AE3-29B4-42A8-BEA2-B93985D1AE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4973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4B00-6EF9-4AC3-B0AA-C98110D921E1}" type="datetimeFigureOut">
              <a:rPr lang="tr-TR" smtClean="0"/>
              <a:t>15.11.2016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01AE3-29B4-42A8-BEA2-B93985D1AE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441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44B00-6EF9-4AC3-B0AA-C98110D921E1}" type="datetimeFigureOut">
              <a:rPr lang="tr-TR" smtClean="0"/>
              <a:t>15.11.2016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01AE3-29B4-42A8-BEA2-B93985D1AE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13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 Bilgilerde Sosyolojinin Yeri ve Önemi</a:t>
            </a:r>
            <a:endParaRPr lang="tr-TR" sz="4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692" y="1517153"/>
            <a:ext cx="6517826" cy="4351338"/>
          </a:xfrm>
        </p:spPr>
      </p:pic>
    </p:spTree>
    <p:extLst>
      <p:ext uri="{BB962C8B-B14F-4D97-AF65-F5344CB8AC3E}">
        <p14:creationId xmlns:p14="http://schemas.microsoft.com/office/powerpoint/2010/main" val="2621770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1815"/>
          </a:xfrm>
        </p:spPr>
        <p:txBody>
          <a:bodyPr/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Sosyal Bilgiler ve Sosyoloji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54227"/>
            <a:ext cx="10515600" cy="4722736"/>
          </a:xfrm>
        </p:spPr>
        <p:txBody>
          <a:bodyPr/>
          <a:lstStyle/>
          <a:p>
            <a:r>
              <a:rPr lang="tr-TR" b="1" dirty="0" smtClean="0"/>
              <a:t>Birey ve Toplum</a:t>
            </a:r>
          </a:p>
          <a:p>
            <a:r>
              <a:rPr lang="tr-TR" b="1" dirty="0" smtClean="0"/>
              <a:t>Gruplar, Kurumlar ve Sosyal Örgütler</a:t>
            </a:r>
          </a:p>
          <a:p>
            <a:r>
              <a:rPr lang="tr-TR" b="1" dirty="0" smtClean="0"/>
              <a:t>Güç, Yönetim ve Toplum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678200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>
              <a:spcBef>
                <a:spcPts val="1000"/>
              </a:spcBef>
            </a:pPr>
            <a:r>
              <a:rPr lang="tr-TR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/>
                <a:ea typeface="+mn-ea"/>
                <a:cs typeface="+mn-cs"/>
              </a:rPr>
              <a:t>Birey ve </a:t>
            </a:r>
            <a:r>
              <a:rPr lang="tr-TR" sz="2800" b="1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/>
                <a:ea typeface="+mn-ea"/>
                <a:cs typeface="+mn-cs"/>
              </a:rPr>
              <a:t>Toplum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 ve toplum bir öğrenme alanı olarak sosyal bilgiler içerisinde yer alır. </a:t>
            </a:r>
          </a:p>
          <a:p>
            <a:r>
              <a:rPr lang="tr-TR" dirty="0" smtClean="0"/>
              <a:t>Öğrencilerin kendi ve başkalarını anlamalarını sağlamak.</a:t>
            </a:r>
          </a:p>
          <a:p>
            <a:r>
              <a:rPr lang="tr-TR" dirty="0" smtClean="0"/>
              <a:t>Toplumsal yapıyı oluşturan unsurların birbiriyle etkileşimini kavratmak.</a:t>
            </a:r>
          </a:p>
          <a:p>
            <a:r>
              <a:rPr lang="tr-TR" dirty="0" smtClean="0"/>
              <a:t>Çevrelerindeki sosyal olay ve olguları fark etmelerini sağlamak.</a:t>
            </a:r>
          </a:p>
          <a:p>
            <a:r>
              <a:rPr lang="tr-TR" dirty="0" smtClean="0"/>
              <a:t>Yaşadıkları toplumdaki sorunlara karşı yaratıcı çözümler geliştirebilmelerini sağlamak, amaçlanmaktadır.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4283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>
              <a:spcBef>
                <a:spcPts val="1000"/>
              </a:spcBef>
            </a:pPr>
            <a:r>
              <a:rPr lang="tr-TR" sz="2800" b="1" dirty="0">
                <a:solidFill>
                  <a:schemeClr val="accent2">
                    <a:lumMod val="50000"/>
                  </a:schemeClr>
                </a:solidFill>
                <a:latin typeface="Calibri" panose="020F0502020204030204"/>
                <a:ea typeface="+mn-ea"/>
                <a:cs typeface="+mn-cs"/>
              </a:rPr>
              <a:t>Gruplar, Kurumlar ve Sosyal </a:t>
            </a:r>
            <a:r>
              <a:rPr lang="tr-TR" sz="2800" b="1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/>
                <a:ea typeface="+mn-ea"/>
                <a:cs typeface="+mn-cs"/>
              </a:rPr>
              <a:t>Örgütler</a:t>
            </a:r>
            <a:endParaRPr lang="tr-T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öğrenme alanında öğrencilerin toplumsal organizasyonların işleyişini anlamaları sağlanmak istenir.</a:t>
            </a:r>
          </a:p>
          <a:p>
            <a:r>
              <a:rPr lang="tr-TR" dirty="0" smtClean="0"/>
              <a:t>Kurumların, grupların, sosyal örgütlerin demokratik toplumlardaki önemini fark etmeleri sağlanır.</a:t>
            </a:r>
          </a:p>
          <a:p>
            <a:r>
              <a:rPr lang="tr-TR" dirty="0" smtClean="0"/>
              <a:t>Toplumsal problemlere çözümler üretebilmek bir araya gelebileceği kurum ve kuruluşları öğrenir.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4869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>
              <a:spcBef>
                <a:spcPts val="1000"/>
              </a:spcBef>
            </a:pPr>
            <a:r>
              <a:rPr lang="tr-TR" sz="2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Güç, Yönetim ve </a:t>
            </a:r>
            <a:r>
              <a:rPr lang="tr-TR" sz="2800" b="1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Toplum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küçük yönetim biriminden başlayarak yönetimler hakkında bilgi sahibi olması sağlanır.</a:t>
            </a:r>
          </a:p>
          <a:p>
            <a:r>
              <a:rPr lang="tr-TR" dirty="0" smtClean="0"/>
              <a:t>Demokrasi, Devlet, Ulusal Egemenlik, Özgürlük, Eşitlik gibi kavramların ne olduğunu ve birbiriyle ilişkisini kavramasını sağlamak,</a:t>
            </a:r>
          </a:p>
          <a:p>
            <a:r>
              <a:rPr lang="tr-TR" dirty="0" smtClean="0"/>
              <a:t>Toplumsal düzeni sağlayan yasaların önemini bilmesi</a:t>
            </a:r>
          </a:p>
          <a:p>
            <a:r>
              <a:rPr lang="tr-TR" dirty="0" smtClean="0"/>
              <a:t>Yönetim biçimlerini bilme.</a:t>
            </a:r>
          </a:p>
          <a:p>
            <a:r>
              <a:rPr lang="tr-TR" dirty="0" smtClean="0"/>
              <a:t>Türkiye Cumhuriyeti’nin kuruluş felsefesini ve değerlerini özümseme</a:t>
            </a:r>
          </a:p>
          <a:p>
            <a:r>
              <a:rPr lang="tr-TR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0411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Sosyoloji Nedir?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Sosyoloji «insanın </a:t>
            </a:r>
            <a:r>
              <a:rPr lang="tr-TR" dirty="0"/>
              <a:t>toplumsal yaşamının, insan grupları ile toplumlarının bilimsel </a:t>
            </a:r>
            <a:r>
              <a:rPr lang="tr-TR" dirty="0" smtClean="0"/>
              <a:t>incelemesidir.»</a:t>
            </a:r>
          </a:p>
          <a:p>
            <a:r>
              <a:rPr lang="tr-TR" dirty="0" smtClean="0">
                <a:solidFill>
                  <a:srgbClr val="333333"/>
                </a:solidFill>
                <a:latin typeface="Open Sans"/>
              </a:rPr>
              <a:t>«modern </a:t>
            </a:r>
            <a:r>
              <a:rPr lang="tr-TR" dirty="0">
                <a:solidFill>
                  <a:srgbClr val="333333"/>
                </a:solidFill>
                <a:latin typeface="Open Sans"/>
              </a:rPr>
              <a:t>toplumlarda insan gruplarının ve toplumsal yaşamın sistematik ve planlı olarak </a:t>
            </a:r>
            <a:r>
              <a:rPr lang="tr-TR" dirty="0" smtClean="0">
                <a:solidFill>
                  <a:srgbClr val="333333"/>
                </a:solidFill>
                <a:latin typeface="Open Sans"/>
              </a:rPr>
              <a:t>çalışılması»</a:t>
            </a:r>
          </a:p>
          <a:p>
            <a:r>
              <a:rPr lang="tr-TR" dirty="0">
                <a:solidFill>
                  <a:srgbClr val="333333"/>
                </a:solidFill>
                <a:latin typeface="Open Sans"/>
              </a:rPr>
              <a:t> </a:t>
            </a:r>
            <a:r>
              <a:rPr lang="tr-TR" dirty="0" smtClean="0">
                <a:solidFill>
                  <a:srgbClr val="333333"/>
                </a:solidFill>
                <a:latin typeface="Open Sans"/>
              </a:rPr>
              <a:t>»insan </a:t>
            </a:r>
            <a:r>
              <a:rPr lang="tr-TR" dirty="0">
                <a:solidFill>
                  <a:srgbClr val="333333"/>
                </a:solidFill>
                <a:latin typeface="Open Sans"/>
              </a:rPr>
              <a:t>toplumlarının ve toplumu oluşturan gruplardaki insan davranışlarının bilimsel olarak </a:t>
            </a:r>
            <a:r>
              <a:rPr lang="tr-TR" dirty="0" smtClean="0">
                <a:solidFill>
                  <a:srgbClr val="333333"/>
                </a:solidFill>
                <a:latin typeface="Open Sans"/>
              </a:rPr>
              <a:t>incelenmesidir»</a:t>
            </a:r>
          </a:p>
          <a:p>
            <a:r>
              <a:rPr lang="tr-TR" dirty="0" smtClean="0">
                <a:solidFill>
                  <a:srgbClr val="333333"/>
                </a:solidFill>
                <a:latin typeface="Open Sans"/>
              </a:rPr>
              <a:t>«Sosyoloji </a:t>
            </a:r>
            <a:r>
              <a:rPr lang="tr-TR" dirty="0">
                <a:solidFill>
                  <a:srgbClr val="333333"/>
                </a:solidFill>
                <a:latin typeface="Open Sans"/>
              </a:rPr>
              <a:t>makro düzeyde toplumsal kurumların ya da toplumların yapısını ve değişimini, mikro düzeyde grupları, gruplar arasındaki etkileşimi ve toplumsal rolleri </a:t>
            </a:r>
            <a:r>
              <a:rPr lang="tr-TR" dirty="0" smtClean="0">
                <a:solidFill>
                  <a:srgbClr val="333333"/>
                </a:solidFill>
                <a:latin typeface="Open Sans"/>
              </a:rPr>
              <a:t>inceler»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0333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Sosyolojinin Önemi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09311"/>
            <a:ext cx="10515600" cy="466765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>
                <a:solidFill>
                  <a:srgbClr val="333333"/>
                </a:solidFill>
                <a:latin typeface="Open Sans"/>
              </a:rPr>
              <a:t>Kültürel farklılıklar hakkında, bizim toplumsal dünyayı birçok bakış açısından görebilmemizi sağlayan bir farkındalık sağlar</a:t>
            </a:r>
            <a:r>
              <a:rPr lang="tr-TR" dirty="0" smtClean="0">
                <a:solidFill>
                  <a:srgbClr val="333333"/>
                </a:solidFill>
                <a:latin typeface="Open Sans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tr-TR" dirty="0">
                <a:solidFill>
                  <a:srgbClr val="333333"/>
                </a:solidFill>
                <a:latin typeface="Open Sans"/>
              </a:rPr>
              <a:t>Kendi kendimizi aydınlatabilmemizi, kendimizi daha iyi anlayabilmemizi sağlar</a:t>
            </a:r>
            <a:r>
              <a:rPr lang="tr-TR" dirty="0" smtClean="0">
                <a:solidFill>
                  <a:srgbClr val="333333"/>
                </a:solidFill>
                <a:latin typeface="Open Sans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tr-TR" dirty="0">
                <a:solidFill>
                  <a:srgbClr val="333333"/>
                </a:solidFill>
                <a:latin typeface="Open Sans"/>
              </a:rPr>
              <a:t>İçinde bulunduğumuz toplumu analiz ederken kendimizi daha sağlıklı bir yerde konumlamamıza yardımcı olur</a:t>
            </a:r>
            <a:r>
              <a:rPr lang="tr-TR" dirty="0" smtClean="0">
                <a:solidFill>
                  <a:srgbClr val="333333"/>
                </a:solidFill>
                <a:latin typeface="Open Sans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tr-TR" dirty="0">
                <a:solidFill>
                  <a:srgbClr val="333333"/>
                </a:solidFill>
                <a:latin typeface="Open Sans"/>
              </a:rPr>
              <a:t>Tarihi, siyasi ve ekonomik ilişkilerin arkasında cereyan eden toplumsal olayları anlamamızı kolaylaştırır.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9031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ED7D31">
                    <a:lumMod val="50000"/>
                  </a:srgbClr>
                </a:solidFill>
              </a:rPr>
              <a:t>Sosyolojinin Temel Bazı Kavramları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 </a:t>
            </a:r>
          </a:p>
          <a:p>
            <a:r>
              <a:rPr lang="tr-TR" dirty="0" smtClean="0"/>
              <a:t>Toplumsal Grup</a:t>
            </a:r>
          </a:p>
          <a:p>
            <a:r>
              <a:rPr lang="tr-TR" dirty="0" smtClean="0"/>
              <a:t>Toplumsal Rol</a:t>
            </a:r>
          </a:p>
          <a:p>
            <a:r>
              <a:rPr lang="tr-TR" dirty="0" smtClean="0"/>
              <a:t>Değer </a:t>
            </a:r>
          </a:p>
          <a:p>
            <a:r>
              <a:rPr lang="tr-TR" dirty="0" smtClean="0"/>
              <a:t>Norm</a:t>
            </a:r>
          </a:p>
          <a:p>
            <a:r>
              <a:rPr lang="tr-TR" dirty="0" smtClean="0"/>
              <a:t>Toplumsallaşma 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6180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79653"/>
            <a:ext cx="10515600" cy="509731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Toplum:</a:t>
            </a:r>
            <a:r>
              <a:rPr lang="tr-TR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Toplum, belirli bir kültürü ve bir takım toplumsal kurumları paylaşan insanlar arasındaki ilişkilerden meydana gelir. </a:t>
            </a:r>
            <a:endParaRPr lang="tr-TR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Başka </a:t>
            </a:r>
            <a:r>
              <a:rPr lang="tr-TR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deyişle toplumu oluşturan şey bireylerden çok bireylerin arasındaki ilişkiler, paylaştıkları değerler ve davranış kalıplarıdır</a:t>
            </a:r>
            <a:r>
              <a:rPr lang="tr-TR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Toplumsal Grup: </a:t>
            </a:r>
            <a:r>
              <a:rPr lang="tr-TR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üyeleri arasında ortak amaç ve çıkarlar olan, üyelerinin karşılıklı ilişki içinde olduğu ve bir sürekliliği olan insan </a:t>
            </a:r>
            <a:r>
              <a:rPr lang="tr-TR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topluluğudur. 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Toplumsal </a:t>
            </a:r>
            <a:r>
              <a:rPr lang="tr-TR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gruplara örnek olarak aile, bir sınıftaki öğrenciler, arkadaşlar, bir iş yerinde birlikte çalışan insanlar verilebilir.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802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23720"/>
            <a:ext cx="10515600" cy="5053243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Toplumsal Rol: </a:t>
            </a:r>
            <a:r>
              <a:rPr lang="tr-TR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 statüdeki insanın belirli bir şekilde davranmasını bekler ve bu davranış rol olarak adlandırılır. </a:t>
            </a:r>
            <a:endParaRPr lang="tr-TR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Roller</a:t>
            </a:r>
            <a:r>
              <a:rPr lang="tr-TR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toplumdaki statüye uygun </a:t>
            </a:r>
            <a:r>
              <a:rPr lang="tr-TR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davranışlardan meydana gelir</a:t>
            </a:r>
            <a:r>
              <a:rPr lang="tr-TR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Bütün insanlar bir takım statülere (anne, öğretmen, sınıf annesi, komşu, polis </a:t>
            </a:r>
            <a:r>
              <a:rPr lang="tr-TR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tr-TR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sahip olur ve bunların hepsi kendi rolünü içinde taşır</a:t>
            </a:r>
            <a:r>
              <a:rPr lang="tr-TR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Değer: </a:t>
            </a:r>
            <a:r>
              <a:rPr lang="tr-TR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Değerler, davranışlarımızı yargılarken ve hayattaki amacımızı seçerken başvurduğumuz; toplumsal olarak paylaşılan, amaçlarımızı ve davranışlarımızı belirlemede bize neyin doğru, neyin yanlış olduğunu söyleyen </a:t>
            </a:r>
            <a:r>
              <a:rPr lang="tr-TR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standartlardır.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65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Norm:</a:t>
            </a:r>
            <a:r>
              <a:rPr lang="tr-TR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Normlar, belirli durumlarda insanların nasıl davranmaları gerektiği konusunda yaptırımı olan </a:t>
            </a:r>
            <a:r>
              <a:rPr lang="tr-TR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beklentilerdir. 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Normlar</a:t>
            </a:r>
            <a:r>
              <a:rPr lang="tr-TR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değerlere dayalı olarak geliştirilen kurallardır. Örneğin toplumun önemli değerlerinden biri dürüstlükse, yalan söyleme davranışı yaptırımı olan kurallarla engellenmeye çalışılır.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808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63557"/>
            <a:ext cx="10515600" cy="581340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Toplumsallaşma:</a:t>
            </a:r>
            <a:r>
              <a:rPr lang="tr-TR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Bireylerin üyesi oldukları topluma ait </a:t>
            </a:r>
            <a:r>
              <a:rPr lang="tr-TR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değerleri</a:t>
            </a:r>
            <a:r>
              <a:rPr lang="tr-TR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tutumları, bilgi ve becerileri, kısacası o toplumun kültürünü </a:t>
            </a:r>
            <a:r>
              <a:rPr lang="tr-TR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öğrendikleri </a:t>
            </a:r>
            <a:r>
              <a:rPr lang="tr-TR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etkileşim süreci </a:t>
            </a:r>
            <a:r>
              <a:rPr lang="tr-TR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adlandırılır. Birey, </a:t>
            </a:r>
            <a:r>
              <a:rPr lang="tr-TR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doğumundan </a:t>
            </a:r>
            <a:r>
              <a:rPr lang="tr-TR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itibaren aile, </a:t>
            </a:r>
            <a:r>
              <a:rPr lang="tr-TR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öğretmenler</a:t>
            </a:r>
            <a:r>
              <a:rPr lang="tr-TR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arkadaşlar, meslektaşlar gibi davranışlarına yön veren </a:t>
            </a:r>
            <a:r>
              <a:rPr lang="tr-TR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diğer </a:t>
            </a:r>
            <a:r>
              <a:rPr lang="tr-TR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insanlarla etkileşime girerek toplumsal rolleri, norm ve </a:t>
            </a:r>
            <a:r>
              <a:rPr lang="tr-TR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değerleri öğrenir</a:t>
            </a:r>
            <a:r>
              <a:rPr lang="tr-TR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 smtClean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Toplumsallaşmanın </a:t>
            </a:r>
            <a:r>
              <a:rPr lang="tr-TR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 fonksiyonu </a:t>
            </a:r>
            <a:r>
              <a:rPr lang="tr-TR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vardır</a:t>
            </a:r>
            <a:r>
              <a:rPr lang="tr-TR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tr-TR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benliğin 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gelişmesini 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sağlamak</a:t>
            </a:r>
            <a:r>
              <a:rPr lang="tr-TR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tr-TR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ikincisi </a:t>
            </a:r>
            <a:r>
              <a:rPr lang="tr-TR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ise 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kültürün bir nesilden 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diğer 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nesle aktarılmasını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sağlamaktır.</a:t>
            </a:r>
          </a:p>
        </p:txBody>
      </p:sp>
    </p:spTree>
    <p:extLst>
      <p:ext uri="{BB962C8B-B14F-4D97-AF65-F5344CB8AC3E}">
        <p14:creationId xmlns:p14="http://schemas.microsoft.com/office/powerpoint/2010/main" val="1330284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Sosyolojinin Amacı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İnsanların davranışlarını belirleyen toplumsal çevrenin yapısal öğelerini açıklamak, bu çevrenin oluşumu, işleyiş ve gelişimindeki düzenlilikleri açıklamaktır. </a:t>
            </a: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Buna Göre;</a:t>
            </a:r>
          </a:p>
          <a:p>
            <a:r>
              <a:rPr lang="tr-TR" dirty="0" smtClean="0"/>
              <a:t>İnsan tek başına yaşayamaz, gereksinimleri doğrultusunda karşılıklı dayanışma içinde yaşamak zorundadır. İnsan, toplumsal yaşamı yaratırken toplumsal yaşam da insanı yaratır.</a:t>
            </a:r>
          </a:p>
          <a:p>
            <a:r>
              <a:rPr lang="tr-TR" dirty="0" smtClean="0"/>
              <a:t> İnsan ve toplum, tarih içinde sürekli bir değişimden geçmektedir. Bundan dolayı her çağ için geçerli olabilecek bir tek insan niteliği, bir tek toplum niteliği söz konusu değildir. </a:t>
            </a:r>
          </a:p>
          <a:p>
            <a:r>
              <a:rPr lang="tr-TR" dirty="0" smtClean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104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626</Words>
  <Application>Microsoft Office PowerPoint</Application>
  <PresentationFormat>Geniş ekran</PresentationFormat>
  <Paragraphs>55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Open Sans</vt:lpstr>
      <vt:lpstr>Times New Roman</vt:lpstr>
      <vt:lpstr>Office Teması</vt:lpstr>
      <vt:lpstr>Sosyal Bilgilerde Sosyolojinin Yeri ve Önemi</vt:lpstr>
      <vt:lpstr>Sosyoloji Nedir?</vt:lpstr>
      <vt:lpstr>Sosyolojinin Önemi</vt:lpstr>
      <vt:lpstr>Sosyolojinin Temel Bazı Kavramları</vt:lpstr>
      <vt:lpstr>PowerPoint Sunusu</vt:lpstr>
      <vt:lpstr>PowerPoint Sunusu</vt:lpstr>
      <vt:lpstr>PowerPoint Sunusu</vt:lpstr>
      <vt:lpstr>PowerPoint Sunusu</vt:lpstr>
      <vt:lpstr>Sosyolojinin Amacı</vt:lpstr>
      <vt:lpstr>Sosyal Bilgiler ve Sosyoloji</vt:lpstr>
      <vt:lpstr>Birey ve Toplum</vt:lpstr>
      <vt:lpstr>Gruplar, Kurumlar ve Sosyal Örgütler</vt:lpstr>
      <vt:lpstr>Güç, Yönetim ve Toplum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Bilgilerde Sosyoloji Konuları</dc:title>
  <dc:creator>01</dc:creator>
  <cp:lastModifiedBy>01</cp:lastModifiedBy>
  <cp:revision>17</cp:revision>
  <dcterms:created xsi:type="dcterms:W3CDTF">2016-11-15T09:28:43Z</dcterms:created>
  <dcterms:modified xsi:type="dcterms:W3CDTF">2016-11-15T14:02:00Z</dcterms:modified>
</cp:coreProperties>
</file>