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3E08D2C-7FE6-4899-AD2B-486C15838361}"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1997634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E08D2C-7FE6-4899-AD2B-486C15838361}"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2030986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E08D2C-7FE6-4899-AD2B-486C15838361}"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332716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E08D2C-7FE6-4899-AD2B-486C15838361}"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415382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3E08D2C-7FE6-4899-AD2B-486C15838361}"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147085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3E08D2C-7FE6-4899-AD2B-486C15838361}"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321845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3E08D2C-7FE6-4899-AD2B-486C15838361}"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3787035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3E08D2C-7FE6-4899-AD2B-486C15838361}"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407737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E08D2C-7FE6-4899-AD2B-486C15838361}"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92824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3E08D2C-7FE6-4899-AD2B-486C15838361}"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2962893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3E08D2C-7FE6-4899-AD2B-486C15838361}"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CAC5A9-0B0C-46F7-A199-EF355F847A69}" type="slidenum">
              <a:rPr lang="tr-TR" smtClean="0"/>
              <a:t>‹#›</a:t>
            </a:fld>
            <a:endParaRPr lang="tr-TR"/>
          </a:p>
        </p:txBody>
      </p:sp>
    </p:spTree>
    <p:extLst>
      <p:ext uri="{BB962C8B-B14F-4D97-AF65-F5344CB8AC3E}">
        <p14:creationId xmlns:p14="http://schemas.microsoft.com/office/powerpoint/2010/main" val="384322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08D2C-7FE6-4899-AD2B-486C15838361}"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AC5A9-0B0C-46F7-A199-EF355F847A69}" type="slidenum">
              <a:rPr lang="tr-TR" smtClean="0"/>
              <a:t>‹#›</a:t>
            </a:fld>
            <a:endParaRPr lang="tr-TR"/>
          </a:p>
        </p:txBody>
      </p:sp>
    </p:spTree>
    <p:extLst>
      <p:ext uri="{BB962C8B-B14F-4D97-AF65-F5344CB8AC3E}">
        <p14:creationId xmlns:p14="http://schemas.microsoft.com/office/powerpoint/2010/main" val="3107438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88307" y="3244334"/>
            <a:ext cx="4215385" cy="369332"/>
          </a:xfrm>
          <a:prstGeom prst="rect">
            <a:avLst/>
          </a:prstGeom>
        </p:spPr>
        <p:txBody>
          <a:bodyPr wrap="none">
            <a:spAutoFit/>
          </a:bodyPr>
          <a:lstStyle/>
          <a:p>
            <a:r>
              <a:rPr lang="tr-TR" dirty="0" err="1" smtClean="0"/>
              <a:t>Hypogonadism</a:t>
            </a:r>
            <a:r>
              <a:rPr lang="tr-TR" dirty="0" smtClean="0"/>
              <a:t> </a:t>
            </a:r>
            <a:r>
              <a:rPr lang="tr-TR" dirty="0" err="1" smtClean="0"/>
              <a:t>and</a:t>
            </a:r>
            <a:r>
              <a:rPr lang="tr-TR" dirty="0" smtClean="0"/>
              <a:t> </a:t>
            </a:r>
            <a:r>
              <a:rPr lang="tr-TR" dirty="0" err="1" smtClean="0"/>
              <a:t>erectile</a:t>
            </a:r>
            <a:r>
              <a:rPr lang="tr-TR" dirty="0" smtClean="0"/>
              <a:t> </a:t>
            </a:r>
            <a:r>
              <a:rPr lang="tr-TR" dirty="0" err="1" smtClean="0"/>
              <a:t>dysfunction</a:t>
            </a:r>
            <a:r>
              <a:rPr lang="tr-TR" dirty="0" smtClean="0"/>
              <a:t>—F</a:t>
            </a:r>
            <a:endParaRPr lang="tr-TR" dirty="0"/>
          </a:p>
        </p:txBody>
      </p:sp>
    </p:spTree>
    <p:extLst>
      <p:ext uri="{BB962C8B-B14F-4D97-AF65-F5344CB8AC3E}">
        <p14:creationId xmlns:p14="http://schemas.microsoft.com/office/powerpoint/2010/main" val="772124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en-US" dirty="0" smtClean="0"/>
              <a:t>Further evidence for the role of androgens in erectile dysfunction comes from clinical studies. In the 1980s, Bancroft performed pivotal studies to discriminate central effects from peripheral effects of testosterone replacement therapy. He showed that in acute settings, erectile capacity in response to visual stimulation is less sensitive to androgen than sexual interest, fantasies and cognitive sexual activities70</a:t>
            </a:r>
            <a:endParaRPr lang="tr-TR" dirty="0"/>
          </a:p>
        </p:txBody>
      </p:sp>
    </p:spTree>
    <p:extLst>
      <p:ext uri="{BB962C8B-B14F-4D97-AF65-F5344CB8AC3E}">
        <p14:creationId xmlns:p14="http://schemas.microsoft.com/office/powerpoint/2010/main" val="1711741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2585323"/>
          </a:xfrm>
          <a:prstGeom prst="rect">
            <a:avLst/>
          </a:prstGeom>
        </p:spPr>
        <p:txBody>
          <a:bodyPr>
            <a:spAutoFit/>
          </a:bodyPr>
          <a:lstStyle/>
          <a:p>
            <a:r>
              <a:rPr lang="en-US" dirty="0" smtClean="0"/>
              <a:t>That is, androgen enhances the sexual response to sexual fantasy more than it enhances the response to visual stimuli, which has implications for the kind of sexual activity measured in the research setting. Experimental endogenous hypogonadism induced by </a:t>
            </a:r>
            <a:r>
              <a:rPr lang="en-US" dirty="0" err="1" smtClean="0"/>
              <a:t>gonadotropinreleasing</a:t>
            </a:r>
            <a:r>
              <a:rPr lang="en-US" dirty="0" smtClean="0"/>
              <a:t> hormone (</a:t>
            </a:r>
            <a:r>
              <a:rPr lang="en-US" dirty="0" err="1" smtClean="0"/>
              <a:t>GnRH</a:t>
            </a:r>
            <a:r>
              <a:rPr lang="en-US" dirty="0" smtClean="0"/>
              <a:t>) agonists71 in </a:t>
            </a:r>
            <a:r>
              <a:rPr lang="en-US" dirty="0" err="1" smtClean="0"/>
              <a:t>supraphysiological</a:t>
            </a:r>
            <a:r>
              <a:rPr lang="en-US" dirty="0" smtClean="0"/>
              <a:t>-dose studies72 generated the threshold hypothesis, confirmed by epidemiological data, that at least 8 </a:t>
            </a:r>
            <a:r>
              <a:rPr lang="en-US" dirty="0" err="1" smtClean="0"/>
              <a:t>nmol</a:t>
            </a:r>
            <a:r>
              <a:rPr lang="en-US" dirty="0" smtClean="0"/>
              <a:t> l−1 of testosterone in sera is required for erectile function. </a:t>
            </a:r>
            <a:endParaRPr lang="tr-TR" dirty="0"/>
          </a:p>
        </p:txBody>
      </p:sp>
    </p:spTree>
    <p:extLst>
      <p:ext uri="{BB962C8B-B14F-4D97-AF65-F5344CB8AC3E}">
        <p14:creationId xmlns:p14="http://schemas.microsoft.com/office/powerpoint/2010/main" val="239310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0" y="2690336"/>
            <a:ext cx="6096000" cy="1477328"/>
          </a:xfrm>
          <a:prstGeom prst="rect">
            <a:avLst/>
          </a:prstGeom>
        </p:spPr>
        <p:txBody>
          <a:bodyPr>
            <a:spAutoFit/>
          </a:bodyPr>
          <a:lstStyle/>
          <a:p>
            <a:r>
              <a:rPr lang="en-US" dirty="0" smtClean="0"/>
              <a:t>However, some </a:t>
            </a:r>
            <a:r>
              <a:rPr lang="en-US" dirty="0" err="1" smtClean="0"/>
              <a:t>hypogonadal</a:t>
            </a:r>
            <a:r>
              <a:rPr lang="en-US" dirty="0" smtClean="0"/>
              <a:t> men retain near-normal sexual activity despite very low testosterone levels. In young adults, the androgen dependency of erectile function is maintained at threshold values that are far below those required to maintain the function of other target organs, </a:t>
            </a:r>
            <a:endParaRPr lang="tr-TR" dirty="0"/>
          </a:p>
        </p:txBody>
      </p:sp>
    </p:spTree>
    <p:extLst>
      <p:ext uri="{BB962C8B-B14F-4D97-AF65-F5344CB8AC3E}">
        <p14:creationId xmlns:p14="http://schemas.microsoft.com/office/powerpoint/2010/main" val="2120596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2585323"/>
          </a:xfrm>
          <a:prstGeom prst="rect">
            <a:avLst/>
          </a:prstGeom>
        </p:spPr>
        <p:txBody>
          <a:bodyPr>
            <a:spAutoFit/>
          </a:bodyPr>
          <a:lstStyle/>
          <a:p>
            <a:r>
              <a:rPr lang="en-US" dirty="0" smtClean="0"/>
              <a:t>However, erectile function despite low androgen levels may not apply to elderly men who have comorbidities, possibly owing to changes in androgen receptor expression and activity. To match testosterone levels to an individual’s own requirement, the concept of compensated or subclinical hypogonadism74 has been introduced (FIG. 6). In this setting, it is suggested that when testosterone declines from a previously higher level, a rise in the levels of luteinizing hormone might be a biomarker for insufficient androgenization74,75 </a:t>
            </a:r>
            <a:endParaRPr lang="tr-TR" dirty="0"/>
          </a:p>
        </p:txBody>
      </p:sp>
    </p:spTree>
    <p:extLst>
      <p:ext uri="{BB962C8B-B14F-4D97-AF65-F5344CB8AC3E}">
        <p14:creationId xmlns:p14="http://schemas.microsoft.com/office/powerpoint/2010/main" val="4198112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0284" y="2690336"/>
            <a:ext cx="7913716" cy="2031325"/>
          </a:xfrm>
          <a:prstGeom prst="rect">
            <a:avLst/>
          </a:prstGeom>
        </p:spPr>
        <p:txBody>
          <a:bodyPr wrap="square">
            <a:spAutoFit/>
          </a:bodyPr>
          <a:lstStyle/>
          <a:p>
            <a:r>
              <a:rPr lang="en-US" dirty="0" smtClean="0"/>
              <a:t>Other evidence for a role of testosterone in erectile dysfunction comes from clinical trial data on testosterone replacement therapy. The few available randomized clinical trials addressing the roles of treatment with testosterone in erectile dysfunction have been extensively reviewed, with the largest and most updated meta-analysis confirming significant beneficial effects on various domains of erectile function, but only in men with testosterone levels of less than 12 </a:t>
            </a:r>
            <a:r>
              <a:rPr lang="en-US" dirty="0" err="1" smtClean="0"/>
              <a:t>nmol</a:t>
            </a:r>
            <a:r>
              <a:rPr lang="en-US" dirty="0" smtClean="0"/>
              <a:t> l−1 (345 ng dl−1) at baseline76. </a:t>
            </a:r>
            <a:endParaRPr lang="tr-TR" dirty="0"/>
          </a:p>
        </p:txBody>
      </p:sp>
    </p:spTree>
    <p:extLst>
      <p:ext uri="{BB962C8B-B14F-4D97-AF65-F5344CB8AC3E}">
        <p14:creationId xmlns:p14="http://schemas.microsoft.com/office/powerpoint/2010/main" val="15510136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360</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2020-12-07T08:18:29Z</dcterms:created>
  <dcterms:modified xsi:type="dcterms:W3CDTF">2020-12-07T08:18:38Z</dcterms:modified>
</cp:coreProperties>
</file>