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13751E7-5C4D-4361-A208-C341290F3265}"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C279A1-02AC-47B1-9ACA-6C6447366B00}" type="slidenum">
              <a:rPr lang="tr-TR" smtClean="0"/>
              <a:t>‹#›</a:t>
            </a:fld>
            <a:endParaRPr lang="tr-TR"/>
          </a:p>
        </p:txBody>
      </p:sp>
    </p:spTree>
    <p:extLst>
      <p:ext uri="{BB962C8B-B14F-4D97-AF65-F5344CB8AC3E}">
        <p14:creationId xmlns:p14="http://schemas.microsoft.com/office/powerpoint/2010/main" val="4177160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3751E7-5C4D-4361-A208-C341290F3265}"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C279A1-02AC-47B1-9ACA-6C6447366B00}" type="slidenum">
              <a:rPr lang="tr-TR" smtClean="0"/>
              <a:t>‹#›</a:t>
            </a:fld>
            <a:endParaRPr lang="tr-TR"/>
          </a:p>
        </p:txBody>
      </p:sp>
    </p:spTree>
    <p:extLst>
      <p:ext uri="{BB962C8B-B14F-4D97-AF65-F5344CB8AC3E}">
        <p14:creationId xmlns:p14="http://schemas.microsoft.com/office/powerpoint/2010/main" val="1384607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3751E7-5C4D-4361-A208-C341290F3265}"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C279A1-02AC-47B1-9ACA-6C6447366B00}" type="slidenum">
              <a:rPr lang="tr-TR" smtClean="0"/>
              <a:t>‹#›</a:t>
            </a:fld>
            <a:endParaRPr lang="tr-TR"/>
          </a:p>
        </p:txBody>
      </p:sp>
    </p:spTree>
    <p:extLst>
      <p:ext uri="{BB962C8B-B14F-4D97-AF65-F5344CB8AC3E}">
        <p14:creationId xmlns:p14="http://schemas.microsoft.com/office/powerpoint/2010/main" val="79467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3751E7-5C4D-4361-A208-C341290F3265}"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C279A1-02AC-47B1-9ACA-6C6447366B00}" type="slidenum">
              <a:rPr lang="tr-TR" smtClean="0"/>
              <a:t>‹#›</a:t>
            </a:fld>
            <a:endParaRPr lang="tr-TR"/>
          </a:p>
        </p:txBody>
      </p:sp>
    </p:spTree>
    <p:extLst>
      <p:ext uri="{BB962C8B-B14F-4D97-AF65-F5344CB8AC3E}">
        <p14:creationId xmlns:p14="http://schemas.microsoft.com/office/powerpoint/2010/main" val="902940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13751E7-5C4D-4361-A208-C341290F3265}"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C279A1-02AC-47B1-9ACA-6C6447366B00}" type="slidenum">
              <a:rPr lang="tr-TR" smtClean="0"/>
              <a:t>‹#›</a:t>
            </a:fld>
            <a:endParaRPr lang="tr-TR"/>
          </a:p>
        </p:txBody>
      </p:sp>
    </p:spTree>
    <p:extLst>
      <p:ext uri="{BB962C8B-B14F-4D97-AF65-F5344CB8AC3E}">
        <p14:creationId xmlns:p14="http://schemas.microsoft.com/office/powerpoint/2010/main" val="2238071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13751E7-5C4D-4361-A208-C341290F3265}"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C279A1-02AC-47B1-9ACA-6C6447366B00}" type="slidenum">
              <a:rPr lang="tr-TR" smtClean="0"/>
              <a:t>‹#›</a:t>
            </a:fld>
            <a:endParaRPr lang="tr-TR"/>
          </a:p>
        </p:txBody>
      </p:sp>
    </p:spTree>
    <p:extLst>
      <p:ext uri="{BB962C8B-B14F-4D97-AF65-F5344CB8AC3E}">
        <p14:creationId xmlns:p14="http://schemas.microsoft.com/office/powerpoint/2010/main" val="2719315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13751E7-5C4D-4361-A208-C341290F3265}" type="datetimeFigureOut">
              <a:rPr lang="tr-TR" smtClean="0"/>
              <a:t>15.02.2020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FC279A1-02AC-47B1-9ACA-6C6447366B00}" type="slidenum">
              <a:rPr lang="tr-TR" smtClean="0"/>
              <a:t>‹#›</a:t>
            </a:fld>
            <a:endParaRPr lang="tr-TR"/>
          </a:p>
        </p:txBody>
      </p:sp>
    </p:spTree>
    <p:extLst>
      <p:ext uri="{BB962C8B-B14F-4D97-AF65-F5344CB8AC3E}">
        <p14:creationId xmlns:p14="http://schemas.microsoft.com/office/powerpoint/2010/main" val="2778181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13751E7-5C4D-4361-A208-C341290F3265}" type="datetimeFigureOut">
              <a:rPr lang="tr-TR" smtClean="0"/>
              <a:t>15.02.2020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FC279A1-02AC-47B1-9ACA-6C6447366B00}" type="slidenum">
              <a:rPr lang="tr-TR" smtClean="0"/>
              <a:t>‹#›</a:t>
            </a:fld>
            <a:endParaRPr lang="tr-TR"/>
          </a:p>
        </p:txBody>
      </p:sp>
    </p:spTree>
    <p:extLst>
      <p:ext uri="{BB962C8B-B14F-4D97-AF65-F5344CB8AC3E}">
        <p14:creationId xmlns:p14="http://schemas.microsoft.com/office/powerpoint/2010/main" val="2143586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13751E7-5C4D-4361-A208-C341290F3265}" type="datetimeFigureOut">
              <a:rPr lang="tr-TR" smtClean="0"/>
              <a:t>15.02.2020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FC279A1-02AC-47B1-9ACA-6C6447366B00}" type="slidenum">
              <a:rPr lang="tr-TR" smtClean="0"/>
              <a:t>‹#›</a:t>
            </a:fld>
            <a:endParaRPr lang="tr-TR"/>
          </a:p>
        </p:txBody>
      </p:sp>
    </p:spTree>
    <p:extLst>
      <p:ext uri="{BB962C8B-B14F-4D97-AF65-F5344CB8AC3E}">
        <p14:creationId xmlns:p14="http://schemas.microsoft.com/office/powerpoint/2010/main" val="881800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13751E7-5C4D-4361-A208-C341290F3265}"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C279A1-02AC-47B1-9ACA-6C6447366B00}" type="slidenum">
              <a:rPr lang="tr-TR" smtClean="0"/>
              <a:t>‹#›</a:t>
            </a:fld>
            <a:endParaRPr lang="tr-TR"/>
          </a:p>
        </p:txBody>
      </p:sp>
    </p:spTree>
    <p:extLst>
      <p:ext uri="{BB962C8B-B14F-4D97-AF65-F5344CB8AC3E}">
        <p14:creationId xmlns:p14="http://schemas.microsoft.com/office/powerpoint/2010/main" val="1592515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13751E7-5C4D-4361-A208-C341290F3265}"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C279A1-02AC-47B1-9ACA-6C6447366B00}" type="slidenum">
              <a:rPr lang="tr-TR" smtClean="0"/>
              <a:t>‹#›</a:t>
            </a:fld>
            <a:endParaRPr lang="tr-TR"/>
          </a:p>
        </p:txBody>
      </p:sp>
    </p:spTree>
    <p:extLst>
      <p:ext uri="{BB962C8B-B14F-4D97-AF65-F5344CB8AC3E}">
        <p14:creationId xmlns:p14="http://schemas.microsoft.com/office/powerpoint/2010/main" val="2931556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3751E7-5C4D-4361-A208-C341290F3265}" type="datetimeFigureOut">
              <a:rPr lang="tr-TR" smtClean="0"/>
              <a:t>15.02.2020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C279A1-02AC-47B1-9ACA-6C6447366B00}" type="slidenum">
              <a:rPr lang="tr-TR" smtClean="0"/>
              <a:t>‹#›</a:t>
            </a:fld>
            <a:endParaRPr lang="tr-TR"/>
          </a:p>
        </p:txBody>
      </p:sp>
    </p:spTree>
    <p:extLst>
      <p:ext uri="{BB962C8B-B14F-4D97-AF65-F5344CB8AC3E}">
        <p14:creationId xmlns:p14="http://schemas.microsoft.com/office/powerpoint/2010/main" val="59326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Antropolojik Gelenek </a:t>
            </a:r>
            <a:endParaRPr lang="tr-TR" dirty="0"/>
          </a:p>
        </p:txBody>
      </p:sp>
      <p:sp>
        <p:nvSpPr>
          <p:cNvPr id="3" name="Alt Başlık 2"/>
          <p:cNvSpPr>
            <a:spLocks noGrp="1"/>
          </p:cNvSpPr>
          <p:nvPr>
            <p:ph type="subTitle" idx="1"/>
          </p:nvPr>
        </p:nvSpPr>
        <p:spPr/>
        <p:txBody>
          <a:bodyPr>
            <a:normAutofit/>
          </a:bodyPr>
          <a:lstStyle/>
          <a:p>
            <a:r>
              <a:rPr lang="tr-TR" dirty="0" smtClean="0"/>
              <a:t>Bu bölümde literatürde </a:t>
            </a:r>
            <a:r>
              <a:rPr lang="tr-TR" dirty="0" err="1" smtClean="0"/>
              <a:t>e</a:t>
            </a:r>
            <a:r>
              <a:rPr lang="tr-TR" dirty="0" err="1" smtClean="0"/>
              <a:t>ntelektüalistler</a:t>
            </a:r>
            <a:r>
              <a:rPr lang="tr-TR" dirty="0" smtClean="0"/>
              <a:t> olarak adlandırılan: </a:t>
            </a:r>
            <a:r>
              <a:rPr lang="tr-TR" dirty="0" err="1"/>
              <a:t>Müller</a:t>
            </a:r>
            <a:r>
              <a:rPr lang="tr-TR" dirty="0"/>
              <a:t>, </a:t>
            </a:r>
            <a:r>
              <a:rPr lang="tr-TR" dirty="0" err="1" smtClean="0"/>
              <a:t>Spencer</a:t>
            </a:r>
            <a:r>
              <a:rPr lang="tr-TR" dirty="0" smtClean="0"/>
              <a:t>,</a:t>
            </a:r>
            <a:r>
              <a:rPr lang="tr-TR" dirty="0" smtClean="0"/>
              <a:t> </a:t>
            </a:r>
            <a:r>
              <a:rPr lang="tr-TR" dirty="0" err="1" smtClean="0"/>
              <a:t>Tylor</a:t>
            </a:r>
            <a:r>
              <a:rPr lang="tr-TR" dirty="0" smtClean="0"/>
              <a:t> </a:t>
            </a:r>
            <a:r>
              <a:rPr lang="tr-TR" dirty="0"/>
              <a:t>ve </a:t>
            </a:r>
            <a:r>
              <a:rPr lang="tr-TR" dirty="0" err="1" smtClean="0"/>
              <a:t>Frazer’ın</a:t>
            </a:r>
            <a:r>
              <a:rPr lang="tr-TR" dirty="0" smtClean="0"/>
              <a:t> çalışmaları hakkında bilgi verilecek ve bu araştırmacıların </a:t>
            </a:r>
            <a:r>
              <a:rPr lang="tr-TR" dirty="0" err="1" smtClean="0"/>
              <a:t>Durkheim’in</a:t>
            </a:r>
            <a:r>
              <a:rPr lang="tr-TR" dirty="0" smtClean="0"/>
              <a:t> Sosyolojisi üzerindeki etkilerine değinilecektir. </a:t>
            </a:r>
            <a:endParaRPr lang="tr-TR" dirty="0"/>
          </a:p>
          <a:p>
            <a:endParaRPr lang="tr-TR" dirty="0"/>
          </a:p>
        </p:txBody>
      </p:sp>
    </p:spTree>
    <p:extLst>
      <p:ext uri="{BB962C8B-B14F-4D97-AF65-F5344CB8AC3E}">
        <p14:creationId xmlns:p14="http://schemas.microsoft.com/office/powerpoint/2010/main" val="3005576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642216"/>
            <a:ext cx="10515600" cy="1325563"/>
          </a:xfrm>
        </p:spPr>
        <p:txBody>
          <a:bodyPr/>
          <a:lstStyle/>
          <a:p>
            <a:r>
              <a:rPr lang="tr-TR" dirty="0" err="1" smtClean="0"/>
              <a:t>Entelektüalistler</a:t>
            </a:r>
            <a:r>
              <a:rPr lang="tr-TR" dirty="0" smtClean="0"/>
              <a:t> </a:t>
            </a:r>
            <a:endParaRPr lang="tr-TR" dirty="0"/>
          </a:p>
        </p:txBody>
      </p:sp>
      <p:sp>
        <p:nvSpPr>
          <p:cNvPr id="3" name="İçerik Yer Tutucusu 2"/>
          <p:cNvSpPr>
            <a:spLocks noGrp="1"/>
          </p:cNvSpPr>
          <p:nvPr>
            <p:ph idx="1"/>
          </p:nvPr>
        </p:nvSpPr>
        <p:spPr/>
        <p:txBody>
          <a:bodyPr/>
          <a:lstStyle/>
          <a:p>
            <a:r>
              <a:rPr lang="tr-TR" dirty="0" smtClean="0"/>
              <a:t>Victoria dönemi antropologlarının alana katkıları</a:t>
            </a:r>
          </a:p>
          <a:p>
            <a:r>
              <a:rPr lang="tr-TR" dirty="0" smtClean="0"/>
              <a:t> Dine ilişkin </a:t>
            </a:r>
            <a:r>
              <a:rPr lang="tr-TR" dirty="0" err="1" smtClean="0"/>
              <a:t>doğalcı</a:t>
            </a:r>
            <a:r>
              <a:rPr lang="tr-TR" dirty="0" smtClean="0"/>
              <a:t> ve eleştirel çizginin kurucusu oldular</a:t>
            </a:r>
          </a:p>
          <a:p>
            <a:r>
              <a:rPr lang="tr-TR" dirty="0" smtClean="0"/>
              <a:t>Genellikle agnostik ya da </a:t>
            </a:r>
            <a:r>
              <a:rPr lang="tr-TR" dirty="0" err="1" smtClean="0"/>
              <a:t>atesittiler</a:t>
            </a:r>
            <a:endParaRPr lang="tr-TR" dirty="0" smtClean="0"/>
          </a:p>
          <a:p>
            <a:r>
              <a:rPr lang="tr-TR" dirty="0" smtClean="0"/>
              <a:t>18. yüzyıl akılcılığının etkisindeydiler </a:t>
            </a:r>
          </a:p>
          <a:p>
            <a:r>
              <a:rPr lang="tr-TR" dirty="0"/>
              <a:t>İ</a:t>
            </a:r>
            <a:r>
              <a:rPr lang="tr-TR" dirty="0" smtClean="0"/>
              <a:t>lkel dinde  Hristiyanlığa karşı ölümcül etkide bulunacağını düşündükleri bir silah aradılar ve de buldular</a:t>
            </a:r>
          </a:p>
          <a:p>
            <a:endParaRPr lang="tr-TR" dirty="0"/>
          </a:p>
        </p:txBody>
      </p:sp>
    </p:spTree>
    <p:extLst>
      <p:ext uri="{BB962C8B-B14F-4D97-AF65-F5344CB8AC3E}">
        <p14:creationId xmlns:p14="http://schemas.microsoft.com/office/powerpoint/2010/main" val="2170863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Entelektülalistler</a:t>
            </a:r>
            <a:r>
              <a:rPr lang="tr-TR" dirty="0" smtClean="0"/>
              <a:t> </a:t>
            </a:r>
            <a:endParaRPr lang="tr-TR" dirty="0"/>
          </a:p>
        </p:txBody>
      </p:sp>
      <p:sp>
        <p:nvSpPr>
          <p:cNvPr id="3" name="İçerik Yer Tutucusu 2"/>
          <p:cNvSpPr>
            <a:spLocks noGrp="1"/>
          </p:cNvSpPr>
          <p:nvPr>
            <p:ph idx="1"/>
          </p:nvPr>
        </p:nvSpPr>
        <p:spPr/>
        <p:txBody>
          <a:bodyPr/>
          <a:lstStyle/>
          <a:p>
            <a:pPr marL="0" indent="0">
              <a:buNone/>
            </a:pPr>
            <a:r>
              <a:rPr lang="tr-TR" dirty="0" smtClean="0"/>
              <a:t>Eğer ilkel din bir yanlışlık,  çeşitli duygusal problemlerin korkuların kaygıların yarattığı ya da belli işlevlere karşılık gelen bir şeyse ve bu da gösterilebilirse bunun her tür din için (büyük dinler de dahil olmak üzere) onların altını oyacak bir silah olduğunu düşünüyorlardı</a:t>
            </a:r>
          </a:p>
          <a:p>
            <a:pPr marL="0" indent="0">
              <a:buNone/>
            </a:pPr>
            <a:r>
              <a:rPr lang="tr-TR" dirty="0" smtClean="0"/>
              <a:t>Bu antropologlar için dinsel inanç açıklanabilir nedenlere sahipti ve doğa bilimleri perspektiflerinin argümanlarının bu tür düşünceleri zayıflattıklarını düşünüyorlardı.   </a:t>
            </a:r>
            <a:endParaRPr lang="tr-TR" dirty="0"/>
          </a:p>
        </p:txBody>
      </p:sp>
    </p:spTree>
    <p:extLst>
      <p:ext uri="{BB962C8B-B14F-4D97-AF65-F5344CB8AC3E}">
        <p14:creationId xmlns:p14="http://schemas.microsoft.com/office/powerpoint/2010/main" val="1598538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Entelektüalistler</a:t>
            </a:r>
            <a:endParaRPr lang="tr-TR" dirty="0"/>
          </a:p>
        </p:txBody>
      </p:sp>
      <p:sp>
        <p:nvSpPr>
          <p:cNvPr id="3" name="İçerik Yer Tutucusu 2"/>
          <p:cNvSpPr>
            <a:spLocks noGrp="1"/>
          </p:cNvSpPr>
          <p:nvPr>
            <p:ph idx="1"/>
          </p:nvPr>
        </p:nvSpPr>
        <p:spPr/>
        <p:txBody>
          <a:bodyPr/>
          <a:lstStyle/>
          <a:p>
            <a:r>
              <a:rPr lang="tr-TR" dirty="0" err="1" smtClean="0"/>
              <a:t>Evans</a:t>
            </a:r>
            <a:r>
              <a:rPr lang="tr-TR" dirty="0" smtClean="0"/>
              <a:t> </a:t>
            </a:r>
            <a:r>
              <a:rPr lang="tr-TR" dirty="0" err="1" smtClean="0"/>
              <a:t>Pritchard</a:t>
            </a:r>
            <a:r>
              <a:rPr lang="tr-TR" dirty="0" smtClean="0"/>
              <a:t>:</a:t>
            </a:r>
          </a:p>
          <a:p>
            <a:pPr marL="0" indent="0">
              <a:buNone/>
            </a:pPr>
            <a:r>
              <a:rPr lang="tr-TR" dirty="0" smtClean="0"/>
              <a:t>Önerdiği yöntem: </a:t>
            </a:r>
            <a:r>
              <a:rPr lang="tr-TR" dirty="0" err="1" smtClean="0"/>
              <a:t>Fenomenolojik</a:t>
            </a:r>
            <a:r>
              <a:rPr lang="tr-TR" dirty="0" smtClean="0"/>
              <a:t> metodoloji, anlamları ve toplumsal önemlerini belirlemek amacıyla tanrı, takdis töreni, kurban, gibi inanç </a:t>
            </a:r>
            <a:r>
              <a:rPr lang="tr-TR" dirty="0" err="1" smtClean="0"/>
              <a:t>ritlerinin</a:t>
            </a:r>
            <a:r>
              <a:rPr lang="tr-TR" dirty="0" smtClean="0"/>
              <a:t> karşılaştırmalı olarak incelenmesi.     </a:t>
            </a:r>
          </a:p>
          <a:p>
            <a:pPr marL="0" indent="0">
              <a:buNone/>
            </a:pPr>
            <a:r>
              <a:rPr lang="tr-TR" dirty="0" err="1" smtClean="0"/>
              <a:t>Nuerler</a:t>
            </a:r>
            <a:r>
              <a:rPr lang="tr-TR" dirty="0" smtClean="0"/>
              <a:t> ve </a:t>
            </a:r>
            <a:r>
              <a:rPr lang="tr-TR" dirty="0" err="1" smtClean="0"/>
              <a:t>Azandeler</a:t>
            </a:r>
            <a:r>
              <a:rPr lang="tr-TR" dirty="0" smtClean="0"/>
              <a:t> üzerine klasik çalışmayı bu yöntemler yaptı</a:t>
            </a:r>
          </a:p>
          <a:p>
            <a:pPr marL="0" indent="0">
              <a:buNone/>
            </a:pPr>
            <a:r>
              <a:rPr lang="tr-TR" dirty="0" smtClean="0"/>
              <a:t>Amaç dini açıklamak ancak entelektüel bir hata ya da saçmalık olarak değil toplumsal anlam ve işlev temelinde açıklamak. </a:t>
            </a:r>
          </a:p>
          <a:p>
            <a:pPr marL="0" indent="0">
              <a:buNone/>
            </a:pPr>
            <a:endParaRPr lang="tr-TR" dirty="0"/>
          </a:p>
        </p:txBody>
      </p:sp>
    </p:spTree>
    <p:extLst>
      <p:ext uri="{BB962C8B-B14F-4D97-AF65-F5344CB8AC3E}">
        <p14:creationId xmlns:p14="http://schemas.microsoft.com/office/powerpoint/2010/main" val="1900582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err="1" smtClean="0"/>
              <a:t>Entelektüalistler</a:t>
            </a:r>
            <a:r>
              <a:rPr lang="tr-TR" dirty="0" smtClean="0"/>
              <a:t/>
            </a:r>
            <a:br>
              <a:rPr lang="tr-TR" dirty="0" smtClean="0"/>
            </a:br>
            <a:endParaRPr lang="tr-TR" dirty="0"/>
          </a:p>
        </p:txBody>
      </p:sp>
      <p:sp>
        <p:nvSpPr>
          <p:cNvPr id="3" name="İçerik Yer Tutucusu 2"/>
          <p:cNvSpPr>
            <a:spLocks noGrp="1"/>
          </p:cNvSpPr>
          <p:nvPr>
            <p:ph idx="1"/>
          </p:nvPr>
        </p:nvSpPr>
        <p:spPr/>
        <p:txBody>
          <a:bodyPr/>
          <a:lstStyle/>
          <a:p>
            <a:r>
              <a:rPr lang="tr-TR" dirty="0" err="1" smtClean="0"/>
              <a:t>Max</a:t>
            </a:r>
            <a:r>
              <a:rPr lang="tr-TR" dirty="0" smtClean="0"/>
              <a:t> </a:t>
            </a:r>
            <a:r>
              <a:rPr lang="tr-TR" dirty="0" err="1" smtClean="0"/>
              <a:t>Müller</a:t>
            </a:r>
            <a:endParaRPr lang="tr-TR" dirty="0" smtClean="0"/>
          </a:p>
          <a:p>
            <a:pPr marL="0" indent="0">
              <a:buNone/>
            </a:pPr>
            <a:r>
              <a:rPr lang="tr-TR" dirty="0" smtClean="0"/>
              <a:t> Üstün yetenekli ve Sanskritçe uzmanı Oxford Profesörü</a:t>
            </a:r>
          </a:p>
          <a:p>
            <a:pPr marL="0" indent="0">
              <a:buNone/>
            </a:pPr>
            <a:r>
              <a:rPr lang="tr-TR" dirty="0" smtClean="0"/>
              <a:t>50 </a:t>
            </a:r>
            <a:r>
              <a:rPr lang="tr-TR" dirty="0" err="1" smtClean="0"/>
              <a:t>cilte</a:t>
            </a:r>
            <a:r>
              <a:rPr lang="tr-TR" dirty="0" smtClean="0"/>
              <a:t> yakın veda metinlerini İngilizceye çevirip Doğunun Kutsal Kitapları adıyla yayımladı </a:t>
            </a:r>
          </a:p>
          <a:p>
            <a:pPr marL="0" indent="0">
              <a:buNone/>
            </a:pPr>
            <a:r>
              <a:rPr lang="tr-TR" dirty="0" smtClean="0"/>
              <a:t>Din Bilime Giriş kitabını yazdı   </a:t>
            </a:r>
          </a:p>
          <a:p>
            <a:pPr marL="0" indent="0">
              <a:buNone/>
            </a:pPr>
            <a:r>
              <a:rPr lang="tr-TR" dirty="0" smtClean="0"/>
              <a:t>Tanrısal olana </a:t>
            </a:r>
            <a:r>
              <a:rPr lang="tr-TR" dirty="0" err="1" smtClean="0"/>
              <a:t>ilişk,n</a:t>
            </a:r>
            <a:r>
              <a:rPr lang="tr-TR" dirty="0" smtClean="0"/>
              <a:t> bir inancın tüm insanlık için evrensel olduğunu dil ile birlikte etnik kimliğin temelini oluşturduğunu düşünüyordu </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3398335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Veda metinlerini dinin ilk ve en ideal biçimi olarak ele alan </a:t>
            </a:r>
            <a:r>
              <a:rPr lang="tr-TR" dirty="0" err="1" smtClean="0"/>
              <a:t>Müller</a:t>
            </a:r>
            <a:r>
              <a:rPr lang="tr-TR" dirty="0" smtClean="0"/>
              <a:t> din hakkında özetle şöyle düşünmektedir. </a:t>
            </a:r>
          </a:p>
          <a:p>
            <a:r>
              <a:rPr lang="tr-TR" dirty="0" smtClean="0"/>
              <a:t>Tanrı düşüncesi duyusal deneyimden çıkar. Dolayısıyla onun kaynağını vahiyde ya da dinsel sezgi ya da yetenekte aramak zorunda değiliz. İlk dinsel kavramsallaştırmalar doğal olguların kişiselleştirilmesinden kaynaklanmışlardır.  (Morris: 154) </a:t>
            </a:r>
            <a:endParaRPr lang="tr-TR" dirty="0"/>
          </a:p>
        </p:txBody>
      </p:sp>
    </p:spTree>
    <p:extLst>
      <p:ext uri="{BB962C8B-B14F-4D97-AF65-F5344CB8AC3E}">
        <p14:creationId xmlns:p14="http://schemas.microsoft.com/office/powerpoint/2010/main" val="4039434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Entelektüalistler</a:t>
            </a:r>
            <a:r>
              <a:rPr lang="tr-TR" dirty="0" smtClean="0"/>
              <a:t> </a:t>
            </a:r>
            <a:endParaRPr lang="tr-TR" dirty="0"/>
          </a:p>
        </p:txBody>
      </p:sp>
      <p:sp>
        <p:nvSpPr>
          <p:cNvPr id="3" name="İçerik Yer Tutucusu 2"/>
          <p:cNvSpPr>
            <a:spLocks noGrp="1"/>
          </p:cNvSpPr>
          <p:nvPr>
            <p:ph idx="1"/>
          </p:nvPr>
        </p:nvSpPr>
        <p:spPr/>
        <p:txBody>
          <a:bodyPr/>
          <a:lstStyle/>
          <a:p>
            <a:r>
              <a:rPr lang="tr-TR" dirty="0" err="1" smtClean="0"/>
              <a:t>Herbert</a:t>
            </a:r>
            <a:r>
              <a:rPr lang="tr-TR" dirty="0" smtClean="0"/>
              <a:t> </a:t>
            </a:r>
            <a:r>
              <a:rPr lang="tr-TR" dirty="0" err="1" smtClean="0"/>
              <a:t>Spencer</a:t>
            </a:r>
            <a:r>
              <a:rPr lang="tr-TR" dirty="0" smtClean="0"/>
              <a:t> </a:t>
            </a:r>
          </a:p>
          <a:p>
            <a:r>
              <a:rPr lang="tr-TR" dirty="0" smtClean="0"/>
              <a:t>1920’de doğdu sosyolojinin kurucularından biridir.</a:t>
            </a:r>
          </a:p>
          <a:p>
            <a:pPr marL="0" indent="0">
              <a:buNone/>
            </a:pPr>
            <a:r>
              <a:rPr lang="tr-TR" dirty="0" smtClean="0"/>
              <a:t> Evrim Kuramını Darwin’den önce geliştirmiş ona ilham kaynağı olmuştur. </a:t>
            </a:r>
          </a:p>
          <a:p>
            <a:pPr marL="0" indent="0">
              <a:buNone/>
            </a:pPr>
            <a:r>
              <a:rPr lang="tr-TR" dirty="0" smtClean="0"/>
              <a:t>1820’de </a:t>
            </a:r>
            <a:r>
              <a:rPr lang="tr-TR" dirty="0" err="1" smtClean="0"/>
              <a:t>Derby’de</a:t>
            </a:r>
            <a:r>
              <a:rPr lang="tr-TR" dirty="0" smtClean="0"/>
              <a:t> doğan </a:t>
            </a:r>
            <a:r>
              <a:rPr lang="tr-TR" dirty="0" err="1" smtClean="0"/>
              <a:t>Spencer</a:t>
            </a:r>
            <a:r>
              <a:rPr lang="tr-TR" dirty="0" smtClean="0"/>
              <a:t> üniversiteye gitmemiş kendi kendini yetiştirmiş bir dâhidir.</a:t>
            </a:r>
          </a:p>
          <a:p>
            <a:pPr marL="0" indent="0">
              <a:buNone/>
            </a:pPr>
            <a:r>
              <a:rPr lang="tr-TR" dirty="0" smtClean="0"/>
              <a:t>Yaşamının çoğunu kendi sentezci yaklaşımı </a:t>
            </a:r>
            <a:r>
              <a:rPr lang="tr-TR" dirty="0"/>
              <a:t>d</a:t>
            </a:r>
            <a:r>
              <a:rPr lang="tr-TR" dirty="0" smtClean="0"/>
              <a:t>oğrultusunda değişik alanlarda araştırmalar yaparak geçirdi.     </a:t>
            </a:r>
            <a:endParaRPr lang="tr-TR" dirty="0"/>
          </a:p>
        </p:txBody>
      </p:sp>
    </p:spTree>
    <p:extLst>
      <p:ext uri="{BB962C8B-B14F-4D97-AF65-F5344CB8AC3E}">
        <p14:creationId xmlns:p14="http://schemas.microsoft.com/office/powerpoint/2010/main" val="2437517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Entelektüalistler</a:t>
            </a:r>
            <a:r>
              <a:rPr lang="tr-TR" dirty="0" smtClean="0"/>
              <a:t> </a:t>
            </a:r>
            <a:endParaRPr lang="tr-TR" dirty="0"/>
          </a:p>
        </p:txBody>
      </p:sp>
      <p:sp>
        <p:nvSpPr>
          <p:cNvPr id="3" name="İçerik Yer Tutucusu 2"/>
          <p:cNvSpPr>
            <a:spLocks noGrp="1"/>
          </p:cNvSpPr>
          <p:nvPr>
            <p:ph idx="1"/>
          </p:nvPr>
        </p:nvSpPr>
        <p:spPr/>
        <p:txBody>
          <a:bodyPr/>
          <a:lstStyle/>
          <a:p>
            <a:r>
              <a:rPr lang="tr-TR" dirty="0" err="1" smtClean="0"/>
              <a:t>Spencer’ın</a:t>
            </a:r>
            <a:r>
              <a:rPr lang="tr-TR" dirty="0" smtClean="0"/>
              <a:t> sosyoloji yaklaşımı şu şekilde özetlenebilir:</a:t>
            </a:r>
          </a:p>
          <a:p>
            <a:pPr marL="0" indent="0">
              <a:buNone/>
            </a:pPr>
            <a:r>
              <a:rPr lang="tr-TR" dirty="0" smtClean="0"/>
              <a:t> « </a:t>
            </a:r>
            <a:r>
              <a:rPr lang="tr-TR" dirty="0" err="1" smtClean="0"/>
              <a:t>Spencer’ın</a:t>
            </a:r>
            <a:r>
              <a:rPr lang="tr-TR" dirty="0" smtClean="0"/>
              <a:t> sosyolojisi mevcut olan bilimsel bilginin tümünü materyalist bir temelde (inorganik, organik ve toplumsal) bütün dünyanın </a:t>
            </a:r>
            <a:r>
              <a:rPr lang="tr-TR" dirty="0" err="1" smtClean="0"/>
              <a:t>betimsel</a:t>
            </a:r>
            <a:r>
              <a:rPr lang="tr-TR" dirty="0" smtClean="0"/>
              <a:t> olarak anlaşılmasını sağlayacak şekilde düzenleme girişiminde bulunduğu sentezci felsefesinin bir parçasıydı»</a:t>
            </a:r>
          </a:p>
          <a:p>
            <a:pPr marL="0" indent="0">
              <a:buNone/>
            </a:pPr>
            <a:r>
              <a:rPr lang="tr-TR" dirty="0" smtClean="0"/>
              <a:t>Tüm felsefesi evrimsel değişmenin bir yandan sürekli artan bir farklılaşma; öte yandan ise sürekli artan bir bütünleşmeden meydana geldiği temel aksiyomu üzerine kurulmuştur» </a:t>
            </a:r>
            <a:r>
              <a:rPr lang="tr-TR" smtClean="0"/>
              <a:t>(Morris: 154-5)   </a:t>
            </a:r>
            <a:endParaRPr lang="tr-TR" dirty="0"/>
          </a:p>
        </p:txBody>
      </p:sp>
    </p:spTree>
    <p:extLst>
      <p:ext uri="{BB962C8B-B14F-4D97-AF65-F5344CB8AC3E}">
        <p14:creationId xmlns:p14="http://schemas.microsoft.com/office/powerpoint/2010/main" val="35036374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404</Words>
  <Application>Microsoft Office PowerPoint</Application>
  <PresentationFormat>Geniş ekran</PresentationFormat>
  <Paragraphs>34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Antropolojik Gelenek </vt:lpstr>
      <vt:lpstr>Entelektüalistler </vt:lpstr>
      <vt:lpstr>Entelektülalistler </vt:lpstr>
      <vt:lpstr>Entelektüalistler</vt:lpstr>
      <vt:lpstr>Entelektüalistler </vt:lpstr>
      <vt:lpstr>PowerPoint Sunusu</vt:lpstr>
      <vt:lpstr>Entelektüalistler </vt:lpstr>
      <vt:lpstr>Entelektüalistler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Antropolojik Gelenek </dc:title>
  <dc:creator>Kurtulus</dc:creator>
  <cp:lastModifiedBy>Kurtulus</cp:lastModifiedBy>
  <cp:revision>12</cp:revision>
  <dcterms:created xsi:type="dcterms:W3CDTF">2020-02-15T08:36:57Z</dcterms:created>
  <dcterms:modified xsi:type="dcterms:W3CDTF">2020-02-15T12:59:17Z</dcterms:modified>
</cp:coreProperties>
</file>