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FD17495F-3B6F-4A79-85F6-8AEFAD0C558E}" type="datetimeFigureOut">
              <a:rPr lang="tr-TR" smtClean="0"/>
              <a:t>29.02.2020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8CEBD3C-62AB-4812-B9AD-52900FE14B4A}"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D17495F-3B6F-4A79-85F6-8AEFAD0C558E}" type="datetimeFigureOut">
              <a:rPr lang="tr-TR" smtClean="0"/>
              <a:t>29.02.2020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8CEBD3C-62AB-4812-B9AD-52900FE14B4A}"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D17495F-3B6F-4A79-85F6-8AEFAD0C558E}" type="datetimeFigureOut">
              <a:rPr lang="tr-TR" smtClean="0"/>
              <a:t>29.02.2020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8CEBD3C-62AB-4812-B9AD-52900FE14B4A}"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D17495F-3B6F-4A79-85F6-8AEFAD0C558E}" type="datetimeFigureOut">
              <a:rPr lang="tr-TR" smtClean="0"/>
              <a:t>29.02.2020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8CEBD3C-62AB-4812-B9AD-52900FE14B4A}"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FD17495F-3B6F-4A79-85F6-8AEFAD0C558E}" type="datetimeFigureOut">
              <a:rPr lang="tr-TR" smtClean="0"/>
              <a:t>29.02.2020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8CEBD3C-62AB-4812-B9AD-52900FE14B4A}"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FD17495F-3B6F-4A79-85F6-8AEFAD0C558E}" type="datetimeFigureOut">
              <a:rPr lang="tr-TR" smtClean="0"/>
              <a:t>29.02.2020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8CEBD3C-62AB-4812-B9AD-52900FE14B4A}"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FD17495F-3B6F-4A79-85F6-8AEFAD0C558E}" type="datetimeFigureOut">
              <a:rPr lang="tr-TR" smtClean="0"/>
              <a:t>29.02.2020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8CEBD3C-62AB-4812-B9AD-52900FE14B4A}"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FD17495F-3B6F-4A79-85F6-8AEFAD0C558E}" type="datetimeFigureOut">
              <a:rPr lang="tr-TR" smtClean="0"/>
              <a:t>29.02.2020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8CEBD3C-62AB-4812-B9AD-52900FE14B4A}"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D17495F-3B6F-4A79-85F6-8AEFAD0C558E}" type="datetimeFigureOut">
              <a:rPr lang="tr-TR" smtClean="0"/>
              <a:t>29.02.2020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8CEBD3C-62AB-4812-B9AD-52900FE14B4A}"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D17495F-3B6F-4A79-85F6-8AEFAD0C558E}" type="datetimeFigureOut">
              <a:rPr lang="tr-TR" smtClean="0"/>
              <a:t>29.02.2020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8CEBD3C-62AB-4812-B9AD-52900FE14B4A}"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D17495F-3B6F-4A79-85F6-8AEFAD0C558E}" type="datetimeFigureOut">
              <a:rPr lang="tr-TR" smtClean="0"/>
              <a:t>29.02.2020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8CEBD3C-62AB-4812-B9AD-52900FE14B4A}"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17495F-3B6F-4A79-85F6-8AEFAD0C558E}" type="datetimeFigureOut">
              <a:rPr lang="tr-TR" smtClean="0"/>
              <a:t>29.02.2020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CEBD3C-62AB-4812-B9AD-52900FE14B4A}"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poemhunter.com/poem/limited/"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poets.org/poem/honky-tonk-cleveland-ohio"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poets.org/poet/carl-sandburg" TargetMode="External"/><Relationship Id="rId2" Type="http://schemas.openxmlformats.org/officeDocument/2006/relationships/hyperlink" Target="https://poets.org/poetsorg/listing/american-poets-corner-cathedral-church-st-john-divin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poetryfoundation.org/poetrymagazine/poems/12840/chicago%20on%2029.02.2020"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Modern </a:t>
            </a:r>
            <a:r>
              <a:rPr lang="tr-TR" dirty="0" err="1" smtClean="0"/>
              <a:t>American</a:t>
            </a:r>
            <a:r>
              <a:rPr lang="tr-TR" dirty="0" smtClean="0"/>
              <a:t> </a:t>
            </a:r>
            <a:r>
              <a:rPr lang="tr-TR" dirty="0" err="1" smtClean="0"/>
              <a:t>Poetry</a:t>
            </a:r>
            <a:r>
              <a:rPr lang="tr-TR" dirty="0" smtClean="0"/>
              <a:t> I </a:t>
            </a:r>
            <a:endParaRPr lang="tr-TR" dirty="0"/>
          </a:p>
        </p:txBody>
      </p:sp>
      <p:sp>
        <p:nvSpPr>
          <p:cNvPr id="3" name="2 Alt Başlık"/>
          <p:cNvSpPr>
            <a:spLocks noGrp="1"/>
          </p:cNvSpPr>
          <p:nvPr>
            <p:ph type="subTitle" idx="1"/>
          </p:nvPr>
        </p:nvSpPr>
        <p:spPr/>
        <p:txBody>
          <a:bodyPr/>
          <a:lstStyle/>
          <a:p>
            <a:r>
              <a:rPr lang="tr-TR" dirty="0" err="1" smtClean="0"/>
              <a:t>Week</a:t>
            </a:r>
            <a:r>
              <a:rPr lang="tr-TR" dirty="0" smtClean="0"/>
              <a:t> 4: Carl </a:t>
            </a:r>
            <a:r>
              <a:rPr lang="tr-TR" dirty="0" err="1" smtClean="0"/>
              <a:t>Sandburg</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Carl </a:t>
            </a:r>
            <a:r>
              <a:rPr lang="tr-TR" dirty="0" err="1" smtClean="0"/>
              <a:t>Sandburg</a:t>
            </a:r>
            <a:endParaRPr lang="tr-TR" dirty="0"/>
          </a:p>
        </p:txBody>
      </p:sp>
      <p:sp>
        <p:nvSpPr>
          <p:cNvPr id="3" name="2 İçerik Yer Tutucusu"/>
          <p:cNvSpPr>
            <a:spLocks noGrp="1"/>
          </p:cNvSpPr>
          <p:nvPr>
            <p:ph idx="1"/>
          </p:nvPr>
        </p:nvSpPr>
        <p:spPr/>
        <p:txBody>
          <a:bodyPr>
            <a:normAutofit/>
          </a:bodyPr>
          <a:lstStyle/>
          <a:p>
            <a:pPr>
              <a:buNone/>
            </a:pPr>
            <a:r>
              <a:rPr lang="en-US" sz="2000" b="1" dirty="0"/>
              <a:t>Limited</a:t>
            </a:r>
            <a:endParaRPr lang="tr-TR" sz="2000" dirty="0"/>
          </a:p>
          <a:p>
            <a:pPr>
              <a:buNone/>
            </a:pPr>
            <a:r>
              <a:rPr lang="en-US" sz="2000" dirty="0"/>
              <a:t>I AM riding on a limited express, one of the crack trains of the nation.	</a:t>
            </a:r>
            <a:endParaRPr lang="tr-TR" sz="2000" dirty="0"/>
          </a:p>
          <a:p>
            <a:pPr>
              <a:buNone/>
            </a:pPr>
            <a:r>
              <a:rPr lang="en-US" sz="2000" dirty="0"/>
              <a:t>Hurtling across the prairie into blue haze and dark air go fifteen all-steel coaches holding a thousand people.	</a:t>
            </a:r>
            <a:endParaRPr lang="tr-TR" sz="2000" dirty="0"/>
          </a:p>
          <a:p>
            <a:pPr>
              <a:buNone/>
            </a:pPr>
            <a:r>
              <a:rPr lang="en-US" sz="2000" dirty="0"/>
              <a:t>(All the coaches shall be scrap and rust and all the men and women laughing in the diners and sleepers shall pass to ashes.)	</a:t>
            </a:r>
            <a:endParaRPr lang="tr-TR" sz="2000" dirty="0"/>
          </a:p>
          <a:p>
            <a:pPr>
              <a:buNone/>
            </a:pPr>
            <a:r>
              <a:rPr lang="en-US" sz="2000" dirty="0"/>
              <a:t>I ask a man in the smoker where he is going and he answers: “Omaha</a:t>
            </a:r>
            <a:r>
              <a:rPr lang="en-US" sz="2000" dirty="0" smtClean="0"/>
              <a:t>.”</a:t>
            </a:r>
            <a:endParaRPr lang="tr-TR" sz="2000" dirty="0" smtClean="0"/>
          </a:p>
          <a:p>
            <a:pPr>
              <a:buNone/>
            </a:pPr>
            <a:endParaRPr lang="tr-TR" sz="2000" dirty="0"/>
          </a:p>
          <a:p>
            <a:pPr>
              <a:buNone/>
            </a:pPr>
            <a:r>
              <a:rPr lang="tr-TR" sz="1400" dirty="0" smtClean="0"/>
              <a:t>(</a:t>
            </a:r>
            <a:r>
              <a:rPr lang="tr-TR" sz="1400" dirty="0" err="1" smtClean="0"/>
              <a:t>Downloaded</a:t>
            </a:r>
            <a:r>
              <a:rPr lang="tr-TR" sz="1400" dirty="0" smtClean="0"/>
              <a:t> </a:t>
            </a:r>
            <a:r>
              <a:rPr lang="tr-TR" sz="1400" dirty="0" err="1" smtClean="0"/>
              <a:t>from</a:t>
            </a:r>
            <a:r>
              <a:rPr lang="tr-TR" sz="1400" dirty="0" smtClean="0"/>
              <a:t> </a:t>
            </a:r>
            <a:r>
              <a:rPr lang="tr-TR" sz="1400" dirty="0" smtClean="0">
                <a:hlinkClick r:id="rId2"/>
              </a:rPr>
              <a:t>https://www.poemhunter.com/poem/limited/</a:t>
            </a:r>
            <a:r>
              <a:rPr lang="tr-TR" sz="1400" dirty="0" smtClean="0"/>
              <a:t> on 29.02.2020)</a:t>
            </a:r>
            <a:endParaRPr lang="tr-TR"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Carl </a:t>
            </a:r>
            <a:r>
              <a:rPr lang="tr-TR" dirty="0" err="1" smtClean="0"/>
              <a:t>Sandburg</a:t>
            </a:r>
            <a:endParaRPr lang="tr-TR" dirty="0"/>
          </a:p>
        </p:txBody>
      </p:sp>
      <p:sp>
        <p:nvSpPr>
          <p:cNvPr id="3" name="2 İçerik Yer Tutucusu"/>
          <p:cNvSpPr>
            <a:spLocks noGrp="1"/>
          </p:cNvSpPr>
          <p:nvPr>
            <p:ph idx="1"/>
          </p:nvPr>
        </p:nvSpPr>
        <p:spPr/>
        <p:txBody>
          <a:bodyPr>
            <a:normAutofit fontScale="25000" lnSpcReduction="20000"/>
          </a:bodyPr>
          <a:lstStyle/>
          <a:p>
            <a:endParaRPr lang="en-US" dirty="0"/>
          </a:p>
          <a:p>
            <a:pPr>
              <a:buNone/>
            </a:pPr>
            <a:r>
              <a:rPr lang="en-US" sz="8800" b="1" i="1" dirty="0"/>
              <a:t>Honky </a:t>
            </a:r>
            <a:r>
              <a:rPr lang="en-US" sz="8800" b="1" i="1" dirty="0" err="1"/>
              <a:t>Tonk</a:t>
            </a:r>
            <a:r>
              <a:rPr lang="en-US" sz="8800" b="1" i="1" dirty="0"/>
              <a:t> in Cleveland, Ohio</a:t>
            </a:r>
            <a:endParaRPr lang="tr-TR" sz="8800" b="1" dirty="0" smtClean="0"/>
          </a:p>
          <a:p>
            <a:pPr>
              <a:buNone/>
            </a:pPr>
            <a:endParaRPr lang="tr-TR" sz="8800" dirty="0"/>
          </a:p>
          <a:p>
            <a:pPr>
              <a:buNone/>
            </a:pPr>
            <a:r>
              <a:rPr lang="en-US" sz="8800" dirty="0" smtClean="0"/>
              <a:t>It's </a:t>
            </a:r>
            <a:r>
              <a:rPr lang="en-US" sz="8800" dirty="0"/>
              <a:t>a jazz affair, drum crashes </a:t>
            </a:r>
            <a:endParaRPr lang="tr-TR" sz="8800" dirty="0" smtClean="0"/>
          </a:p>
          <a:p>
            <a:pPr>
              <a:buNone/>
            </a:pPr>
            <a:r>
              <a:rPr lang="en-US" sz="8800" dirty="0" smtClean="0"/>
              <a:t>and </a:t>
            </a:r>
            <a:r>
              <a:rPr lang="en-US" sz="8800" dirty="0"/>
              <a:t>cornet razzes. </a:t>
            </a:r>
            <a:endParaRPr lang="tr-TR" sz="8800" dirty="0" smtClean="0"/>
          </a:p>
          <a:p>
            <a:pPr>
              <a:buNone/>
            </a:pPr>
            <a:r>
              <a:rPr lang="en-US" sz="8800" dirty="0" smtClean="0"/>
              <a:t>The </a:t>
            </a:r>
            <a:r>
              <a:rPr lang="en-US" sz="8800" dirty="0"/>
              <a:t>trombone pony neighs and </a:t>
            </a:r>
            <a:endParaRPr lang="tr-TR" sz="8800" dirty="0" smtClean="0"/>
          </a:p>
          <a:p>
            <a:pPr>
              <a:buNone/>
            </a:pPr>
            <a:r>
              <a:rPr lang="en-US" sz="8800" dirty="0" smtClean="0"/>
              <a:t>the </a:t>
            </a:r>
            <a:r>
              <a:rPr lang="en-US" sz="8800" dirty="0"/>
              <a:t>tuba jackass snorts. </a:t>
            </a:r>
            <a:endParaRPr lang="tr-TR" sz="8800" dirty="0" smtClean="0"/>
          </a:p>
          <a:p>
            <a:pPr>
              <a:buNone/>
            </a:pPr>
            <a:r>
              <a:rPr lang="en-US" sz="8800" dirty="0" smtClean="0"/>
              <a:t>The </a:t>
            </a:r>
            <a:r>
              <a:rPr lang="en-US" sz="8800" dirty="0"/>
              <a:t>banjo tickles and titters too </a:t>
            </a:r>
            <a:endParaRPr lang="tr-TR" sz="8800" dirty="0" smtClean="0"/>
          </a:p>
          <a:p>
            <a:pPr>
              <a:buNone/>
            </a:pPr>
            <a:r>
              <a:rPr lang="en-US" sz="8800" dirty="0" smtClean="0"/>
              <a:t>awful</a:t>
            </a:r>
            <a:r>
              <a:rPr lang="en-US" sz="8800" dirty="0"/>
              <a:t>. </a:t>
            </a:r>
            <a:endParaRPr lang="tr-TR" sz="8800" dirty="0" smtClean="0"/>
          </a:p>
          <a:p>
            <a:pPr>
              <a:buNone/>
            </a:pPr>
            <a:r>
              <a:rPr lang="en-US" sz="8800" dirty="0" smtClean="0"/>
              <a:t>The </a:t>
            </a:r>
            <a:r>
              <a:rPr lang="en-US" sz="8800" dirty="0"/>
              <a:t>chippies talk about the </a:t>
            </a:r>
            <a:endParaRPr lang="tr-TR" sz="8800" dirty="0" smtClean="0"/>
          </a:p>
          <a:p>
            <a:pPr>
              <a:buNone/>
            </a:pPr>
            <a:r>
              <a:rPr lang="en-US" sz="8800" dirty="0" smtClean="0"/>
              <a:t>funnies </a:t>
            </a:r>
            <a:r>
              <a:rPr lang="en-US" sz="8800" dirty="0"/>
              <a:t>in the papers. </a:t>
            </a:r>
            <a:endParaRPr lang="tr-TR" sz="8800" dirty="0" smtClean="0"/>
          </a:p>
          <a:p>
            <a:pPr>
              <a:buNone/>
            </a:pPr>
            <a:r>
              <a:rPr lang="tr-TR" sz="8800" dirty="0"/>
              <a:t>	</a:t>
            </a:r>
            <a:r>
              <a:rPr lang="en-US" sz="8800" dirty="0" smtClean="0"/>
              <a:t>The </a:t>
            </a:r>
            <a:r>
              <a:rPr lang="en-US" sz="8800" dirty="0"/>
              <a:t>cartoonists weep in their </a:t>
            </a:r>
            <a:endParaRPr lang="tr-TR" sz="8800" dirty="0" smtClean="0"/>
          </a:p>
          <a:p>
            <a:pPr>
              <a:buNone/>
            </a:pPr>
            <a:r>
              <a:rPr lang="en-US" sz="8800" dirty="0" smtClean="0"/>
              <a:t>beer</a:t>
            </a:r>
            <a:r>
              <a:rPr lang="en-US" sz="8800" dirty="0"/>
              <a:t>. </a:t>
            </a:r>
            <a:endParaRPr lang="tr-TR" sz="8800" dirty="0" smtClean="0"/>
          </a:p>
          <a:p>
            <a:pPr>
              <a:buNone/>
            </a:pPr>
            <a:endParaRPr lang="tr-TR" sz="8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62500" lnSpcReduction="20000"/>
          </a:bodyPr>
          <a:lstStyle/>
          <a:p>
            <a:pPr>
              <a:buNone/>
            </a:pPr>
            <a:r>
              <a:rPr lang="en-US" dirty="0" smtClean="0"/>
              <a:t>Ship riveters talk with their</a:t>
            </a:r>
            <a:endParaRPr lang="tr-TR" dirty="0" smtClean="0"/>
          </a:p>
          <a:p>
            <a:pPr>
              <a:buNone/>
            </a:pPr>
            <a:r>
              <a:rPr lang="en-US" dirty="0" smtClean="0"/>
              <a:t> feet </a:t>
            </a:r>
            <a:endParaRPr lang="tr-TR" dirty="0" smtClean="0"/>
          </a:p>
          <a:p>
            <a:pPr>
              <a:buNone/>
            </a:pPr>
            <a:r>
              <a:rPr lang="tr-TR" dirty="0" smtClean="0"/>
              <a:t>	</a:t>
            </a:r>
            <a:r>
              <a:rPr lang="en-US" dirty="0" smtClean="0"/>
              <a:t>To the feet of floozies under </a:t>
            </a:r>
            <a:endParaRPr lang="tr-TR" dirty="0" smtClean="0"/>
          </a:p>
          <a:p>
            <a:pPr>
              <a:buNone/>
            </a:pPr>
            <a:r>
              <a:rPr lang="en-US" dirty="0" smtClean="0"/>
              <a:t>the tables. </a:t>
            </a:r>
            <a:endParaRPr lang="tr-TR" dirty="0" smtClean="0"/>
          </a:p>
          <a:p>
            <a:pPr>
              <a:buNone/>
            </a:pPr>
            <a:r>
              <a:rPr lang="en-US" dirty="0" smtClean="0"/>
              <a:t>A quartet of white hopes mourn </a:t>
            </a:r>
            <a:endParaRPr lang="tr-TR" dirty="0" smtClean="0"/>
          </a:p>
          <a:p>
            <a:pPr>
              <a:buNone/>
            </a:pPr>
            <a:r>
              <a:rPr lang="en-US" dirty="0" smtClean="0"/>
              <a:t>with interspersed snickers: </a:t>
            </a:r>
            <a:endParaRPr lang="tr-TR" dirty="0" smtClean="0"/>
          </a:p>
          <a:p>
            <a:pPr>
              <a:buNone/>
            </a:pPr>
            <a:r>
              <a:rPr lang="tr-TR" dirty="0" smtClean="0"/>
              <a:t>	</a:t>
            </a:r>
            <a:r>
              <a:rPr lang="en-US" dirty="0" smtClean="0"/>
              <a:t>"I got the blues. </a:t>
            </a:r>
            <a:endParaRPr lang="tr-TR" dirty="0" smtClean="0"/>
          </a:p>
          <a:p>
            <a:pPr>
              <a:buNone/>
            </a:pPr>
            <a:r>
              <a:rPr lang="tr-TR" dirty="0" smtClean="0"/>
              <a:t>	</a:t>
            </a:r>
            <a:r>
              <a:rPr lang="en-US" dirty="0" smtClean="0"/>
              <a:t>I got the blues. </a:t>
            </a:r>
            <a:endParaRPr lang="tr-TR" dirty="0" smtClean="0"/>
          </a:p>
          <a:p>
            <a:pPr>
              <a:buNone/>
            </a:pPr>
            <a:r>
              <a:rPr lang="tr-TR" dirty="0" smtClean="0"/>
              <a:t>	</a:t>
            </a:r>
            <a:r>
              <a:rPr lang="en-US" dirty="0" smtClean="0"/>
              <a:t>I got the blues." </a:t>
            </a:r>
            <a:endParaRPr lang="tr-TR" dirty="0" smtClean="0"/>
          </a:p>
          <a:p>
            <a:pPr>
              <a:buNone/>
            </a:pPr>
            <a:r>
              <a:rPr lang="en-US" dirty="0" smtClean="0"/>
              <a:t>And . . . as we said earlier: </a:t>
            </a:r>
            <a:endParaRPr lang="tr-TR" dirty="0" smtClean="0"/>
          </a:p>
          <a:p>
            <a:pPr>
              <a:buNone/>
            </a:pPr>
            <a:r>
              <a:rPr lang="tr-TR" dirty="0" smtClean="0"/>
              <a:t>	</a:t>
            </a:r>
            <a:r>
              <a:rPr lang="en-US" dirty="0" smtClean="0"/>
              <a:t>The cartoonists weep in their </a:t>
            </a:r>
            <a:endParaRPr lang="tr-TR" dirty="0" smtClean="0"/>
          </a:p>
          <a:p>
            <a:pPr>
              <a:buNone/>
            </a:pPr>
            <a:r>
              <a:rPr lang="en-US" dirty="0" smtClean="0"/>
              <a:t>beer.</a:t>
            </a:r>
          </a:p>
          <a:p>
            <a:r>
              <a:rPr lang="tr-TR" dirty="0" smtClean="0"/>
              <a:t>(</a:t>
            </a:r>
            <a:r>
              <a:rPr lang="tr-TR" dirty="0" err="1" smtClean="0"/>
              <a:t>Downloaded</a:t>
            </a:r>
            <a:r>
              <a:rPr lang="tr-TR" dirty="0" smtClean="0"/>
              <a:t> </a:t>
            </a:r>
            <a:r>
              <a:rPr lang="tr-TR" dirty="0" err="1" smtClean="0"/>
              <a:t>from</a:t>
            </a:r>
            <a:r>
              <a:rPr lang="tr-TR" dirty="0" smtClean="0"/>
              <a:t> </a:t>
            </a:r>
            <a:r>
              <a:rPr lang="tr-TR" dirty="0" smtClean="0">
                <a:hlinkClick r:id="rId2"/>
              </a:rPr>
              <a:t>https://poets.org/poem/honky-tonk-cleveland-ohio</a:t>
            </a:r>
            <a:r>
              <a:rPr lang="tr-TR" dirty="0" smtClean="0"/>
              <a:t> on 29.02.2020)</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Carl </a:t>
            </a:r>
            <a:r>
              <a:rPr lang="tr-TR" dirty="0" err="1" smtClean="0"/>
              <a:t>Sandburg</a:t>
            </a:r>
            <a:endParaRPr lang="tr-TR" dirty="0"/>
          </a:p>
        </p:txBody>
      </p:sp>
      <p:sp>
        <p:nvSpPr>
          <p:cNvPr id="3" name="2 İçerik Yer Tutucusu"/>
          <p:cNvSpPr>
            <a:spLocks noGrp="1"/>
          </p:cNvSpPr>
          <p:nvPr>
            <p:ph idx="1"/>
          </p:nvPr>
        </p:nvSpPr>
        <p:spPr/>
        <p:txBody>
          <a:bodyPr>
            <a:normAutofit fontScale="47500" lnSpcReduction="20000"/>
          </a:bodyPr>
          <a:lstStyle/>
          <a:p>
            <a:pPr>
              <a:buNone/>
            </a:pPr>
            <a:r>
              <a:rPr lang="en-US" dirty="0"/>
              <a:t>Carl Sandburg </a:t>
            </a:r>
            <a:r>
              <a:rPr lang="tr-TR" dirty="0" smtClean="0"/>
              <a:t> (</a:t>
            </a:r>
            <a:r>
              <a:rPr lang="en-US" dirty="0" smtClean="0"/>
              <a:t>1878–1967</a:t>
            </a:r>
            <a:r>
              <a:rPr lang="tr-TR" dirty="0" smtClean="0"/>
              <a:t>)</a:t>
            </a:r>
            <a:r>
              <a:rPr lang="en-US" dirty="0" smtClean="0"/>
              <a:t> </a:t>
            </a:r>
            <a:endParaRPr lang="en-US" dirty="0"/>
          </a:p>
          <a:p>
            <a:pPr>
              <a:buNone/>
            </a:pPr>
            <a:endParaRPr lang="tr-TR" dirty="0" smtClean="0"/>
          </a:p>
          <a:p>
            <a:pPr>
              <a:buNone/>
            </a:pPr>
            <a:r>
              <a:rPr lang="en-US" dirty="0" smtClean="0"/>
              <a:t>Carl </a:t>
            </a:r>
            <a:r>
              <a:rPr lang="en-US" dirty="0"/>
              <a:t>Sandburg was born in Galesburg, Illinois, on January 6, 1878. His parents, August and Clara Johnson, had emigrated to America from the north of Sweden. After encountering several August Johnsons in his job for the railroad, the Sandburg's father renamed the family. The </a:t>
            </a:r>
            <a:r>
              <a:rPr lang="en-US" dirty="0" err="1"/>
              <a:t>Sandburgs</a:t>
            </a:r>
            <a:r>
              <a:rPr lang="en-US" dirty="0"/>
              <a:t> were very poor; Carl left school at the age of thirteen to work odd jobs, from laying bricks to dishwashing, to help support his family. At seventeen, he traveled west to Kansas as a hobo. He then served eight months in Puerto Rico during the Spanish-American war. While serving, Sandburg met a student at Lombard College, the small school located in Sandburg's hometown. The young man convinced Sandburg to enroll in Lombard after his return from the war.</a:t>
            </a:r>
          </a:p>
          <a:p>
            <a:pPr>
              <a:buNone/>
            </a:pPr>
            <a:endParaRPr lang="tr-TR" dirty="0" smtClean="0"/>
          </a:p>
          <a:p>
            <a:pPr>
              <a:buNone/>
            </a:pPr>
            <a:r>
              <a:rPr lang="en-US" dirty="0" smtClean="0"/>
              <a:t>Sandburg </a:t>
            </a:r>
            <a:r>
              <a:rPr lang="en-US" dirty="0"/>
              <a:t>worked his way through school, where he attracted the attention of Professor Philip Green Wright, who not only encouraged Sandburg's writing, but paid for the publication of his first volume of poetry, a pamphlet called </a:t>
            </a:r>
            <a:r>
              <a:rPr lang="en-US" i="1" dirty="0"/>
              <a:t>Reckless Ecstasy</a:t>
            </a:r>
            <a:r>
              <a:rPr lang="en-US" dirty="0"/>
              <a:t> (1904). While Sandburg attended Lombard for four years, he never received a diploma (he would later receive honorary degrees from Lombard, Knox College, and Northwestern University). After college, Sandburg moved to Milwaukee, where he worked as an advertising writer and a newspaper reporter. While there, he met and married Lillian Steichen (whom he called Paula), sister of the photographer Edward Steichen. A Socialist sympathizer at that point in his life, Sandburg then worked for the Social-Democrat Party in Wisconsin and later acted as secretary to the first Socialist mayor of Milwaukee from 1910 to 1912.</a:t>
            </a:r>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Carl </a:t>
            </a:r>
            <a:r>
              <a:rPr lang="tr-TR" dirty="0" err="1" smtClean="0"/>
              <a:t>Sandburg</a:t>
            </a:r>
            <a:endParaRPr lang="tr-TR" dirty="0"/>
          </a:p>
        </p:txBody>
      </p:sp>
      <p:sp>
        <p:nvSpPr>
          <p:cNvPr id="3" name="2 İçerik Yer Tutucusu"/>
          <p:cNvSpPr>
            <a:spLocks noGrp="1"/>
          </p:cNvSpPr>
          <p:nvPr>
            <p:ph idx="1"/>
          </p:nvPr>
        </p:nvSpPr>
        <p:spPr/>
        <p:txBody>
          <a:bodyPr>
            <a:normAutofit fontScale="40000" lnSpcReduction="20000"/>
          </a:bodyPr>
          <a:lstStyle/>
          <a:p>
            <a:pPr>
              <a:buNone/>
            </a:pPr>
            <a:r>
              <a:rPr lang="en-US" dirty="0" smtClean="0"/>
              <a:t>The </a:t>
            </a:r>
            <a:r>
              <a:rPr lang="en-US" dirty="0" err="1" smtClean="0"/>
              <a:t>Sandburgs</a:t>
            </a:r>
            <a:r>
              <a:rPr lang="en-US" dirty="0" smtClean="0"/>
              <a:t> soon moved to Chicago, where Carl became an editorial writer for the Chicago </a:t>
            </a:r>
            <a:r>
              <a:rPr lang="en-US" i="1" dirty="0" smtClean="0"/>
              <a:t>Daily News</a:t>
            </a:r>
            <a:r>
              <a:rPr lang="en-US" dirty="0" smtClean="0"/>
              <a:t>. Harriet Monroe had just started </a:t>
            </a:r>
            <a:r>
              <a:rPr lang="en-US" i="1" dirty="0" smtClean="0"/>
              <a:t>Poetry: A Magazine of Verse</a:t>
            </a:r>
            <a:r>
              <a:rPr lang="en-US" dirty="0" smtClean="0"/>
              <a:t>, and began publishing Sandburg's poems, encouraging him to continue writing in the free-verse, Whitman-like style he had cultivated in college. Monroe liked the poems' homely speech, which distinguished Sandburg from his predecessors. It was during this period that Sandburg was recognized as a member of the Chicago literary renaissance, which included Ben Hecht, Theodore Dreiser, Sherwood Anderson, and Edgar Lee Masters. He established his reputation with </a:t>
            </a:r>
            <a:r>
              <a:rPr lang="en-US" i="1" dirty="0" smtClean="0"/>
              <a:t>Chicago Poems</a:t>
            </a:r>
            <a:r>
              <a:rPr lang="en-US" dirty="0" smtClean="0"/>
              <a:t> (1916), and then </a:t>
            </a:r>
            <a:r>
              <a:rPr lang="en-US" i="1" dirty="0" smtClean="0"/>
              <a:t>Cornhuskers</a:t>
            </a:r>
            <a:r>
              <a:rPr lang="en-US" dirty="0" smtClean="0"/>
              <a:t> (1918), for which he received the Pulitzer Prize in 1919. Soon after the publication of these volumes Sandburg wrote </a:t>
            </a:r>
            <a:r>
              <a:rPr lang="en-US" i="1" dirty="0" smtClean="0"/>
              <a:t>Smoke and Steel</a:t>
            </a:r>
            <a:r>
              <a:rPr lang="en-US" dirty="0" smtClean="0"/>
              <a:t> (1920), his first prolonged attempt to find beauty in modern industrialism. With these three volumes, Sandburg became known for his free verse poems that portrayed industrial America.</a:t>
            </a:r>
          </a:p>
          <a:p>
            <a:pPr>
              <a:buNone/>
            </a:pPr>
            <a:endParaRPr lang="tr-TR" dirty="0" smtClean="0"/>
          </a:p>
          <a:p>
            <a:pPr>
              <a:buNone/>
            </a:pPr>
            <a:r>
              <a:rPr lang="en-US" dirty="0" smtClean="0"/>
              <a:t>In the twenties, he started some of his most ambitious projects, including his study of Abraham Lincoln. From childhood, Sandburg loved and admired the legacy of President Lincoln. For thirty years he sought out and collected material, and gradually began the writing of the six-volume definitive biography of the former president. The twenties also saw Sandburg's collections of American folklore, the ballads in </a:t>
            </a:r>
            <a:r>
              <a:rPr lang="en-US" i="1" dirty="0" smtClean="0"/>
              <a:t>The American </a:t>
            </a:r>
            <a:r>
              <a:rPr lang="en-US" i="1" dirty="0" err="1" smtClean="0"/>
              <a:t>Songbag</a:t>
            </a:r>
            <a:r>
              <a:rPr lang="en-US" dirty="0" smtClean="0"/>
              <a:t> and </a:t>
            </a:r>
            <a:r>
              <a:rPr lang="en-US" i="1" dirty="0" smtClean="0"/>
              <a:t>The New American </a:t>
            </a:r>
            <a:r>
              <a:rPr lang="en-US" i="1" dirty="0" err="1" smtClean="0"/>
              <a:t>Songbag</a:t>
            </a:r>
            <a:r>
              <a:rPr lang="en-US" dirty="0" smtClean="0"/>
              <a:t> (1950), and books for children. These later volumes contained pieces collected from brief tours across America which Sandburg took each year, playing his banjo or guitar, singing folk-songs, and reciting poems.</a:t>
            </a:r>
          </a:p>
          <a:p>
            <a:pPr>
              <a:buNone/>
            </a:pPr>
            <a:endParaRPr lang="tr-TR" dirty="0" smtClean="0"/>
          </a:p>
          <a:p>
            <a:pPr>
              <a:buNone/>
            </a:pPr>
            <a:r>
              <a:rPr lang="en-US" dirty="0" smtClean="0"/>
              <a:t>In the 1930s, Sandburg continued his celebration of America with </a:t>
            </a:r>
            <a:r>
              <a:rPr lang="en-US" i="1" dirty="0" smtClean="0"/>
              <a:t>Mary Lincoln, Wife and Widow</a:t>
            </a:r>
            <a:r>
              <a:rPr lang="en-US" dirty="0" smtClean="0"/>
              <a:t> (1932), </a:t>
            </a:r>
            <a:r>
              <a:rPr lang="en-US" i="1" dirty="0" smtClean="0"/>
              <a:t>The People, Yes</a:t>
            </a:r>
            <a:r>
              <a:rPr lang="en-US" dirty="0" smtClean="0"/>
              <a:t> (1936), and the second part of his Lincoln biography, </a:t>
            </a:r>
            <a:r>
              <a:rPr lang="en-US" i="1" dirty="0" smtClean="0"/>
              <a:t>Abraham Lincoln: The War Years</a:t>
            </a:r>
            <a:r>
              <a:rPr lang="en-US" dirty="0" smtClean="0"/>
              <a:t> (1939), for which he was awarded the Pulitzer Prize. He received a second Pulitzer Prize for his </a:t>
            </a:r>
            <a:r>
              <a:rPr lang="en-US" i="1" dirty="0" smtClean="0"/>
              <a:t>Complete Poems</a:t>
            </a:r>
            <a:r>
              <a:rPr lang="en-US" dirty="0" smtClean="0"/>
              <a:t> in 1950. His final volumes of verse were </a:t>
            </a:r>
            <a:r>
              <a:rPr lang="en-US" i="1" dirty="0" smtClean="0"/>
              <a:t>Harvest Poems, 1910-1960</a:t>
            </a:r>
            <a:r>
              <a:rPr lang="en-US" dirty="0" smtClean="0"/>
              <a:t> (1960) and </a:t>
            </a:r>
            <a:r>
              <a:rPr lang="en-US" i="1" dirty="0" smtClean="0"/>
              <a:t>Honey and Salt</a:t>
            </a:r>
            <a:r>
              <a:rPr lang="en-US" dirty="0" smtClean="0"/>
              <a:t> (1963). Carl Sandburg died on July 22, 1967.</a:t>
            </a:r>
          </a:p>
          <a:p>
            <a:pPr>
              <a:buNone/>
            </a:pPr>
            <a:r>
              <a:rPr lang="en-US" dirty="0" smtClean="0"/>
              <a:t>Sandburg was inducted to the </a:t>
            </a:r>
            <a:r>
              <a:rPr lang="en-US" dirty="0" smtClean="0">
                <a:hlinkClick r:id="rId2"/>
              </a:rPr>
              <a:t>American Poets' Corner</a:t>
            </a:r>
            <a:r>
              <a:rPr lang="en-US" dirty="0" smtClean="0"/>
              <a:t> at the Cathedral of St. John the Divine in New York in 2018. </a:t>
            </a:r>
            <a:endParaRPr lang="tr-TR" dirty="0" smtClean="0"/>
          </a:p>
          <a:p>
            <a:pPr>
              <a:buNone/>
            </a:pPr>
            <a:r>
              <a:rPr lang="tr-TR" dirty="0" smtClean="0"/>
              <a:t>(</a:t>
            </a:r>
            <a:r>
              <a:rPr lang="tr-TR" dirty="0" err="1" smtClean="0"/>
              <a:t>downloaded</a:t>
            </a:r>
            <a:r>
              <a:rPr lang="tr-TR" dirty="0" smtClean="0"/>
              <a:t> </a:t>
            </a:r>
            <a:r>
              <a:rPr lang="tr-TR" dirty="0" err="1" smtClean="0"/>
              <a:t>from</a:t>
            </a:r>
            <a:r>
              <a:rPr lang="tr-TR" dirty="0" smtClean="0"/>
              <a:t> </a:t>
            </a:r>
            <a:r>
              <a:rPr lang="tr-TR" dirty="0" smtClean="0">
                <a:hlinkClick r:id="rId3"/>
              </a:rPr>
              <a:t>https://poets.org/poet/carl-sandburg</a:t>
            </a:r>
            <a:r>
              <a:rPr lang="tr-TR" dirty="0" smtClean="0"/>
              <a:t> on 29.02.2020)</a:t>
            </a:r>
            <a:endParaRPr lang="en-US" dirty="0" smtClean="0"/>
          </a:p>
          <a:p>
            <a:pPr>
              <a:buNone/>
            </a:pP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Carl </a:t>
            </a:r>
            <a:r>
              <a:rPr lang="tr-TR" dirty="0" err="1" smtClean="0"/>
              <a:t>Sandburg</a:t>
            </a:r>
            <a:endParaRPr lang="tr-TR" dirty="0"/>
          </a:p>
        </p:txBody>
      </p:sp>
      <p:sp>
        <p:nvSpPr>
          <p:cNvPr id="3" name="2 İçerik Yer Tutucusu"/>
          <p:cNvSpPr>
            <a:spLocks noGrp="1"/>
          </p:cNvSpPr>
          <p:nvPr>
            <p:ph idx="1"/>
          </p:nvPr>
        </p:nvSpPr>
        <p:spPr/>
        <p:txBody>
          <a:bodyPr>
            <a:normAutofit fontScale="40000" lnSpcReduction="20000"/>
          </a:bodyPr>
          <a:lstStyle/>
          <a:p>
            <a:pPr>
              <a:buNone/>
            </a:pPr>
            <a:r>
              <a:rPr lang="en-US" b="1" dirty="0"/>
              <a:t>Skyscraper</a:t>
            </a:r>
            <a:endParaRPr lang="tr-TR" dirty="0"/>
          </a:p>
          <a:p>
            <a:pPr>
              <a:buNone/>
            </a:pPr>
            <a:endParaRPr lang="tr-TR" dirty="0" smtClean="0"/>
          </a:p>
          <a:p>
            <a:pPr>
              <a:buNone/>
            </a:pPr>
            <a:r>
              <a:rPr lang="en-US" dirty="0" smtClean="0"/>
              <a:t>BY </a:t>
            </a:r>
            <a:r>
              <a:rPr lang="en-US" dirty="0"/>
              <a:t>day the skyscraper looms in the smoke and sun and</a:t>
            </a:r>
            <a:endParaRPr lang="tr-TR" dirty="0"/>
          </a:p>
          <a:p>
            <a:pPr>
              <a:buNone/>
            </a:pPr>
            <a:r>
              <a:rPr lang="en-US" dirty="0"/>
              <a:t>     has a soul.</a:t>
            </a:r>
            <a:endParaRPr lang="tr-TR" dirty="0"/>
          </a:p>
          <a:p>
            <a:pPr>
              <a:buNone/>
            </a:pPr>
            <a:r>
              <a:rPr lang="en-US" dirty="0"/>
              <a:t>Prairie and valley, streets of the city, pour people into</a:t>
            </a:r>
            <a:endParaRPr lang="tr-TR" dirty="0"/>
          </a:p>
          <a:p>
            <a:pPr>
              <a:buNone/>
            </a:pPr>
            <a:r>
              <a:rPr lang="en-US" dirty="0"/>
              <a:t>     it and they mingle among its twenty floors and are</a:t>
            </a:r>
            <a:endParaRPr lang="tr-TR" dirty="0"/>
          </a:p>
          <a:p>
            <a:pPr>
              <a:buNone/>
            </a:pPr>
            <a:r>
              <a:rPr lang="en-US" dirty="0"/>
              <a:t>     poured out again back to the streets, prairies and</a:t>
            </a:r>
            <a:endParaRPr lang="tr-TR" dirty="0"/>
          </a:p>
          <a:p>
            <a:pPr>
              <a:buNone/>
            </a:pPr>
            <a:r>
              <a:rPr lang="en-US" dirty="0"/>
              <a:t>     valleys.</a:t>
            </a:r>
            <a:endParaRPr lang="tr-TR" dirty="0"/>
          </a:p>
          <a:p>
            <a:pPr>
              <a:buNone/>
            </a:pPr>
            <a:r>
              <a:rPr lang="en-US" dirty="0"/>
              <a:t>It is the men and women, boys and girls so poured in and</a:t>
            </a:r>
            <a:endParaRPr lang="tr-TR" dirty="0"/>
          </a:p>
          <a:p>
            <a:pPr>
              <a:buNone/>
            </a:pPr>
            <a:r>
              <a:rPr lang="en-US" dirty="0"/>
              <a:t>     out all day that give the building a soul of dreams</a:t>
            </a:r>
            <a:endParaRPr lang="tr-TR" dirty="0"/>
          </a:p>
          <a:p>
            <a:pPr>
              <a:buNone/>
            </a:pPr>
            <a:r>
              <a:rPr lang="en-US" dirty="0"/>
              <a:t>     and thoughts and memories.</a:t>
            </a:r>
            <a:endParaRPr lang="tr-TR" dirty="0"/>
          </a:p>
          <a:p>
            <a:pPr>
              <a:buNone/>
            </a:pPr>
            <a:r>
              <a:rPr lang="en-US" dirty="0"/>
              <a:t>(Dumped in the sea or fixed in a desert, who would care</a:t>
            </a:r>
            <a:endParaRPr lang="tr-TR" dirty="0"/>
          </a:p>
          <a:p>
            <a:pPr>
              <a:buNone/>
            </a:pPr>
            <a:r>
              <a:rPr lang="en-US" dirty="0"/>
              <a:t>     for the building or speak its name or ask a policeman</a:t>
            </a:r>
            <a:endParaRPr lang="tr-TR" dirty="0"/>
          </a:p>
          <a:p>
            <a:pPr>
              <a:buNone/>
            </a:pPr>
            <a:r>
              <a:rPr lang="en-US" dirty="0"/>
              <a:t>     the way to it?)</a:t>
            </a:r>
            <a:endParaRPr lang="tr-TR" dirty="0"/>
          </a:p>
          <a:p>
            <a:pPr>
              <a:buNone/>
            </a:pPr>
            <a:r>
              <a:rPr lang="en-US" dirty="0"/>
              <a:t> </a:t>
            </a:r>
            <a:endParaRPr lang="tr-TR" dirty="0"/>
          </a:p>
          <a:p>
            <a:pPr>
              <a:buNone/>
            </a:pPr>
            <a:r>
              <a:rPr lang="en-US" dirty="0"/>
              <a:t>Elevators slide on their cables and tubes catch letters and</a:t>
            </a:r>
            <a:endParaRPr lang="tr-TR" dirty="0"/>
          </a:p>
          <a:p>
            <a:pPr>
              <a:buNone/>
            </a:pPr>
            <a:r>
              <a:rPr lang="en-US" dirty="0"/>
              <a:t>     parcels and iron pipes carry gas and water in and</a:t>
            </a:r>
            <a:endParaRPr lang="tr-TR" dirty="0"/>
          </a:p>
          <a:p>
            <a:pPr>
              <a:buNone/>
            </a:pPr>
            <a:r>
              <a:rPr lang="en-US" dirty="0"/>
              <a:t>     sewage out.</a:t>
            </a:r>
            <a:endParaRPr lang="tr-TR" dirty="0"/>
          </a:p>
          <a:p>
            <a:pPr>
              <a:buNone/>
            </a:pPr>
            <a:r>
              <a:rPr lang="en-US" dirty="0"/>
              <a:t>Wires climb with secrets, carry light and carry words,</a:t>
            </a:r>
            <a:endParaRPr lang="tr-TR" dirty="0"/>
          </a:p>
          <a:p>
            <a:pPr>
              <a:buNone/>
            </a:pPr>
            <a:r>
              <a:rPr lang="en-US" dirty="0"/>
              <a:t>     and tell terrors and profits and loves--curses of men</a:t>
            </a:r>
            <a:endParaRPr lang="tr-TR" dirty="0"/>
          </a:p>
          <a:p>
            <a:pPr>
              <a:buNone/>
            </a:pPr>
            <a:r>
              <a:rPr lang="en-US" dirty="0"/>
              <a:t>     grappling plans of business and questions of women</a:t>
            </a:r>
            <a:endParaRPr lang="tr-TR" dirty="0"/>
          </a:p>
          <a:p>
            <a:pPr>
              <a:buNone/>
            </a:pPr>
            <a:r>
              <a:rPr lang="en-US" dirty="0"/>
              <a:t>     in plots of love.</a:t>
            </a:r>
            <a:endParaRPr lang="tr-TR" dirty="0"/>
          </a:p>
          <a:p>
            <a:pPr>
              <a:buNone/>
            </a:pP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92696"/>
            <a:ext cx="8229600" cy="5433467"/>
          </a:xfrm>
        </p:spPr>
        <p:txBody>
          <a:bodyPr>
            <a:normAutofit fontScale="40000" lnSpcReduction="20000"/>
          </a:bodyPr>
          <a:lstStyle/>
          <a:p>
            <a:pPr>
              <a:buNone/>
            </a:pPr>
            <a:r>
              <a:rPr lang="en-US" dirty="0"/>
              <a:t>Hour by hour the caissons reach down to the rock of the</a:t>
            </a:r>
            <a:endParaRPr lang="tr-TR" dirty="0"/>
          </a:p>
          <a:p>
            <a:pPr>
              <a:buNone/>
            </a:pPr>
            <a:r>
              <a:rPr lang="en-US" dirty="0"/>
              <a:t>     earth and hold the building to a turning planet.</a:t>
            </a:r>
            <a:endParaRPr lang="tr-TR" dirty="0"/>
          </a:p>
          <a:p>
            <a:pPr>
              <a:buNone/>
            </a:pPr>
            <a:r>
              <a:rPr lang="en-US" dirty="0"/>
              <a:t>Hour by hour the girders play as ribs and reach out and</a:t>
            </a:r>
            <a:endParaRPr lang="tr-TR" dirty="0"/>
          </a:p>
          <a:p>
            <a:pPr>
              <a:buNone/>
            </a:pPr>
            <a:r>
              <a:rPr lang="en-US" dirty="0"/>
              <a:t>     hold together the stone walls and floors.</a:t>
            </a:r>
            <a:endParaRPr lang="tr-TR" dirty="0"/>
          </a:p>
          <a:p>
            <a:pPr>
              <a:buNone/>
            </a:pPr>
            <a:r>
              <a:rPr lang="en-US" dirty="0"/>
              <a:t> </a:t>
            </a:r>
            <a:endParaRPr lang="tr-TR" dirty="0"/>
          </a:p>
          <a:p>
            <a:pPr>
              <a:buNone/>
            </a:pPr>
            <a:r>
              <a:rPr lang="en-US" dirty="0"/>
              <a:t>Hour by hour the hand of the mason and the stuff of the</a:t>
            </a:r>
            <a:endParaRPr lang="tr-TR" dirty="0"/>
          </a:p>
          <a:p>
            <a:pPr>
              <a:buNone/>
            </a:pPr>
            <a:r>
              <a:rPr lang="en-US" dirty="0"/>
              <a:t>     mortar clinch the pieces and parts to the shape an</a:t>
            </a:r>
            <a:endParaRPr lang="tr-TR" dirty="0"/>
          </a:p>
          <a:p>
            <a:pPr>
              <a:buNone/>
            </a:pPr>
            <a:r>
              <a:rPr lang="en-US" dirty="0"/>
              <a:t>     architect voted.</a:t>
            </a:r>
            <a:endParaRPr lang="tr-TR" dirty="0"/>
          </a:p>
          <a:p>
            <a:pPr>
              <a:buNone/>
            </a:pPr>
            <a:r>
              <a:rPr lang="en-US" dirty="0"/>
              <a:t>Hour by hour the sun and the rain, the air and the rust,</a:t>
            </a:r>
            <a:endParaRPr lang="tr-TR" dirty="0"/>
          </a:p>
          <a:p>
            <a:pPr>
              <a:buNone/>
            </a:pPr>
            <a:r>
              <a:rPr lang="en-US" dirty="0"/>
              <a:t>     and the press of time running into centuries, play</a:t>
            </a:r>
            <a:endParaRPr lang="tr-TR" dirty="0"/>
          </a:p>
          <a:p>
            <a:pPr>
              <a:buNone/>
            </a:pPr>
            <a:r>
              <a:rPr lang="en-US" dirty="0"/>
              <a:t>     on the building inside and out and use it.</a:t>
            </a:r>
            <a:endParaRPr lang="tr-TR" dirty="0"/>
          </a:p>
          <a:p>
            <a:pPr>
              <a:buNone/>
            </a:pPr>
            <a:r>
              <a:rPr lang="en-US" dirty="0"/>
              <a:t> </a:t>
            </a:r>
            <a:endParaRPr lang="tr-TR" dirty="0"/>
          </a:p>
          <a:p>
            <a:pPr>
              <a:buNone/>
            </a:pPr>
            <a:r>
              <a:rPr lang="en-US" dirty="0"/>
              <a:t>Men who sunk the pilings and mixed the mortar are laid</a:t>
            </a:r>
            <a:endParaRPr lang="tr-TR" dirty="0"/>
          </a:p>
          <a:p>
            <a:pPr>
              <a:buNone/>
            </a:pPr>
            <a:r>
              <a:rPr lang="en-US" dirty="0"/>
              <a:t>     in graves where the wind whistles a wild song</a:t>
            </a:r>
            <a:endParaRPr lang="tr-TR" dirty="0"/>
          </a:p>
          <a:p>
            <a:pPr>
              <a:buNone/>
            </a:pPr>
            <a:r>
              <a:rPr lang="en-US" dirty="0"/>
              <a:t>     without words</a:t>
            </a:r>
            <a:endParaRPr lang="tr-TR" dirty="0"/>
          </a:p>
          <a:p>
            <a:pPr>
              <a:buNone/>
            </a:pPr>
            <a:r>
              <a:rPr lang="en-US" dirty="0"/>
              <a:t>And so are men who strung the wires and fixed the pipes</a:t>
            </a:r>
            <a:endParaRPr lang="tr-TR" dirty="0"/>
          </a:p>
          <a:p>
            <a:pPr>
              <a:buNone/>
            </a:pPr>
            <a:r>
              <a:rPr lang="en-US" dirty="0"/>
              <a:t>     and tubes and those who saw it rise floor by floor.</a:t>
            </a:r>
            <a:endParaRPr lang="tr-TR" dirty="0"/>
          </a:p>
          <a:p>
            <a:pPr>
              <a:buNone/>
            </a:pPr>
            <a:r>
              <a:rPr lang="en-US" dirty="0"/>
              <a:t>Souls of them all are here, even the </a:t>
            </a:r>
            <a:r>
              <a:rPr lang="en-US" dirty="0" err="1"/>
              <a:t>hod</a:t>
            </a:r>
            <a:r>
              <a:rPr lang="en-US" dirty="0"/>
              <a:t> carrier begging</a:t>
            </a:r>
            <a:endParaRPr lang="tr-TR" dirty="0"/>
          </a:p>
          <a:p>
            <a:pPr>
              <a:buNone/>
            </a:pPr>
            <a:r>
              <a:rPr lang="en-US" dirty="0"/>
              <a:t>     at back doors hundreds of miles away and the brick-</a:t>
            </a:r>
            <a:endParaRPr lang="tr-TR" dirty="0"/>
          </a:p>
          <a:p>
            <a:pPr>
              <a:buNone/>
            </a:pPr>
            <a:r>
              <a:rPr lang="en-US" dirty="0"/>
              <a:t>     layer who went to state's prison for shooting another</a:t>
            </a:r>
            <a:endParaRPr lang="tr-TR" dirty="0"/>
          </a:p>
          <a:p>
            <a:pPr>
              <a:buNone/>
            </a:pPr>
            <a:r>
              <a:rPr lang="en-US" dirty="0"/>
              <a:t>     man while drunk.</a:t>
            </a:r>
            <a:endParaRPr lang="tr-TR" dirty="0"/>
          </a:p>
          <a:p>
            <a:pPr>
              <a:buNone/>
            </a:pPr>
            <a:r>
              <a:rPr lang="en-US" dirty="0"/>
              <a:t>(One man fell from a girder and broke his neck at the</a:t>
            </a:r>
            <a:endParaRPr lang="tr-TR" dirty="0"/>
          </a:p>
          <a:p>
            <a:pPr>
              <a:buNone/>
            </a:pPr>
            <a:r>
              <a:rPr lang="en-US" dirty="0"/>
              <a:t>     end of a straight plunge--he is here--his soul has</a:t>
            </a:r>
            <a:endParaRPr lang="tr-TR" dirty="0"/>
          </a:p>
          <a:p>
            <a:pPr>
              <a:buNone/>
            </a:pPr>
            <a:r>
              <a:rPr lang="en-US" dirty="0"/>
              <a:t>     gone into the stones of the building.)</a:t>
            </a:r>
            <a:endParaRPr lang="tr-TR" dirty="0"/>
          </a:p>
          <a:p>
            <a:pPr>
              <a:buNone/>
            </a:pP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20688"/>
            <a:ext cx="8229600" cy="5505475"/>
          </a:xfrm>
        </p:spPr>
        <p:txBody>
          <a:bodyPr>
            <a:normAutofit fontScale="40000" lnSpcReduction="20000"/>
          </a:bodyPr>
          <a:lstStyle/>
          <a:p>
            <a:pPr>
              <a:buNone/>
            </a:pPr>
            <a:r>
              <a:rPr lang="en-US" dirty="0"/>
              <a:t>On the office doors from tier to tier--hundreds of names</a:t>
            </a:r>
            <a:endParaRPr lang="tr-TR" dirty="0"/>
          </a:p>
          <a:p>
            <a:pPr>
              <a:buNone/>
            </a:pPr>
            <a:r>
              <a:rPr lang="en-US" dirty="0"/>
              <a:t>     and each name standing for a face written across</a:t>
            </a:r>
            <a:endParaRPr lang="tr-TR" dirty="0"/>
          </a:p>
          <a:p>
            <a:pPr>
              <a:buNone/>
            </a:pPr>
            <a:r>
              <a:rPr lang="en-US" dirty="0"/>
              <a:t>     with a dead child, a passionate lover, a driving</a:t>
            </a:r>
            <a:endParaRPr lang="tr-TR" dirty="0"/>
          </a:p>
          <a:p>
            <a:pPr>
              <a:buNone/>
            </a:pPr>
            <a:r>
              <a:rPr lang="en-US" dirty="0"/>
              <a:t>     ambition for a million dollar business or a lobster's</a:t>
            </a:r>
            <a:endParaRPr lang="tr-TR" dirty="0"/>
          </a:p>
          <a:p>
            <a:pPr>
              <a:buNone/>
            </a:pPr>
            <a:r>
              <a:rPr lang="en-US" dirty="0"/>
              <a:t>     ease of life.</a:t>
            </a:r>
            <a:endParaRPr lang="tr-TR" dirty="0"/>
          </a:p>
          <a:p>
            <a:pPr>
              <a:buNone/>
            </a:pPr>
            <a:r>
              <a:rPr lang="en-US" dirty="0"/>
              <a:t> </a:t>
            </a:r>
            <a:endParaRPr lang="tr-TR" dirty="0"/>
          </a:p>
          <a:p>
            <a:pPr>
              <a:buNone/>
            </a:pPr>
            <a:r>
              <a:rPr lang="en-US" dirty="0"/>
              <a:t>Behind the signs on the doors they work and the walls</a:t>
            </a:r>
            <a:endParaRPr lang="tr-TR" dirty="0"/>
          </a:p>
          <a:p>
            <a:pPr>
              <a:buNone/>
            </a:pPr>
            <a:r>
              <a:rPr lang="en-US" dirty="0"/>
              <a:t>     tell nothing from room to room.</a:t>
            </a:r>
            <a:endParaRPr lang="tr-TR" dirty="0"/>
          </a:p>
          <a:p>
            <a:pPr>
              <a:buNone/>
            </a:pPr>
            <a:r>
              <a:rPr lang="en-US" dirty="0"/>
              <a:t>Ten-dollar-a-week stenographers take letters from</a:t>
            </a:r>
            <a:endParaRPr lang="tr-TR" dirty="0"/>
          </a:p>
          <a:p>
            <a:pPr>
              <a:buNone/>
            </a:pPr>
            <a:r>
              <a:rPr lang="en-US" dirty="0"/>
              <a:t>     corporation officers, lawyers, efficiency engineers,</a:t>
            </a:r>
            <a:endParaRPr lang="tr-TR" dirty="0"/>
          </a:p>
          <a:p>
            <a:pPr>
              <a:buNone/>
            </a:pPr>
            <a:r>
              <a:rPr lang="en-US" dirty="0"/>
              <a:t>     and tons of letters go bundled from the building to all</a:t>
            </a:r>
            <a:endParaRPr lang="tr-TR" dirty="0"/>
          </a:p>
          <a:p>
            <a:pPr>
              <a:buNone/>
            </a:pPr>
            <a:r>
              <a:rPr lang="en-US" dirty="0"/>
              <a:t>     ends of the earth.</a:t>
            </a:r>
            <a:endParaRPr lang="tr-TR" dirty="0"/>
          </a:p>
          <a:p>
            <a:pPr>
              <a:buNone/>
            </a:pPr>
            <a:r>
              <a:rPr lang="en-US" dirty="0"/>
              <a:t>Smiles and tears of each office girl go into the soul of</a:t>
            </a:r>
            <a:endParaRPr lang="tr-TR" dirty="0"/>
          </a:p>
          <a:p>
            <a:pPr>
              <a:buNone/>
            </a:pPr>
            <a:r>
              <a:rPr lang="en-US" dirty="0"/>
              <a:t>     the building just the same as the master-men who</a:t>
            </a:r>
            <a:endParaRPr lang="tr-TR" dirty="0"/>
          </a:p>
          <a:p>
            <a:pPr>
              <a:buNone/>
            </a:pPr>
            <a:r>
              <a:rPr lang="en-US" dirty="0"/>
              <a:t>     rule the building.</a:t>
            </a:r>
            <a:endParaRPr lang="tr-TR" dirty="0"/>
          </a:p>
          <a:p>
            <a:pPr>
              <a:buNone/>
            </a:pPr>
            <a:r>
              <a:rPr lang="en-US" dirty="0"/>
              <a:t> </a:t>
            </a:r>
            <a:endParaRPr lang="tr-TR" dirty="0"/>
          </a:p>
          <a:p>
            <a:pPr>
              <a:buNone/>
            </a:pPr>
            <a:r>
              <a:rPr lang="en-US" dirty="0"/>
              <a:t>Hands of clocks turn to noon hours and each floor</a:t>
            </a:r>
            <a:endParaRPr lang="tr-TR" dirty="0"/>
          </a:p>
          <a:p>
            <a:pPr>
              <a:buNone/>
            </a:pPr>
            <a:r>
              <a:rPr lang="en-US" dirty="0"/>
              <a:t>     empties its men and women who go away and eat</a:t>
            </a:r>
            <a:endParaRPr lang="tr-TR" dirty="0"/>
          </a:p>
          <a:p>
            <a:pPr>
              <a:buNone/>
            </a:pPr>
            <a:r>
              <a:rPr lang="en-US" dirty="0"/>
              <a:t>     and come back to work.</a:t>
            </a:r>
            <a:endParaRPr lang="tr-TR" dirty="0"/>
          </a:p>
          <a:p>
            <a:pPr>
              <a:buNone/>
            </a:pPr>
            <a:r>
              <a:rPr lang="en-US" dirty="0"/>
              <a:t>Toward the end of the afternoon all work slackens and</a:t>
            </a:r>
            <a:endParaRPr lang="tr-TR" dirty="0"/>
          </a:p>
          <a:p>
            <a:pPr>
              <a:buNone/>
            </a:pPr>
            <a:r>
              <a:rPr lang="en-US" dirty="0"/>
              <a:t>     all jobs go slower as the people feel day closing on</a:t>
            </a:r>
            <a:endParaRPr lang="tr-TR" dirty="0"/>
          </a:p>
          <a:p>
            <a:pPr>
              <a:buNone/>
            </a:pPr>
            <a:r>
              <a:rPr lang="en-US" dirty="0"/>
              <a:t>     them.</a:t>
            </a:r>
            <a:endParaRPr lang="tr-TR" dirty="0"/>
          </a:p>
          <a:p>
            <a:pPr>
              <a:buNone/>
            </a:pPr>
            <a:r>
              <a:rPr lang="en-US" dirty="0"/>
              <a:t>One by one the floors are emptied. . . The uniformed</a:t>
            </a:r>
            <a:endParaRPr lang="tr-TR" dirty="0"/>
          </a:p>
          <a:p>
            <a:pPr>
              <a:buNone/>
            </a:pPr>
            <a:r>
              <a:rPr lang="en-US" dirty="0"/>
              <a:t>     elevator men are gone. Pails clang. . . Scrubbers</a:t>
            </a:r>
            <a:endParaRPr lang="tr-TR" dirty="0"/>
          </a:p>
          <a:p>
            <a:pPr>
              <a:buNone/>
            </a:pPr>
            <a:r>
              <a:rPr lang="en-US" dirty="0"/>
              <a:t>     work, talking in foreign tongues. Broom and water</a:t>
            </a:r>
            <a:endParaRPr lang="tr-TR" dirty="0"/>
          </a:p>
          <a:p>
            <a:pPr>
              <a:buNone/>
            </a:pPr>
            <a:r>
              <a:rPr lang="en-US" dirty="0"/>
              <a:t>     and mop clean from the floors human dust and spit,</a:t>
            </a:r>
            <a:endParaRPr lang="tr-TR" dirty="0"/>
          </a:p>
          <a:p>
            <a:pPr>
              <a:buNone/>
            </a:pPr>
            <a:r>
              <a:rPr lang="en-US" dirty="0"/>
              <a:t>     and machine grime of the day.</a:t>
            </a:r>
            <a:endParaRPr lang="tr-TR" dirty="0"/>
          </a:p>
          <a:p>
            <a:pPr>
              <a:buNone/>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721499"/>
          </a:xfrm>
        </p:spPr>
        <p:txBody>
          <a:bodyPr>
            <a:normAutofit fontScale="92500" lnSpcReduction="20000"/>
          </a:bodyPr>
          <a:lstStyle/>
          <a:p>
            <a:pPr>
              <a:buNone/>
            </a:pPr>
            <a:r>
              <a:rPr lang="en-US" sz="2300" dirty="0"/>
              <a:t>Spelled in electric fire on the roof are words telling</a:t>
            </a:r>
            <a:endParaRPr lang="tr-TR" sz="2300" dirty="0"/>
          </a:p>
          <a:p>
            <a:pPr>
              <a:buNone/>
            </a:pPr>
            <a:r>
              <a:rPr lang="en-US" sz="2300" dirty="0"/>
              <a:t>     miles of houses and people where to buy a thing for</a:t>
            </a:r>
            <a:endParaRPr lang="tr-TR" sz="2300" dirty="0"/>
          </a:p>
          <a:p>
            <a:pPr>
              <a:buNone/>
            </a:pPr>
            <a:r>
              <a:rPr lang="en-US" sz="2300" dirty="0"/>
              <a:t>     money. The sign speaks till midnight.</a:t>
            </a:r>
            <a:endParaRPr lang="tr-TR" sz="2300" dirty="0"/>
          </a:p>
          <a:p>
            <a:pPr>
              <a:buNone/>
            </a:pPr>
            <a:r>
              <a:rPr lang="en-US" sz="2300" dirty="0"/>
              <a:t> </a:t>
            </a:r>
            <a:endParaRPr lang="tr-TR" sz="2300" dirty="0"/>
          </a:p>
          <a:p>
            <a:pPr>
              <a:buNone/>
            </a:pPr>
            <a:r>
              <a:rPr lang="en-US" sz="2300" dirty="0"/>
              <a:t>Darkness on the hallways. Voices echo. Silence</a:t>
            </a:r>
            <a:endParaRPr lang="tr-TR" sz="2300" dirty="0"/>
          </a:p>
          <a:p>
            <a:pPr>
              <a:buNone/>
            </a:pPr>
            <a:r>
              <a:rPr lang="en-US" sz="2300" dirty="0"/>
              <a:t>     holds. . . Watchmen walk slow from floor to floor</a:t>
            </a:r>
            <a:endParaRPr lang="tr-TR" sz="2300" dirty="0"/>
          </a:p>
          <a:p>
            <a:pPr>
              <a:buNone/>
            </a:pPr>
            <a:r>
              <a:rPr lang="en-US" sz="2300" dirty="0"/>
              <a:t>     and try the doors. Revolvers bulge from their hip</a:t>
            </a:r>
            <a:endParaRPr lang="tr-TR" sz="2300" dirty="0"/>
          </a:p>
          <a:p>
            <a:pPr>
              <a:buNone/>
            </a:pPr>
            <a:r>
              <a:rPr lang="en-US" sz="2300" dirty="0"/>
              <a:t>     pockets. . . Steel safes stand in corners. Money</a:t>
            </a:r>
            <a:endParaRPr lang="tr-TR" sz="2300" dirty="0"/>
          </a:p>
          <a:p>
            <a:pPr>
              <a:buNone/>
            </a:pPr>
            <a:r>
              <a:rPr lang="en-US" sz="2300" dirty="0"/>
              <a:t>     is stacked in them.</a:t>
            </a:r>
            <a:endParaRPr lang="tr-TR" sz="2300" dirty="0"/>
          </a:p>
          <a:p>
            <a:pPr>
              <a:buNone/>
            </a:pPr>
            <a:r>
              <a:rPr lang="en-US" sz="2300" dirty="0"/>
              <a:t>A young watchman leans at a window and sees the lights</a:t>
            </a:r>
            <a:endParaRPr lang="tr-TR" sz="2300" dirty="0"/>
          </a:p>
          <a:p>
            <a:pPr>
              <a:buNone/>
            </a:pPr>
            <a:r>
              <a:rPr lang="en-US" sz="2300" dirty="0"/>
              <a:t>     of barges butting their way across a harbor, nets of</a:t>
            </a:r>
            <a:endParaRPr lang="tr-TR" sz="2300" dirty="0"/>
          </a:p>
          <a:p>
            <a:pPr>
              <a:buNone/>
            </a:pPr>
            <a:r>
              <a:rPr lang="en-US" sz="2300" dirty="0"/>
              <a:t>     red and white lanterns in a railroad yard, and a span</a:t>
            </a:r>
            <a:endParaRPr lang="tr-TR" sz="2300" dirty="0"/>
          </a:p>
          <a:p>
            <a:pPr>
              <a:buNone/>
            </a:pPr>
            <a:r>
              <a:rPr lang="en-US" sz="2300" dirty="0"/>
              <a:t>     of glooms splashed with lines of white and blurs of</a:t>
            </a:r>
            <a:endParaRPr lang="tr-TR" sz="2300" dirty="0"/>
          </a:p>
          <a:p>
            <a:pPr>
              <a:buNone/>
            </a:pPr>
            <a:r>
              <a:rPr lang="en-US" sz="2300" dirty="0"/>
              <a:t>     crosses and clusters over the sleeping city.</a:t>
            </a:r>
            <a:endParaRPr lang="tr-TR" sz="2300" dirty="0"/>
          </a:p>
          <a:p>
            <a:pPr>
              <a:buNone/>
            </a:pPr>
            <a:r>
              <a:rPr lang="en-US" sz="2300" dirty="0"/>
              <a:t>By night the skyscraper looms in the smoke and the stars</a:t>
            </a:r>
            <a:endParaRPr lang="tr-TR" sz="2300" dirty="0"/>
          </a:p>
          <a:p>
            <a:pPr>
              <a:buNone/>
            </a:pPr>
            <a:r>
              <a:rPr lang="en-US" sz="2300" dirty="0"/>
              <a:t>     and has a soul</a:t>
            </a:r>
            <a:r>
              <a:rPr lang="en-US" sz="2300" dirty="0" smtClean="0"/>
              <a:t>.</a:t>
            </a:r>
            <a:endParaRPr lang="tr-TR" sz="2300" dirty="0" smtClean="0"/>
          </a:p>
          <a:p>
            <a:pPr>
              <a:buNone/>
            </a:pPr>
            <a:r>
              <a:rPr lang="tr-TR" sz="2300" dirty="0" smtClean="0"/>
              <a:t>(</a:t>
            </a:r>
            <a:r>
              <a:rPr lang="tr-TR" sz="2300" dirty="0" err="1" smtClean="0"/>
              <a:t>Downloaded</a:t>
            </a:r>
            <a:r>
              <a:rPr lang="tr-TR" sz="2300" dirty="0" smtClean="0"/>
              <a:t> </a:t>
            </a:r>
            <a:r>
              <a:rPr lang="tr-TR" sz="2300" dirty="0" err="1" smtClean="0"/>
              <a:t>from</a:t>
            </a:r>
            <a:r>
              <a:rPr lang="tr-TR" sz="2300" dirty="0" smtClean="0"/>
              <a:t> </a:t>
            </a:r>
            <a:r>
              <a:rPr lang="tr-TR" sz="2300" dirty="0" err="1" smtClean="0"/>
              <a:t>carl</a:t>
            </a:r>
            <a:r>
              <a:rPr lang="tr-TR" sz="2300" dirty="0" smtClean="0"/>
              <a:t>-</a:t>
            </a:r>
            <a:r>
              <a:rPr lang="tr-TR" sz="2300" dirty="0" err="1" smtClean="0"/>
              <a:t>sandburg</a:t>
            </a:r>
            <a:r>
              <a:rPr lang="tr-TR" sz="2300" dirty="0" smtClean="0"/>
              <a:t>.com/</a:t>
            </a:r>
            <a:r>
              <a:rPr lang="tr-TR" sz="2300" dirty="0" err="1" smtClean="0"/>
              <a:t>skyscraper</a:t>
            </a:r>
            <a:r>
              <a:rPr lang="tr-TR" sz="2300" dirty="0" smtClean="0"/>
              <a:t>.</a:t>
            </a:r>
            <a:r>
              <a:rPr lang="tr-TR" sz="2300" dirty="0" err="1" smtClean="0"/>
              <a:t>htm</a:t>
            </a:r>
            <a:r>
              <a:rPr lang="tr-TR" sz="2300" dirty="0" smtClean="0"/>
              <a:t> on 29.03.2020)</a:t>
            </a:r>
          </a:p>
          <a:p>
            <a:pPr>
              <a:buNone/>
            </a:pPr>
            <a:endParaRPr lang="tr-TR" sz="2300" dirty="0"/>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Carl </a:t>
            </a:r>
            <a:r>
              <a:rPr lang="tr-TR" dirty="0" err="1" smtClean="0"/>
              <a:t>Sandburg</a:t>
            </a:r>
            <a:endParaRPr lang="tr-TR" dirty="0"/>
          </a:p>
        </p:txBody>
      </p:sp>
      <p:sp>
        <p:nvSpPr>
          <p:cNvPr id="3" name="2 İçerik Yer Tutucusu"/>
          <p:cNvSpPr>
            <a:spLocks noGrp="1"/>
          </p:cNvSpPr>
          <p:nvPr>
            <p:ph idx="1"/>
          </p:nvPr>
        </p:nvSpPr>
        <p:spPr/>
        <p:txBody>
          <a:bodyPr>
            <a:normAutofit fontScale="47500" lnSpcReduction="20000"/>
          </a:bodyPr>
          <a:lstStyle/>
          <a:p>
            <a:pPr>
              <a:buNone/>
            </a:pPr>
            <a:r>
              <a:rPr lang="en-US" b="1" dirty="0"/>
              <a:t>Chicago</a:t>
            </a:r>
            <a:endParaRPr lang="tr-TR" dirty="0"/>
          </a:p>
          <a:p>
            <a:pPr>
              <a:buNone/>
            </a:pPr>
            <a:r>
              <a:rPr lang="en-US" dirty="0"/>
              <a:t>Hog Butcher for the World,</a:t>
            </a:r>
            <a:endParaRPr lang="tr-TR" dirty="0"/>
          </a:p>
          <a:p>
            <a:pPr>
              <a:buNone/>
            </a:pPr>
            <a:r>
              <a:rPr lang="en-US" dirty="0"/>
              <a:t>   Tool Maker, Stacker of Wheat,</a:t>
            </a:r>
            <a:endParaRPr lang="tr-TR" dirty="0"/>
          </a:p>
          <a:p>
            <a:pPr>
              <a:buNone/>
            </a:pPr>
            <a:r>
              <a:rPr lang="en-US" dirty="0"/>
              <a:t>   Player with Railroads and the Nation's Freight Handler;</a:t>
            </a:r>
            <a:endParaRPr lang="tr-TR" dirty="0"/>
          </a:p>
          <a:p>
            <a:pPr>
              <a:buNone/>
            </a:pPr>
            <a:r>
              <a:rPr lang="en-US" dirty="0"/>
              <a:t>   Stormy, husky, brawling,</a:t>
            </a:r>
            <a:endParaRPr lang="tr-TR" dirty="0"/>
          </a:p>
          <a:p>
            <a:pPr>
              <a:buNone/>
            </a:pPr>
            <a:r>
              <a:rPr lang="en-US" dirty="0"/>
              <a:t>   City of the Big Shoulders:</a:t>
            </a:r>
            <a:endParaRPr lang="tr-TR" dirty="0"/>
          </a:p>
          <a:p>
            <a:pPr>
              <a:buNone/>
            </a:pPr>
            <a:r>
              <a:rPr lang="en-US" dirty="0"/>
              <a:t> </a:t>
            </a:r>
            <a:endParaRPr lang="tr-TR" dirty="0"/>
          </a:p>
          <a:p>
            <a:pPr>
              <a:buNone/>
            </a:pPr>
            <a:r>
              <a:rPr lang="en-US" dirty="0"/>
              <a:t>They tell me you are wicked and I believe them, for I have seen your painted women under the gas lamps luring the farm boys.</a:t>
            </a:r>
            <a:endParaRPr lang="tr-TR" dirty="0"/>
          </a:p>
          <a:p>
            <a:pPr>
              <a:buNone/>
            </a:pPr>
            <a:r>
              <a:rPr lang="en-US" dirty="0"/>
              <a:t>And they tell me you are crooked and I answer: Yes, it is true I have seen the gunman kill and go free to kill again.</a:t>
            </a:r>
            <a:endParaRPr lang="tr-TR" dirty="0"/>
          </a:p>
          <a:p>
            <a:pPr>
              <a:buNone/>
            </a:pPr>
            <a:r>
              <a:rPr lang="en-US" dirty="0"/>
              <a:t>And they tell me you are brutal and my reply is: On the faces of women and children I have seen the marks of wanton hunger.</a:t>
            </a:r>
            <a:endParaRPr lang="tr-TR" dirty="0"/>
          </a:p>
          <a:p>
            <a:pPr>
              <a:buNone/>
            </a:pPr>
            <a:r>
              <a:rPr lang="en-US" dirty="0"/>
              <a:t>And having answered so I turn once more to those who sneer at this my city, and I give them back the sneer and say to them:</a:t>
            </a:r>
            <a:endParaRPr lang="tr-TR" dirty="0"/>
          </a:p>
          <a:p>
            <a:pPr>
              <a:buNone/>
            </a:pPr>
            <a:r>
              <a:rPr lang="en-US" dirty="0"/>
              <a:t>Come and show me another city with lifted head singing so proud to be alive and coarse and strong and cunning.</a:t>
            </a:r>
            <a:endParaRPr lang="tr-TR" dirty="0"/>
          </a:p>
          <a:p>
            <a:pPr>
              <a:buNone/>
            </a:pPr>
            <a:r>
              <a:rPr lang="en-US" dirty="0"/>
              <a:t>Flinging magnetic curses amid the toil of piling job on job, here is a tall bold slugger set vivid against the little soft cities;</a:t>
            </a:r>
            <a:endParaRPr lang="tr-TR" dirty="0"/>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577483"/>
          </a:xfrm>
        </p:spPr>
        <p:txBody>
          <a:bodyPr>
            <a:normAutofit/>
          </a:bodyPr>
          <a:lstStyle/>
          <a:p>
            <a:pPr>
              <a:buNone/>
            </a:pPr>
            <a:r>
              <a:rPr lang="en-US" sz="1500" dirty="0"/>
              <a:t>Fierce as a dog with tongue lapping for action, cunning as a savage pitted against the wilderness,</a:t>
            </a:r>
            <a:endParaRPr lang="tr-TR" sz="1500" dirty="0"/>
          </a:p>
          <a:p>
            <a:pPr>
              <a:buNone/>
            </a:pPr>
            <a:r>
              <a:rPr lang="en-US" sz="1500" dirty="0"/>
              <a:t>   Bareheaded,</a:t>
            </a:r>
            <a:endParaRPr lang="tr-TR" sz="1500" dirty="0"/>
          </a:p>
          <a:p>
            <a:pPr>
              <a:buNone/>
            </a:pPr>
            <a:r>
              <a:rPr lang="en-US" sz="1500" dirty="0"/>
              <a:t>   Shoveling,</a:t>
            </a:r>
            <a:endParaRPr lang="tr-TR" sz="1500" dirty="0"/>
          </a:p>
          <a:p>
            <a:pPr>
              <a:buNone/>
            </a:pPr>
            <a:r>
              <a:rPr lang="en-US" sz="1500" dirty="0"/>
              <a:t>   Wrecking,</a:t>
            </a:r>
            <a:endParaRPr lang="tr-TR" sz="1500" dirty="0"/>
          </a:p>
          <a:p>
            <a:pPr>
              <a:buNone/>
            </a:pPr>
            <a:r>
              <a:rPr lang="en-US" sz="1500" dirty="0"/>
              <a:t>   Planning,</a:t>
            </a:r>
            <a:endParaRPr lang="tr-TR" sz="1500" dirty="0"/>
          </a:p>
          <a:p>
            <a:pPr>
              <a:buNone/>
            </a:pPr>
            <a:r>
              <a:rPr lang="en-US" sz="1500" dirty="0"/>
              <a:t>   Building, breaking, rebuilding,</a:t>
            </a:r>
            <a:endParaRPr lang="tr-TR" sz="1500" dirty="0"/>
          </a:p>
          <a:p>
            <a:pPr>
              <a:buNone/>
            </a:pPr>
            <a:r>
              <a:rPr lang="en-US" sz="1500" dirty="0"/>
              <a:t>Under the smoke, dust all over his mouth, laughing with white teeth,</a:t>
            </a:r>
            <a:endParaRPr lang="tr-TR" sz="1500" dirty="0"/>
          </a:p>
          <a:p>
            <a:pPr>
              <a:buNone/>
            </a:pPr>
            <a:r>
              <a:rPr lang="en-US" sz="1500" dirty="0"/>
              <a:t>Under the terrible burden of destiny laughing as a young man laughs,</a:t>
            </a:r>
            <a:endParaRPr lang="tr-TR" sz="1500" dirty="0"/>
          </a:p>
          <a:p>
            <a:pPr>
              <a:buNone/>
            </a:pPr>
            <a:r>
              <a:rPr lang="en-US" sz="1500" dirty="0"/>
              <a:t>Laughing even as an ignorant fighter laughs who has never lost a battle,</a:t>
            </a:r>
            <a:endParaRPr lang="tr-TR" sz="1500" dirty="0"/>
          </a:p>
          <a:p>
            <a:pPr>
              <a:buNone/>
            </a:pPr>
            <a:r>
              <a:rPr lang="en-US" sz="1500" dirty="0"/>
              <a:t>Bragging and laughing that under his wrist is the pulse, and under his ribs the heart of the people,</a:t>
            </a:r>
            <a:endParaRPr lang="tr-TR" sz="1500" dirty="0"/>
          </a:p>
          <a:p>
            <a:pPr>
              <a:buNone/>
            </a:pPr>
            <a:r>
              <a:rPr lang="en-US" sz="1500" dirty="0"/>
              <a:t>                   Laughing!</a:t>
            </a:r>
            <a:endParaRPr lang="tr-TR" sz="1500" dirty="0"/>
          </a:p>
          <a:p>
            <a:pPr>
              <a:buNone/>
            </a:pPr>
            <a:r>
              <a:rPr lang="en-US" sz="1500" dirty="0"/>
              <a:t>Laughing the stormy, husky, brawling laughter of Youth, half-naked, sweating, proud to be Hog Butcher, Tool Maker, Stacker of Wheat, Player with Railroads and Freight Handler to the </a:t>
            </a:r>
            <a:r>
              <a:rPr lang="en-US" sz="1500" dirty="0" smtClean="0"/>
              <a:t>Nation</a:t>
            </a:r>
            <a:endParaRPr lang="tr-TR" sz="1500" dirty="0" smtClean="0"/>
          </a:p>
          <a:p>
            <a:pPr>
              <a:buNone/>
            </a:pPr>
            <a:endParaRPr lang="tr-TR" sz="1500" dirty="0"/>
          </a:p>
          <a:p>
            <a:pPr>
              <a:buNone/>
            </a:pPr>
            <a:r>
              <a:rPr lang="tr-TR" sz="1500" dirty="0" smtClean="0"/>
              <a:t>(</a:t>
            </a:r>
            <a:r>
              <a:rPr lang="tr-TR" sz="1500" dirty="0" err="1" smtClean="0"/>
              <a:t>Downloaded</a:t>
            </a:r>
            <a:r>
              <a:rPr lang="tr-TR" sz="1500" dirty="0" smtClean="0"/>
              <a:t> </a:t>
            </a:r>
            <a:r>
              <a:rPr lang="tr-TR" sz="1500" dirty="0" err="1" smtClean="0"/>
              <a:t>from</a:t>
            </a:r>
            <a:r>
              <a:rPr lang="tr-TR" sz="1500" dirty="0" smtClean="0"/>
              <a:t> </a:t>
            </a:r>
            <a:r>
              <a:rPr lang="tr-TR" sz="1500" dirty="0" smtClean="0">
                <a:hlinkClick r:id="rId2"/>
              </a:rPr>
              <a:t>https://www.poetryfoundation.org/poetrymagazine/poems/12840/chicago on 29.02.2020</a:t>
            </a:r>
            <a:r>
              <a:rPr lang="tr-TR" sz="1500" dirty="0" smtClean="0"/>
              <a:t> )</a:t>
            </a:r>
          </a:p>
          <a:p>
            <a:pPr>
              <a:buNone/>
            </a:pPr>
            <a:endParaRPr lang="tr-TR" dirty="0"/>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349</TotalTime>
  <Words>1233</Words>
  <Application>Microsoft Office PowerPoint</Application>
  <PresentationFormat>Ekran Gösterisi (4:3)</PresentationFormat>
  <Paragraphs>170</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Ofis Teması</vt:lpstr>
      <vt:lpstr>Modern American Poetry I </vt:lpstr>
      <vt:lpstr>Carl Sandburg</vt:lpstr>
      <vt:lpstr>Carl Sandburg</vt:lpstr>
      <vt:lpstr>Carl Sandburg</vt:lpstr>
      <vt:lpstr>Slayt 5</vt:lpstr>
      <vt:lpstr>Slayt 6</vt:lpstr>
      <vt:lpstr>Slayt 7</vt:lpstr>
      <vt:lpstr>Carl Sandburg</vt:lpstr>
      <vt:lpstr>Slayt 9</vt:lpstr>
      <vt:lpstr>Carl Sandburg</vt:lpstr>
      <vt:lpstr>Carl Sandburg</vt:lpstr>
      <vt:lpstr>Slayt 12</vt:lpstr>
    </vt:vector>
  </TitlesOfParts>
  <Company>Private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Modern American Poetry I</dc:title>
  <dc:creator>Özel Kullanıcı</dc:creator>
  <cp:lastModifiedBy>Özel Kullanıcı</cp:lastModifiedBy>
  <cp:revision>26</cp:revision>
  <dcterms:created xsi:type="dcterms:W3CDTF">2020-02-29T09:11:39Z</dcterms:created>
  <dcterms:modified xsi:type="dcterms:W3CDTF">2020-02-29T15:01:08Z</dcterms:modified>
</cp:coreProperties>
</file>