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0" d="100"/>
          <a:sy n="70" d="100"/>
        </p:scale>
        <p:origin x="48" y="4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720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06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430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47882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860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9674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692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53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998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416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219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192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635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8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835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136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57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3/7/2018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7588"/>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1560" y="535258"/>
            <a:ext cx="9966960" cy="5789341"/>
          </a:xfrm>
        </p:spPr>
        <p:txBody>
          <a:bodyPr/>
          <a:lstStyle/>
          <a:p>
            <a:r>
              <a:rPr lang="tr-TR" sz="2400" dirty="0">
                <a:solidFill>
                  <a:schemeClr val="accent2">
                    <a:lumMod val="40000"/>
                    <a:lumOff val="60000"/>
                  </a:schemeClr>
                </a:solidFill>
                <a:latin typeface="Maiandra GD" panose="020E0502030308020204" pitchFamily="34" charset="0"/>
              </a:rPr>
              <a:t>DERSİN ADI:</a:t>
            </a:r>
            <a:br>
              <a:rPr lang="tr-TR" sz="2400" dirty="0">
                <a:solidFill>
                  <a:schemeClr val="accent2">
                    <a:lumMod val="40000"/>
                    <a:lumOff val="60000"/>
                  </a:schemeClr>
                </a:solidFill>
                <a:latin typeface="Maiandra GD" panose="020E0502030308020204" pitchFamily="34" charset="0"/>
              </a:rPr>
            </a:br>
            <a:r>
              <a:rPr lang="tr-TR" sz="6000" dirty="0">
                <a:solidFill>
                  <a:srgbClr val="FFC000"/>
                </a:solidFill>
                <a:latin typeface="Maiandra GD" panose="020E0502030308020204" pitchFamily="34" charset="0"/>
              </a:rPr>
              <a:t>Tasarım Stüdyosu 2</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DERSİN ÖĞRETİM ÜYESİ:</a:t>
            </a:r>
            <a:br>
              <a:rPr lang="tr-TR" sz="2400" dirty="0">
                <a:solidFill>
                  <a:schemeClr val="accent2">
                    <a:lumMod val="40000"/>
                    <a:lumOff val="60000"/>
                  </a:schemeClr>
                </a:solidFill>
                <a:latin typeface="Maiandra GD" panose="020E0502030308020204" pitchFamily="34" charset="0"/>
              </a:rPr>
            </a:br>
            <a:r>
              <a:rPr lang="tr-TR" sz="3600" dirty="0" err="1">
                <a:solidFill>
                  <a:srgbClr val="FFC000"/>
                </a:solidFill>
                <a:latin typeface="Maiandra GD" panose="020E0502030308020204" pitchFamily="34" charset="0"/>
              </a:rPr>
              <a:t>Prof.Dr</a:t>
            </a:r>
            <a:r>
              <a:rPr lang="tr-TR" sz="3600" dirty="0">
                <a:solidFill>
                  <a:srgbClr val="FFC000"/>
                </a:solidFill>
                <a:latin typeface="Maiandra GD" panose="020E0502030308020204" pitchFamily="34" charset="0"/>
              </a:rPr>
              <a:t>. Oğuz Yılmaz</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DERSİN GRUBU: </a:t>
            </a:r>
            <a:r>
              <a:rPr lang="tr-TR" sz="3600" b="1" dirty="0">
                <a:solidFill>
                  <a:srgbClr val="FFC000"/>
                </a:solidFill>
                <a:latin typeface="Maiandra GD" panose="020E0502030308020204" pitchFamily="34" charset="0"/>
              </a:rPr>
              <a:t>B</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DERSİN VERİLDİĞİ BİRİM:</a:t>
            </a:r>
            <a:br>
              <a:rPr lang="tr-TR" sz="2400" dirty="0">
                <a:solidFill>
                  <a:schemeClr val="accent2">
                    <a:lumMod val="40000"/>
                    <a:lumOff val="60000"/>
                  </a:schemeClr>
                </a:solidFill>
                <a:latin typeface="Maiandra GD" panose="020E0502030308020204" pitchFamily="34" charset="0"/>
              </a:rPr>
            </a:br>
            <a:r>
              <a:rPr lang="tr-TR" sz="2400" dirty="0">
                <a:solidFill>
                  <a:srgbClr val="FFC000"/>
                </a:solidFill>
                <a:latin typeface="Maiandra GD" panose="020E0502030308020204" pitchFamily="34" charset="0"/>
              </a:rPr>
              <a:t>Ankara Üniversitesi Ziraat Fakültesi Peyzaj Mimarlığı Bölümü</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a:t>
            </a:r>
            <a:r>
              <a:rPr lang="tr-TR" sz="2400" dirty="0">
                <a:solidFill>
                  <a:schemeClr val="accent2">
                    <a:lumMod val="40000"/>
                    <a:lumOff val="60000"/>
                  </a:schemeClr>
                </a:solidFill>
                <a:latin typeface="Maiandra GD" panose="020E0502030308020204" pitchFamily="34" charset="0"/>
              </a:rPr>
              <a:t>Kaynak göstermeden alıntı yapılması yasal değildir</a:t>
            </a:r>
            <a:r>
              <a:rPr lang="tr-TR" sz="2400" dirty="0" smtClean="0">
                <a:solidFill>
                  <a:schemeClr val="accent2">
                    <a:lumMod val="40000"/>
                    <a:lumOff val="60000"/>
                  </a:schemeClr>
                </a:solidFill>
                <a:latin typeface="Maiandra GD" panose="020E0502030308020204" pitchFamily="34" charset="0"/>
              </a:rPr>
              <a:t>.</a:t>
            </a:r>
            <a:endParaRPr lang="tr-TR" sz="2400" dirty="0">
              <a:solidFill>
                <a:schemeClr val="accent2">
                  <a:lumMod val="40000"/>
                  <a:lumOff val="60000"/>
                </a:schemeClr>
              </a:solidFill>
              <a:latin typeface="Maiandra GD" panose="020E0502030308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9187" y="1311075"/>
            <a:ext cx="1527132" cy="1508324"/>
          </a:xfrm>
          <a:prstGeom prst="rect">
            <a:avLst/>
          </a:prstGeom>
        </p:spPr>
      </p:pic>
    </p:spTree>
    <p:extLst>
      <p:ext uri="{BB962C8B-B14F-4D97-AF65-F5344CB8AC3E}">
        <p14:creationId xmlns:p14="http://schemas.microsoft.com/office/powerpoint/2010/main" val="74234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94359" y="535258"/>
            <a:ext cx="10955383" cy="5157971"/>
          </a:xfrm>
        </p:spPr>
        <p:txBody>
          <a:bodyPr/>
          <a:lstStyle/>
          <a:p>
            <a:r>
              <a:rPr lang="tr-TR" sz="2400" dirty="0">
                <a:solidFill>
                  <a:srgbClr val="FFC000"/>
                </a:solidFill>
                <a:latin typeface="Maiandra GD" panose="020E0502030308020204" pitchFamily="34" charset="0"/>
              </a:rPr>
              <a:t>DERSİN </a:t>
            </a:r>
            <a:r>
              <a:rPr lang="tr-TR" sz="2400" dirty="0" smtClean="0">
                <a:solidFill>
                  <a:srgbClr val="FFC000"/>
                </a:solidFill>
                <a:latin typeface="Maiandra GD" panose="020E0502030308020204" pitchFamily="34" charset="0"/>
              </a:rPr>
              <a:t>AMACI</a:t>
            </a:r>
            <a:r>
              <a:rPr lang="tr-TR" sz="2400" dirty="0">
                <a:solidFill>
                  <a:srgbClr val="FFC000"/>
                </a:solidFill>
                <a:latin typeface="Maiandra GD" panose="020E0502030308020204" pitchFamily="34" charset="0"/>
              </a:rPr>
              <a:t>:</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Peyzaj Tasarımı konusunda </a:t>
            </a:r>
            <a:r>
              <a:rPr lang="tr-TR" sz="2400" dirty="0">
                <a:solidFill>
                  <a:schemeClr val="accent2">
                    <a:lumMod val="40000"/>
                    <a:lumOff val="60000"/>
                  </a:schemeClr>
                </a:solidFill>
                <a:latin typeface="Maiandra GD" panose="020E0502030308020204" pitchFamily="34" charset="0"/>
              </a:rPr>
              <a:t>edinilen temel bilgiler doğrultusunda ve seçilen bir alan üzerinde peyzaj tasarımına yönelik beceriler kazandırmak, biçim ve işlev ilişkilerini kurmaya yönelik çalışmalar yaptırmak, gereken ölçeklerde plan hazırlamaya yönelik bilgi edindirmek, kesit-detay hazırlama becerilerini pekiştirmektir.</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rgbClr val="FFC000"/>
                </a:solidFill>
                <a:latin typeface="Maiandra GD" panose="020E0502030308020204" pitchFamily="34" charset="0"/>
              </a:rPr>
              <a:t>DERSİN </a:t>
            </a:r>
            <a:r>
              <a:rPr lang="tr-TR" sz="2400" dirty="0" smtClean="0">
                <a:solidFill>
                  <a:srgbClr val="FFC000"/>
                </a:solidFill>
                <a:latin typeface="Maiandra GD" panose="020E0502030308020204" pitchFamily="34" charset="0"/>
              </a:rPr>
              <a:t>KAPSAMI:</a:t>
            </a:r>
            <a:r>
              <a:rPr lang="tr-TR" sz="2400" dirty="0" smtClean="0">
                <a:solidFill>
                  <a:schemeClr val="accent2">
                    <a:lumMod val="40000"/>
                    <a:lumOff val="60000"/>
                  </a:schemeClr>
                </a:solidFill>
                <a:latin typeface="Maiandra GD" panose="020E0502030308020204" pitchFamily="34" charset="0"/>
              </a:rPr>
              <a:t/>
            </a:r>
            <a:br>
              <a:rPr lang="tr-TR" sz="2400" dirty="0" smtClean="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Bu </a:t>
            </a:r>
            <a:r>
              <a:rPr lang="tr-TR" sz="2400" dirty="0">
                <a:solidFill>
                  <a:schemeClr val="accent2">
                    <a:lumMod val="40000"/>
                    <a:lumOff val="60000"/>
                  </a:schemeClr>
                </a:solidFill>
                <a:latin typeface="Maiandra GD" panose="020E0502030308020204" pitchFamily="34" charset="0"/>
              </a:rPr>
              <a:t>ders kapsamında </a:t>
            </a:r>
            <a:r>
              <a:rPr lang="tr-TR" sz="2400" dirty="0" smtClean="0">
                <a:solidFill>
                  <a:schemeClr val="accent2">
                    <a:lumMod val="40000"/>
                    <a:lumOff val="60000"/>
                  </a:schemeClr>
                </a:solidFill>
                <a:latin typeface="Maiandra GD" panose="020E0502030308020204" pitchFamily="34" charset="0"/>
              </a:rPr>
              <a:t>orta ölçekli açık ve yeşil alanlar veya tatil köyü, üniversite yerleşkeleri gibi komplekslerin peyzaj tasarımı üzerine </a:t>
            </a:r>
            <a:r>
              <a:rPr lang="tr-TR" sz="2400" dirty="0">
                <a:solidFill>
                  <a:schemeClr val="accent2">
                    <a:lumMod val="40000"/>
                    <a:lumOff val="60000"/>
                  </a:schemeClr>
                </a:solidFill>
                <a:latin typeface="Maiandra GD" panose="020E0502030308020204" pitchFamily="34" charset="0"/>
              </a:rPr>
              <a:t>çalışılmaktadır</a:t>
            </a:r>
            <a:r>
              <a:rPr lang="tr-TR" sz="2400" dirty="0" smtClean="0">
                <a:solidFill>
                  <a:schemeClr val="accent2">
                    <a:lumMod val="40000"/>
                    <a:lumOff val="60000"/>
                  </a:schemeClr>
                </a:solidFill>
                <a:latin typeface="Maiandra GD" panose="020E0502030308020204" pitchFamily="34" charset="0"/>
              </a:rPr>
              <a:t>.</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endParaRPr lang="tr-TR" sz="2400" dirty="0">
              <a:solidFill>
                <a:schemeClr val="accent2">
                  <a:lumMod val="40000"/>
                  <a:lumOff val="60000"/>
                </a:schemeClr>
              </a:solidFill>
              <a:latin typeface="Maiandra GD" panose="020E0502030308020204" pitchFamily="34" charset="0"/>
            </a:endParaRPr>
          </a:p>
        </p:txBody>
      </p:sp>
    </p:spTree>
    <p:extLst>
      <p:ext uri="{BB962C8B-B14F-4D97-AF65-F5344CB8AC3E}">
        <p14:creationId xmlns:p14="http://schemas.microsoft.com/office/powerpoint/2010/main" val="240969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94359" y="979714"/>
            <a:ext cx="10955383" cy="5355772"/>
          </a:xfrm>
        </p:spPr>
        <p:txBody>
          <a:bodyPr/>
          <a:lstStyle/>
          <a:p>
            <a:r>
              <a:rPr lang="tr-TR" sz="2400" dirty="0">
                <a:solidFill>
                  <a:srgbClr val="FFC000"/>
                </a:solidFill>
                <a:latin typeface="Maiandra GD" panose="020E0502030308020204" pitchFamily="34" charset="0"/>
              </a:rPr>
              <a:t>DERSİN </a:t>
            </a:r>
            <a:r>
              <a:rPr lang="tr-TR" sz="2400" dirty="0" smtClean="0">
                <a:solidFill>
                  <a:srgbClr val="FFC000"/>
                </a:solidFill>
                <a:latin typeface="Maiandra GD" panose="020E0502030308020204" pitchFamily="34" charset="0"/>
              </a:rPr>
              <a:t>YÜRÜTÜLMESİ</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Ders, önceden belirlenen bir alan üzerine ve uygulamalı olarak yürütülmektedir. Bu alan yerel ya da merkezi yönetimlerin ilgili birimleri ve öğretim üyelerinin birlikte belirledikleri bir alandır. Öğrenciler alana götürülmekte, incelemeler yapılmakta, veriler toplanmakta ve daha sonra stüdyo çalışmaları yapılmaktadır.</a:t>
            </a:r>
            <a:br>
              <a:rPr lang="tr-TR" sz="2400" dirty="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
            </a:r>
            <a:br>
              <a:rPr lang="tr-TR" sz="2400" dirty="0" smtClean="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Stüdyo ortamında, </a:t>
            </a:r>
            <a:r>
              <a:rPr lang="tr-TR" sz="2400" dirty="0">
                <a:solidFill>
                  <a:schemeClr val="accent2">
                    <a:lumMod val="40000"/>
                    <a:lumOff val="60000"/>
                  </a:schemeClr>
                </a:solidFill>
                <a:latin typeface="Maiandra GD" panose="020E0502030308020204" pitchFamily="34" charset="0"/>
              </a:rPr>
              <a:t>alanın özelliklerine ve ilgili birimlerin beklentilerine uygun projelendirme çalışmaları sürmektedir</a:t>
            </a:r>
            <a:r>
              <a:rPr lang="tr-TR" sz="2400" dirty="0" smtClean="0">
                <a:solidFill>
                  <a:schemeClr val="accent2">
                    <a:lumMod val="40000"/>
                    <a:lumOff val="60000"/>
                  </a:schemeClr>
                </a:solidFill>
                <a:latin typeface="Maiandra GD" panose="020E0502030308020204" pitchFamily="34" charset="0"/>
              </a:rPr>
              <a:t>. Bu </a:t>
            </a:r>
            <a:r>
              <a:rPr lang="tr-TR" sz="2400" dirty="0">
                <a:solidFill>
                  <a:schemeClr val="accent2">
                    <a:lumMod val="40000"/>
                    <a:lumOff val="60000"/>
                  </a:schemeClr>
                </a:solidFill>
                <a:latin typeface="Maiandra GD" panose="020E0502030308020204" pitchFamily="34" charset="0"/>
              </a:rPr>
              <a:t>süreçte </a:t>
            </a:r>
            <a:r>
              <a:rPr lang="tr-TR" sz="2400" dirty="0" smtClean="0">
                <a:solidFill>
                  <a:schemeClr val="accent2">
                    <a:lumMod val="40000"/>
                    <a:lumOff val="60000"/>
                  </a:schemeClr>
                </a:solidFill>
                <a:latin typeface="Maiandra GD" panose="020E0502030308020204" pitchFamily="34" charset="0"/>
              </a:rPr>
              <a:t>öğrencilerin özgün tasarım yaklaşımlarına bağlı olarak, uluslararası </a:t>
            </a:r>
            <a:r>
              <a:rPr lang="tr-TR" sz="2400" dirty="0">
                <a:solidFill>
                  <a:schemeClr val="accent2">
                    <a:lumMod val="40000"/>
                    <a:lumOff val="60000"/>
                  </a:schemeClr>
                </a:solidFill>
                <a:latin typeface="Maiandra GD" panose="020E0502030308020204" pitchFamily="34" charset="0"/>
              </a:rPr>
              <a:t>standartlara ve imar yasasına uygun çizim ve planlar üretilmektedir</a:t>
            </a:r>
            <a:r>
              <a:rPr lang="tr-TR" sz="2400" dirty="0" smtClean="0">
                <a:solidFill>
                  <a:schemeClr val="accent2">
                    <a:lumMod val="40000"/>
                    <a:lumOff val="60000"/>
                  </a:schemeClr>
                </a:solidFill>
                <a:latin typeface="Maiandra GD" panose="020E0502030308020204" pitchFamily="34" charset="0"/>
              </a:rPr>
              <a:t>.</a:t>
            </a:r>
            <a:br>
              <a:rPr lang="tr-TR" sz="2400" dirty="0" smtClean="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Sonuçta </a:t>
            </a:r>
            <a:r>
              <a:rPr lang="tr-TR" sz="2400" dirty="0" smtClean="0">
                <a:solidFill>
                  <a:schemeClr val="accent2">
                    <a:lumMod val="40000"/>
                    <a:lumOff val="60000"/>
                  </a:schemeClr>
                </a:solidFill>
                <a:latin typeface="Maiandra GD" panose="020E0502030308020204" pitchFamily="34" charset="0"/>
              </a:rPr>
              <a:t>üretilen projeler; ilgili birim başkanlarının ve  öğretim üyelerinin tümünün katıldığı jüri tarafından değerlendirilmektedir.  </a:t>
            </a:r>
            <a:r>
              <a:rPr lang="tr-TR" sz="2400" dirty="0">
                <a:solidFill>
                  <a:schemeClr val="accent2">
                    <a:lumMod val="40000"/>
                    <a:lumOff val="60000"/>
                  </a:schemeClr>
                </a:solidFill>
                <a:latin typeface="Maiandra GD" panose="020E0502030308020204" pitchFamily="34" charset="0"/>
              </a:rPr>
              <a:t>B</a:t>
            </a:r>
            <a:r>
              <a:rPr lang="tr-TR" sz="2400" dirty="0" smtClean="0">
                <a:solidFill>
                  <a:schemeClr val="accent2">
                    <a:lumMod val="40000"/>
                    <a:lumOff val="60000"/>
                  </a:schemeClr>
                </a:solidFill>
                <a:latin typeface="Maiandra GD" panose="020E0502030308020204" pitchFamily="34" charset="0"/>
              </a:rPr>
              <a:t>aşarılı olan projeler ilgili </a:t>
            </a:r>
            <a:r>
              <a:rPr lang="tr-TR" sz="2400" dirty="0">
                <a:solidFill>
                  <a:schemeClr val="accent2">
                    <a:lumMod val="40000"/>
                    <a:lumOff val="60000"/>
                  </a:schemeClr>
                </a:solidFill>
                <a:latin typeface="Maiandra GD" panose="020E0502030308020204" pitchFamily="34" charset="0"/>
              </a:rPr>
              <a:t>birimlere sunulmakta, böylece onların gereksinimleri de karşılanmış olmaktadır</a:t>
            </a:r>
            <a:r>
              <a:rPr lang="tr-TR" sz="2400" dirty="0" smtClean="0">
                <a:solidFill>
                  <a:schemeClr val="accent2">
                    <a:lumMod val="40000"/>
                    <a:lumOff val="60000"/>
                  </a:schemeClr>
                </a:solidFill>
                <a:latin typeface="Maiandra GD" panose="020E0502030308020204" pitchFamily="34" charset="0"/>
              </a:rPr>
              <a:t>.</a:t>
            </a:r>
            <a:endParaRPr lang="tr-TR" sz="2400" dirty="0">
              <a:solidFill>
                <a:schemeClr val="accent2">
                  <a:lumMod val="40000"/>
                  <a:lumOff val="60000"/>
                </a:schemeClr>
              </a:solidFill>
              <a:latin typeface="Maiandra GD" panose="020E0502030308020204" pitchFamily="34" charset="0"/>
            </a:endParaRPr>
          </a:p>
        </p:txBody>
      </p:sp>
    </p:spTree>
    <p:extLst>
      <p:ext uri="{BB962C8B-B14F-4D97-AF65-F5344CB8AC3E}">
        <p14:creationId xmlns:p14="http://schemas.microsoft.com/office/powerpoint/2010/main" val="7073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94359" y="979714"/>
            <a:ext cx="10955383" cy="5355772"/>
          </a:xfrm>
        </p:spPr>
        <p:txBody>
          <a:bodyPr/>
          <a:lstStyle/>
          <a:p>
            <a:r>
              <a:rPr lang="tr-TR" sz="2400" dirty="0">
                <a:solidFill>
                  <a:srgbClr val="FFC000"/>
                </a:solidFill>
                <a:latin typeface="Maiandra GD" panose="020E0502030308020204" pitchFamily="34" charset="0"/>
              </a:rPr>
              <a:t>DERSİN </a:t>
            </a:r>
            <a:r>
              <a:rPr lang="tr-TR" sz="2400" dirty="0" smtClean="0">
                <a:solidFill>
                  <a:srgbClr val="FFC000"/>
                </a:solidFill>
                <a:latin typeface="Maiandra GD" panose="020E0502030308020204" pitchFamily="34" charset="0"/>
              </a:rPr>
              <a:t>AŞAMALARI</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Ders ilk hafta yapılan ders hakkındaki tanıtım (amaç, kapsam, beklentiler) ve programın yürütülüşü ile ilgili bilgi aktarma ile başlamaktadır. Daha sonra farklı sürelerde yürütülen diğer aşamalarla devam etmektedir.</a:t>
            </a:r>
            <a:r>
              <a:rPr lang="tr-TR" sz="2400" dirty="0">
                <a:solidFill>
                  <a:schemeClr val="accent2">
                    <a:lumMod val="40000"/>
                    <a:lumOff val="60000"/>
                  </a:schemeClr>
                </a:solidFill>
                <a:latin typeface="Maiandra GD" panose="020E0502030308020204" pitchFamily="34" charset="0"/>
              </a:rPr>
              <a:t> </a:t>
            </a:r>
            <a:r>
              <a:rPr lang="tr-TR" sz="2400" dirty="0" smtClean="0">
                <a:solidFill>
                  <a:schemeClr val="accent2">
                    <a:lumMod val="40000"/>
                    <a:lumOff val="60000"/>
                  </a:schemeClr>
                </a:solidFill>
                <a:latin typeface="Maiandra GD" panose="020E0502030308020204" pitchFamily="34" charset="0"/>
              </a:rPr>
              <a:t>Bu aşamalar tasarım sürecinin doğal aşamalarıdır. Her aşama içerik ve üretilecek hizmetlere göre farklı sürelerde tamamlanmaktadır.</a:t>
            </a:r>
            <a:br>
              <a:rPr lang="tr-TR" sz="2400" dirty="0" smtClean="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1. Aşama: Dersin tanıtımı, alan seçimi, ön veri toplama (1 Hafta).</a:t>
            </a: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2. Aşama: Alan verilerinin saptanması için arazi gezisi, bu verilerin değerlendirilmesi ve </a:t>
            </a:r>
            <a:r>
              <a:rPr lang="tr-TR" sz="2400" dirty="0" err="1" smtClean="0">
                <a:solidFill>
                  <a:schemeClr val="accent2">
                    <a:lumMod val="40000"/>
                    <a:lumOff val="60000"/>
                  </a:schemeClr>
                </a:solidFill>
                <a:latin typeface="Maiandra GD" panose="020E0502030308020204" pitchFamily="34" charset="0"/>
              </a:rPr>
              <a:t>paftalaştırılması</a:t>
            </a:r>
            <a:r>
              <a:rPr lang="tr-TR" sz="2400" dirty="0">
                <a:solidFill>
                  <a:schemeClr val="accent2">
                    <a:lumMod val="40000"/>
                    <a:lumOff val="60000"/>
                  </a:schemeClr>
                </a:solidFill>
                <a:latin typeface="Maiandra GD" panose="020E0502030308020204" pitchFamily="34" charset="0"/>
              </a:rPr>
              <a:t> </a:t>
            </a:r>
            <a:r>
              <a:rPr lang="tr-TR" sz="2400" dirty="0" smtClean="0">
                <a:solidFill>
                  <a:schemeClr val="accent2">
                    <a:lumMod val="40000"/>
                    <a:lumOff val="60000"/>
                  </a:schemeClr>
                </a:solidFill>
                <a:latin typeface="Maiandra GD" panose="020E0502030308020204" pitchFamily="34" charset="0"/>
              </a:rPr>
              <a:t>(2 Hafta).</a:t>
            </a:r>
            <a:br>
              <a:rPr lang="tr-TR" sz="2400" dirty="0" smtClean="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3. Aşama: </a:t>
            </a:r>
            <a:r>
              <a:rPr lang="tr-TR" sz="2400" dirty="0" smtClean="0">
                <a:solidFill>
                  <a:schemeClr val="accent2">
                    <a:lumMod val="40000"/>
                    <a:lumOff val="60000"/>
                  </a:schemeClr>
                </a:solidFill>
                <a:latin typeface="Maiandra GD" panose="020E0502030308020204" pitchFamily="34" charset="0"/>
              </a:rPr>
              <a:t>Tasarım fikrinin oluşturulması ve </a:t>
            </a:r>
            <a:r>
              <a:rPr lang="tr-TR" sz="2400" dirty="0" smtClean="0">
                <a:solidFill>
                  <a:schemeClr val="accent2">
                    <a:lumMod val="40000"/>
                    <a:lumOff val="60000"/>
                  </a:schemeClr>
                </a:solidFill>
                <a:latin typeface="Maiandra GD" panose="020E0502030308020204" pitchFamily="34" charset="0"/>
              </a:rPr>
              <a:t>İşlev </a:t>
            </a:r>
            <a:r>
              <a:rPr lang="tr-TR" sz="2400" dirty="0">
                <a:solidFill>
                  <a:schemeClr val="accent2">
                    <a:lumMod val="40000"/>
                    <a:lumOff val="60000"/>
                  </a:schemeClr>
                </a:solidFill>
                <a:latin typeface="Maiandra GD" panose="020E0502030308020204" pitchFamily="34" charset="0"/>
              </a:rPr>
              <a:t>Çizgesi (fonksiyon diyagramı</a:t>
            </a:r>
            <a:r>
              <a:rPr lang="tr-TR" sz="2400" dirty="0" smtClean="0">
                <a:solidFill>
                  <a:schemeClr val="accent2">
                    <a:lumMod val="40000"/>
                    <a:lumOff val="60000"/>
                  </a:schemeClr>
                </a:solidFill>
                <a:latin typeface="Maiandra GD" panose="020E0502030308020204" pitchFamily="34" charset="0"/>
              </a:rPr>
              <a:t>) ve Alan </a:t>
            </a:r>
            <a:r>
              <a:rPr lang="tr-TR" sz="2400" dirty="0">
                <a:solidFill>
                  <a:schemeClr val="accent2">
                    <a:lumMod val="40000"/>
                    <a:lumOff val="60000"/>
                  </a:schemeClr>
                </a:solidFill>
                <a:latin typeface="Maiandra GD" panose="020E0502030308020204" pitchFamily="34" charset="0"/>
              </a:rPr>
              <a:t>kullanım taslak çizgesi/Leke Plan (Konsept Diyagram</a:t>
            </a:r>
            <a:r>
              <a:rPr lang="tr-TR" sz="2400" dirty="0" smtClean="0">
                <a:solidFill>
                  <a:schemeClr val="accent2">
                    <a:lumMod val="40000"/>
                    <a:lumOff val="60000"/>
                  </a:schemeClr>
                </a:solidFill>
                <a:latin typeface="Maiandra GD" panose="020E0502030308020204" pitchFamily="34" charset="0"/>
              </a:rPr>
              <a:t>) hazırlanması.</a:t>
            </a:r>
            <a:br>
              <a:rPr lang="tr-TR" sz="2400" dirty="0" smtClean="0">
                <a:solidFill>
                  <a:schemeClr val="accent2">
                    <a:lumMod val="40000"/>
                    <a:lumOff val="60000"/>
                  </a:schemeClr>
                </a:solidFill>
                <a:latin typeface="Maiandra GD" panose="020E0502030308020204" pitchFamily="34" charset="0"/>
              </a:rPr>
            </a:br>
            <a:r>
              <a:rPr lang="tr-TR" sz="2400" dirty="0" smtClean="0">
                <a:solidFill>
                  <a:schemeClr val="accent2">
                    <a:lumMod val="40000"/>
                    <a:lumOff val="60000"/>
                  </a:schemeClr>
                </a:solidFill>
                <a:latin typeface="Maiandra GD" panose="020E0502030308020204" pitchFamily="34" charset="0"/>
              </a:rPr>
              <a:t>4. </a:t>
            </a:r>
            <a:r>
              <a:rPr lang="tr-TR" sz="2400" smtClean="0">
                <a:solidFill>
                  <a:schemeClr val="accent2">
                    <a:lumMod val="40000"/>
                    <a:lumOff val="60000"/>
                  </a:schemeClr>
                </a:solidFill>
                <a:latin typeface="Maiandra GD" panose="020E0502030308020204" pitchFamily="34" charset="0"/>
              </a:rPr>
              <a:t>Aşama: </a:t>
            </a:r>
            <a:r>
              <a:rPr lang="tr-TR" sz="2400" dirty="0" smtClean="0">
                <a:solidFill>
                  <a:schemeClr val="accent2">
                    <a:lumMod val="40000"/>
                    <a:lumOff val="60000"/>
                  </a:schemeClr>
                </a:solidFill>
                <a:latin typeface="Maiandra GD" panose="020E0502030308020204" pitchFamily="34" charset="0"/>
              </a:rPr>
              <a:t/>
            </a:r>
            <a:br>
              <a:rPr lang="tr-TR" sz="2400" dirty="0" smtClean="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r>
              <a:rPr lang="tr-TR" sz="2400" dirty="0">
                <a:solidFill>
                  <a:schemeClr val="accent2">
                    <a:lumMod val="40000"/>
                    <a:lumOff val="60000"/>
                  </a:schemeClr>
                </a:solidFill>
                <a:latin typeface="Maiandra GD" panose="020E0502030308020204" pitchFamily="34" charset="0"/>
              </a:rPr>
              <a:t/>
            </a:r>
            <a:br>
              <a:rPr lang="tr-TR" sz="2400" dirty="0">
                <a:solidFill>
                  <a:schemeClr val="accent2">
                    <a:lumMod val="40000"/>
                    <a:lumOff val="60000"/>
                  </a:schemeClr>
                </a:solidFill>
                <a:latin typeface="Maiandra GD" panose="020E0502030308020204" pitchFamily="34" charset="0"/>
              </a:rPr>
            </a:br>
            <a:endParaRPr lang="tr-TR" sz="2400" dirty="0">
              <a:solidFill>
                <a:schemeClr val="accent2">
                  <a:lumMod val="40000"/>
                  <a:lumOff val="60000"/>
                </a:schemeClr>
              </a:solidFill>
              <a:latin typeface="Maiandra GD" panose="020E0502030308020204" pitchFamily="34" charset="0"/>
            </a:endParaRPr>
          </a:p>
        </p:txBody>
      </p:sp>
    </p:spTree>
    <p:extLst>
      <p:ext uri="{BB962C8B-B14F-4D97-AF65-F5344CB8AC3E}">
        <p14:creationId xmlns:p14="http://schemas.microsoft.com/office/powerpoint/2010/main" val="3775532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62</TotalTime>
  <Words>10</Words>
  <Application>Microsoft Office PowerPoint</Application>
  <PresentationFormat>Geniş ekran</PresentationFormat>
  <Paragraphs>4</Paragraphs>
  <Slides>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vt:i4>
      </vt:variant>
    </vt:vector>
  </HeadingPairs>
  <TitlesOfParts>
    <vt:vector size="9" baseType="lpstr">
      <vt:lpstr>Arial</vt:lpstr>
      <vt:lpstr>Century Gothic</vt:lpstr>
      <vt:lpstr>Maiandra GD</vt:lpstr>
      <vt:lpstr>Wingdings 3</vt:lpstr>
      <vt:lpstr>İyon</vt:lpstr>
      <vt:lpstr>DERSİN ADI: Tasarım Stüdyosu 2  DERSİN ÖĞRETİM ÜYESİ: Prof.Dr. Oğuz Yılmaz  DERSİN GRUBU: B  DERSİN VERİLDİĞİ BİRİM: Ankara Üniversitesi Ziraat Fakültesi Peyzaj Mimarlığı Bölümü  *Kaynak göstermeden alıntı yapılması yasal değildir.</vt:lpstr>
      <vt:lpstr>DERSİN AMACI: Peyzaj Tasarımı konusunda edinilen temel bilgiler doğrultusunda ve seçilen bir alan üzerinde peyzaj tasarımına yönelik beceriler kazandırmak, biçim ve işlev ilişkilerini kurmaya yönelik çalışmalar yaptırmak, gereken ölçeklerde plan hazırlamaya yönelik bilgi edindirmek, kesit-detay hazırlama becerilerini pekiştirmektir.   DERSİN KAPSAMI: Bu ders kapsamında orta ölçekli açık ve yeşil alanlar veya tatil köyü, üniversite yerleşkeleri gibi komplekslerin peyzaj tasarımı üzerine çalışılmaktadır. </vt:lpstr>
      <vt:lpstr>DERSİN YÜRÜTÜLMESİ Ders, önceden belirlenen bir alan üzerine ve uygulamalı olarak yürütülmektedir. Bu alan yerel ya da merkezi yönetimlerin ilgili birimleri ve öğretim üyelerinin birlikte belirledikleri bir alandır. Öğrenciler alana götürülmekte, incelemeler yapılmakta, veriler toplanmakta ve daha sonra stüdyo çalışmaları yapılmaktadır.  Stüdyo ortamında, alanın özelliklerine ve ilgili birimlerin beklentilerine uygun projelendirme çalışmaları sürmektedir. Bu süreçte öğrencilerin özgün tasarım yaklaşımlarına bağlı olarak, uluslararası standartlara ve imar yasasına uygun çizim ve planlar üretilmektedir.  Sonuçta üretilen projeler; ilgili birim başkanlarının ve  öğretim üyelerinin tümünün katıldığı jüri tarafından değerlendirilmektedir.  Başarılı olan projeler ilgili birimlere sunulmakta, böylece onların gereksinimleri de karşılanmış olmaktadır.</vt:lpstr>
      <vt:lpstr>DERSİN AŞAMALARI Ders ilk hafta yapılan ders hakkındaki tanıtım (amaç, kapsam, beklentiler) ve programın yürütülüşü ile ilgili bilgi aktarma ile başlamaktadır. Daha sonra farklı sürelerde yürütülen diğer aşamalarla devam etmektedir. Bu aşamalar tasarım sürecinin doğal aşamalarıdır. Her aşama içerik ve üretilecek hizmetlere göre farklı sürelerde tamamlanmaktadır.  1. Aşama: Dersin tanıtımı, alan seçimi, ön veri toplama (1 Hafta). 2. Aşama: Alan verilerinin saptanması için arazi gezisi, bu verilerin değerlendirilmesi ve paftalaştırılması (2 Hafta). 3. Aşama: Tasarım fikrinin oluşturulması ve İşlev Çizgesi (fonksiyon diyagramı) ve Alan kullanım taslak çizgesi/Leke Plan (Konsept Diyagram) hazırlanması. 4. Aşama: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DERSİN ADI: Tasarım Stüdyosu 2  DERSİN ÖĞRETİM ÜYESİ: Prof.Dr. Oğuz Yılmaz  DERSİN GRUBU: B  DERSİN VERİLDİĞİ BİRİM: Ankara Üniversitesi Ziraat Fakültesi Peyzaj Mimarlığı Bölümü   *Kaynak göstermeden alıntı yapılması yasal değildir.</dc:title>
  <dc:creator>Oguz YILMAZ</dc:creator>
  <cp:lastModifiedBy>Oguz YILMAZ</cp:lastModifiedBy>
  <cp:revision>8</cp:revision>
  <dcterms:created xsi:type="dcterms:W3CDTF">2018-03-07T07:07:31Z</dcterms:created>
  <dcterms:modified xsi:type="dcterms:W3CDTF">2018-03-07T08:44:33Z</dcterms:modified>
</cp:coreProperties>
</file>