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5" r:id="rId2"/>
    <p:sldId id="257" r:id="rId3"/>
    <p:sldId id="259" r:id="rId4"/>
    <p:sldId id="261" r:id="rId5"/>
    <p:sldId id="262" r:id="rId6"/>
    <p:sldId id="263" r:id="rId7"/>
    <p:sldId id="264" r:id="rId8"/>
    <p:sldId id="265" r:id="rId9"/>
    <p:sldId id="266" r:id="rId10"/>
    <p:sldId id="269" r:id="rId11"/>
    <p:sldId id="267" r:id="rId12"/>
    <p:sldId id="270" r:id="rId13"/>
    <p:sldId id="271" r:id="rId14"/>
    <p:sldId id="272" r:id="rId15"/>
    <p:sldId id="273" r:id="rId16"/>
    <p:sldId id="274"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8" d="100"/>
          <a:sy n="38" d="100"/>
        </p:scale>
        <p:origin x="-31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A073CC52-6617-4B9A-8615-DF332F05091B}" type="datetimeFigureOut">
              <a:rPr lang="tr-TR" smtClean="0"/>
              <a:t>18.01.2016</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00303FA-3E40-4574-BA3B-F433956B0CC5}"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073CC52-6617-4B9A-8615-DF332F05091B}" type="datetimeFigureOut">
              <a:rPr lang="tr-TR" smtClean="0"/>
              <a:t>18.01.2016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0303FA-3E40-4574-BA3B-F433956B0CC5}"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073CC52-6617-4B9A-8615-DF332F05091B}" type="datetimeFigureOut">
              <a:rPr lang="tr-TR" smtClean="0"/>
              <a:t>18.01.2016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0303FA-3E40-4574-BA3B-F433956B0CC5}"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073CC52-6617-4B9A-8615-DF332F05091B}" type="datetimeFigureOut">
              <a:rPr lang="tr-TR" smtClean="0"/>
              <a:t>18.01.2016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0303FA-3E40-4574-BA3B-F433956B0CC5}"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073CC52-6617-4B9A-8615-DF332F05091B}" type="datetimeFigureOut">
              <a:rPr lang="tr-TR" smtClean="0"/>
              <a:t>18.01.2016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0303FA-3E40-4574-BA3B-F433956B0CC5}"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073CC52-6617-4B9A-8615-DF332F05091B}" type="datetimeFigureOut">
              <a:rPr lang="tr-TR" smtClean="0"/>
              <a:t>18.01.2016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0303FA-3E40-4574-BA3B-F433956B0CC5}"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073CC52-6617-4B9A-8615-DF332F05091B}" type="datetimeFigureOut">
              <a:rPr lang="tr-TR" smtClean="0"/>
              <a:t>18.01.2016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00303FA-3E40-4574-BA3B-F433956B0CC5}"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073CC52-6617-4B9A-8615-DF332F05091B}" type="datetimeFigureOut">
              <a:rPr lang="tr-TR" smtClean="0"/>
              <a:t>18.01.2016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00303FA-3E40-4574-BA3B-F433956B0CC5}"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73CC52-6617-4B9A-8615-DF332F05091B}" type="datetimeFigureOut">
              <a:rPr lang="tr-TR" smtClean="0"/>
              <a:t>18.01.2016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00303FA-3E40-4574-BA3B-F433956B0CC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073CC52-6617-4B9A-8615-DF332F05091B}" type="datetimeFigureOut">
              <a:rPr lang="tr-TR" smtClean="0"/>
              <a:t>18.01.2016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0303FA-3E40-4574-BA3B-F433956B0CC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073CC52-6617-4B9A-8615-DF332F05091B}" type="datetimeFigureOut">
              <a:rPr lang="tr-TR" smtClean="0"/>
              <a:t>18.01.2016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0303FA-3E40-4574-BA3B-F433956B0CC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A073CC52-6617-4B9A-8615-DF332F05091B}" type="datetimeFigureOut">
              <a:rPr lang="tr-TR" smtClean="0"/>
              <a:t>18.01.2016</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D00303FA-3E40-4574-BA3B-F433956B0CC5}"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67544" y="1387737"/>
            <a:ext cx="8208912" cy="1731982"/>
          </a:xfrm>
        </p:spPr>
        <p:txBody>
          <a:bodyPr>
            <a:normAutofit/>
          </a:bodyPr>
          <a:lstStyle/>
          <a:p>
            <a:r>
              <a:rPr lang="tr-TR" sz="6000" b="1" dirty="0" smtClean="0">
                <a:solidFill>
                  <a:srgbClr val="FF0000"/>
                </a:solidFill>
                <a:latin typeface="Times New Roman" panose="02020603050405020304" pitchFamily="18" charset="0"/>
                <a:cs typeface="Times New Roman" panose="02020603050405020304" pitchFamily="18" charset="0"/>
              </a:rPr>
              <a:t>HALKLA İLİŞKİLER 2 </a:t>
            </a:r>
            <a:endParaRPr lang="tr-TR" sz="6000" b="1" dirty="0">
              <a:solidFill>
                <a:srgbClr val="FF0000"/>
              </a:solidFill>
              <a:latin typeface="Times New Roman" panose="02020603050405020304" pitchFamily="18" charset="0"/>
              <a:cs typeface="Times New Roman" panose="02020603050405020304" pitchFamily="18" charset="0"/>
            </a:endParaRPr>
          </a:p>
        </p:txBody>
      </p:sp>
      <p:sp>
        <p:nvSpPr>
          <p:cNvPr id="4" name="Metin kutusu 3"/>
          <p:cNvSpPr txBox="1"/>
          <p:nvPr/>
        </p:nvSpPr>
        <p:spPr>
          <a:xfrm>
            <a:off x="3491880" y="4156153"/>
            <a:ext cx="5184576" cy="461665"/>
          </a:xfrm>
          <a:prstGeom prst="rect">
            <a:avLst/>
          </a:prstGeom>
          <a:noFill/>
        </p:spPr>
        <p:txBody>
          <a:bodyPr wrap="square" rtlCol="0">
            <a:spAutoFit/>
          </a:bodyPr>
          <a:lstStyle/>
          <a:p>
            <a:r>
              <a:rPr lang="tr-TR" sz="2400" dirty="0" smtClean="0"/>
              <a:t>Dr. Muhammed Mustafa Güldür</a:t>
            </a:r>
            <a:endParaRPr lang="tr-TR" sz="2400" dirty="0"/>
          </a:p>
        </p:txBody>
      </p:sp>
    </p:spTree>
    <p:extLst>
      <p:ext uri="{BB962C8B-B14F-4D97-AF65-F5344CB8AC3E}">
        <p14:creationId xmlns:p14="http://schemas.microsoft.com/office/powerpoint/2010/main" val="2467061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248347"/>
            <a:ext cx="7745505" cy="2404789"/>
          </a:xfrm>
        </p:spPr>
        <p:txBody>
          <a:bodyPr>
            <a:noAutofit/>
          </a:bodyPr>
          <a:lstStyle/>
          <a:p>
            <a:pPr marL="0" indent="0" algn="just">
              <a:buNone/>
            </a:pPr>
            <a:r>
              <a:rPr lang="tr-TR" sz="2800" b="1" dirty="0"/>
              <a:t>Etik; töre bilimi, ahlak bilimi, ahlaki, ahlakla ilgili olarak tanımlanmaktadır Etik, ahlaki olanın özünü ve temellerini araştıran bilim, insan davranışları ile ilgili problemleri inceleyen felsefe dalı olarak tanımlanmaktadır. Etik, ahlak felsefesidir. Etik, insanın bütün davranış ve eylemlerinin temelini araştırır.</a:t>
            </a:r>
          </a:p>
        </p:txBody>
      </p:sp>
      <p:sp>
        <p:nvSpPr>
          <p:cNvPr id="3" name="Başlık 2"/>
          <p:cNvSpPr>
            <a:spLocks noGrp="1"/>
          </p:cNvSpPr>
          <p:nvPr>
            <p:ph type="title"/>
          </p:nvPr>
        </p:nvSpPr>
        <p:spPr/>
        <p:txBody>
          <a:bodyPr/>
          <a:lstStyle/>
          <a:p>
            <a:r>
              <a:rPr lang="tr-TR" sz="4000" b="1" dirty="0" smtClean="0">
                <a:solidFill>
                  <a:srgbClr val="FF0000"/>
                </a:solidFill>
              </a:rPr>
              <a:t>Halkla ilişkilerde etik ilkeler</a:t>
            </a:r>
            <a:endParaRPr lang="tr-TR" sz="4000" b="1" dirty="0">
              <a:solidFill>
                <a:srgbClr val="FF0000"/>
              </a:solidFill>
            </a:endParaRPr>
          </a:p>
        </p:txBody>
      </p:sp>
    </p:spTree>
    <p:extLst>
      <p:ext uri="{BB962C8B-B14F-4D97-AF65-F5344CB8AC3E}">
        <p14:creationId xmlns:p14="http://schemas.microsoft.com/office/powerpoint/2010/main" val="35920047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2248347"/>
            <a:ext cx="8712967" cy="2332781"/>
          </a:xfrm>
        </p:spPr>
        <p:txBody>
          <a:bodyPr>
            <a:noAutofit/>
          </a:bodyPr>
          <a:lstStyle/>
          <a:p>
            <a:pPr algn="just"/>
            <a:r>
              <a:rPr lang="tr-TR" sz="3200" b="1" dirty="0"/>
              <a:t>Günümüzde etik kavramı, daha çok i ş hayatı </a:t>
            </a:r>
            <a:r>
              <a:rPr lang="tr-TR" sz="3200" b="1" dirty="0" smtClean="0"/>
              <a:t>içerisindeki </a:t>
            </a:r>
            <a:r>
              <a:rPr lang="tr-TR" sz="3200" b="1" dirty="0"/>
              <a:t>davranış biçimlerini irdeleyen, düzenleyen bir disiplin olarak görülmektedir</a:t>
            </a:r>
            <a:r>
              <a:rPr lang="tr-TR" sz="3200" b="1" dirty="0" smtClean="0"/>
              <a:t>.</a:t>
            </a:r>
          </a:p>
          <a:p>
            <a:pPr marL="0" indent="0" algn="just">
              <a:buNone/>
            </a:pPr>
            <a:r>
              <a:rPr lang="tr-TR" sz="3200" b="1" dirty="0" smtClean="0"/>
              <a:t>Etik </a:t>
            </a:r>
            <a:r>
              <a:rPr lang="tr-TR" sz="3200" b="1" dirty="0"/>
              <a:t>sözcüğünün iki farklı kullanımı </a:t>
            </a:r>
            <a:r>
              <a:rPr lang="tr-TR" sz="3200" b="1" dirty="0" smtClean="0"/>
              <a:t>vardır;</a:t>
            </a:r>
          </a:p>
          <a:p>
            <a:pPr algn="just"/>
            <a:r>
              <a:rPr lang="tr-TR" sz="3200" b="1" dirty="0"/>
              <a:t>İlk kullanımı; alışkanlık töre ve gelenek anlamlarını taşır. </a:t>
            </a:r>
            <a:endParaRPr lang="tr-TR" sz="3200" b="1" dirty="0" smtClean="0"/>
          </a:p>
        </p:txBody>
      </p:sp>
    </p:spTree>
    <p:extLst>
      <p:ext uri="{BB962C8B-B14F-4D97-AF65-F5344CB8AC3E}">
        <p14:creationId xmlns:p14="http://schemas.microsoft.com/office/powerpoint/2010/main" val="103535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7504" y="2248347"/>
            <a:ext cx="8856983" cy="3877815"/>
          </a:xfrm>
        </p:spPr>
        <p:txBody>
          <a:bodyPr>
            <a:noAutofit/>
          </a:bodyPr>
          <a:lstStyle/>
          <a:p>
            <a:pPr algn="just"/>
            <a:r>
              <a:rPr lang="tr-TR" sz="2800" b="1" dirty="0"/>
              <a:t>İkinci kullanımı ise (genel kullanımı budur), eylemde bulunan ve davranan kişi, aktarılan eylem kurallarını ve değer ölçülerini sorgulamadan uygulamayıp; aksine kavrayarak ve üzerinde düşünerek talep edilen iyiyi gerçekleştirmek için onları alışkanlığa dönüştüren kişidir. </a:t>
            </a:r>
            <a:endParaRPr lang="tr-TR" sz="2800" dirty="0" smtClean="0"/>
          </a:p>
          <a:p>
            <a:pPr algn="just"/>
            <a:r>
              <a:rPr lang="tr-TR" sz="2800" b="1" dirty="0" smtClean="0"/>
              <a:t>Bireylerin </a:t>
            </a:r>
            <a:r>
              <a:rPr lang="tr-TR" sz="2800" b="1" dirty="0"/>
              <a:t>ve toplumların yaşamlarında etik değerlerin varlığı, önem ve gerekliliği tartışılmaz bir gerçektir. </a:t>
            </a:r>
            <a:endParaRPr lang="tr-TR" sz="2800" b="1" dirty="0" smtClean="0"/>
          </a:p>
        </p:txBody>
      </p:sp>
    </p:spTree>
    <p:extLst>
      <p:ext uri="{BB962C8B-B14F-4D97-AF65-F5344CB8AC3E}">
        <p14:creationId xmlns:p14="http://schemas.microsoft.com/office/powerpoint/2010/main" val="31105484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7504" y="2248347"/>
            <a:ext cx="8784975" cy="3877815"/>
          </a:xfrm>
        </p:spPr>
        <p:txBody>
          <a:bodyPr>
            <a:noAutofit/>
          </a:bodyPr>
          <a:lstStyle/>
          <a:p>
            <a:pPr algn="just"/>
            <a:r>
              <a:rPr lang="tr-TR" b="1" dirty="0"/>
              <a:t>Etik; iyi, kötü, yararlı gibi sorunları inceleyen, ahlaki bir davranış kuralı ortaya koyan, neyin yapılması gerektiğini, hangi davranışın iyi olduğunu, neyin yaşama anlam kazandırdığını gösteren ahlak bilimi olduğuna göre, bu tanımın sınırladığı tüm değer, kavram ve eylemlere her bireyin saygılı olması gerekir. </a:t>
            </a:r>
          </a:p>
          <a:p>
            <a:pPr algn="just"/>
            <a:r>
              <a:rPr lang="tr-TR" b="1" dirty="0"/>
              <a:t>Tüm var olan ve kabul görmüş etik değerleri reddedebilmek mümkün değildir. Çünkü etik değerler, insan yığınlarını “toplum” ve insanları “birey” yapmaya yetebilecek güçte altyapı oluştururlar </a:t>
            </a:r>
          </a:p>
          <a:p>
            <a:endParaRPr lang="tr-TR" b="1" dirty="0"/>
          </a:p>
        </p:txBody>
      </p:sp>
    </p:spTree>
    <p:extLst>
      <p:ext uri="{BB962C8B-B14F-4D97-AF65-F5344CB8AC3E}">
        <p14:creationId xmlns:p14="http://schemas.microsoft.com/office/powerpoint/2010/main" val="23076122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3284984"/>
            <a:ext cx="8712967" cy="1656183"/>
          </a:xfrm>
        </p:spPr>
        <p:txBody>
          <a:bodyPr>
            <a:noAutofit/>
          </a:bodyPr>
          <a:lstStyle/>
          <a:p>
            <a:pPr algn="just"/>
            <a:r>
              <a:rPr lang="tr-TR" sz="3200" b="1" dirty="0" smtClean="0"/>
              <a:t>Yukarıda sayılanlar ışığında halkla ilişkileri yürütenlerin etik ilkelere bağlı hareket etme zorunluluğu vardır.</a:t>
            </a:r>
          </a:p>
          <a:p>
            <a:pPr marL="0" indent="0" algn="just">
              <a:buNone/>
            </a:pPr>
            <a:endParaRPr lang="tr-TR" sz="3200" b="1" dirty="0" smtClean="0"/>
          </a:p>
          <a:p>
            <a:pPr algn="just"/>
            <a:endParaRPr lang="tr-TR" sz="3200" b="1" dirty="0" smtClean="0"/>
          </a:p>
          <a:p>
            <a:pPr algn="just"/>
            <a:endParaRPr lang="tr-TR" sz="3200" b="1" dirty="0"/>
          </a:p>
        </p:txBody>
      </p:sp>
    </p:spTree>
    <p:extLst>
      <p:ext uri="{BB962C8B-B14F-4D97-AF65-F5344CB8AC3E}">
        <p14:creationId xmlns:p14="http://schemas.microsoft.com/office/powerpoint/2010/main" val="25283432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248347"/>
            <a:ext cx="8640959" cy="3877815"/>
          </a:xfrm>
        </p:spPr>
        <p:txBody>
          <a:bodyPr>
            <a:noAutofit/>
          </a:bodyPr>
          <a:lstStyle/>
          <a:p>
            <a:pPr algn="just"/>
            <a:r>
              <a:rPr lang="tr-TR" sz="3200" b="1" dirty="0"/>
              <a:t>Halkla ilişkiler faaliyetleri halkın beklenti ve taleplerine önem vermeyi ve onarı bilgilendirmeyi ve alınacak kararlar konusunda halkın düşüncelerini alma çabalarını da içerdiğinden yönetimlerin halk tarafından denetlenmesi ve desteklenmesini esas alır. Bunu yaparken de iki yönlü ilişki kurar.</a:t>
            </a:r>
          </a:p>
          <a:p>
            <a:pPr algn="just"/>
            <a:endParaRPr lang="tr-TR" sz="3200" dirty="0"/>
          </a:p>
        </p:txBody>
      </p:sp>
    </p:spTree>
    <p:extLst>
      <p:ext uri="{BB962C8B-B14F-4D97-AF65-F5344CB8AC3E}">
        <p14:creationId xmlns:p14="http://schemas.microsoft.com/office/powerpoint/2010/main" val="37397023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Autofit/>
          </a:bodyPr>
          <a:lstStyle/>
          <a:p>
            <a:pPr marL="0" indent="0" algn="just">
              <a:buNone/>
            </a:pPr>
            <a:r>
              <a:rPr lang="tr-TR" b="1" dirty="0" smtClean="0"/>
              <a:t>Toplum ve işletme/kurumlar arasında oluşturulan sağlıklı iletişim kanallarıyla iki tarafın birbirini tanıması ve etkileşmesi sağlanmalıdır bunun içinde gerekli olan adımlar şunlardır:</a:t>
            </a:r>
          </a:p>
          <a:p>
            <a:pPr algn="just"/>
            <a:r>
              <a:rPr lang="tr-TR" b="1" dirty="0" smtClean="0"/>
              <a:t>Doğru bilgi vermek</a:t>
            </a:r>
          </a:p>
          <a:p>
            <a:pPr algn="just"/>
            <a:r>
              <a:rPr lang="tr-TR" b="1" dirty="0" smtClean="0"/>
              <a:t>İnandırıcılık</a:t>
            </a:r>
          </a:p>
          <a:p>
            <a:pPr algn="just"/>
            <a:r>
              <a:rPr lang="tr-TR" b="1" dirty="0" smtClean="0"/>
              <a:t>Sabırlı Çalışmak</a:t>
            </a:r>
          </a:p>
          <a:p>
            <a:pPr algn="just"/>
            <a:r>
              <a:rPr lang="tr-TR" b="1" dirty="0" smtClean="0"/>
              <a:t>Yaygın Sorumluluk</a:t>
            </a:r>
          </a:p>
          <a:p>
            <a:pPr algn="just"/>
            <a:r>
              <a:rPr lang="tr-TR" b="1" dirty="0" smtClean="0"/>
              <a:t>Açıklık</a:t>
            </a:r>
          </a:p>
          <a:p>
            <a:pPr algn="just"/>
            <a:r>
              <a:rPr lang="tr-TR" b="1" dirty="0" smtClean="0"/>
              <a:t>Yineleme ve süreklilik</a:t>
            </a:r>
          </a:p>
          <a:p>
            <a:pPr marL="0" indent="0" algn="just">
              <a:buNone/>
            </a:pPr>
            <a:endParaRPr lang="tr-TR" b="1" dirty="0"/>
          </a:p>
        </p:txBody>
      </p:sp>
      <p:sp>
        <p:nvSpPr>
          <p:cNvPr id="3" name="Başlık 2"/>
          <p:cNvSpPr>
            <a:spLocks noGrp="1"/>
          </p:cNvSpPr>
          <p:nvPr>
            <p:ph type="title"/>
          </p:nvPr>
        </p:nvSpPr>
        <p:spPr>
          <a:xfrm>
            <a:off x="179512" y="570156"/>
            <a:ext cx="8568952" cy="1054250"/>
          </a:xfrm>
        </p:spPr>
        <p:txBody>
          <a:bodyPr/>
          <a:lstStyle/>
          <a:p>
            <a:r>
              <a:rPr lang="tr-TR" sz="3200" b="1" u="sng" dirty="0" smtClean="0">
                <a:solidFill>
                  <a:srgbClr val="FF0000"/>
                </a:solidFill>
              </a:rPr>
              <a:t>Halkla ilişkilerde iki yönlü ilişki kurmak</a:t>
            </a:r>
            <a:endParaRPr lang="tr-TR" sz="3200" b="1" u="sng" dirty="0">
              <a:solidFill>
                <a:srgbClr val="FF0000"/>
              </a:solidFill>
            </a:endParaRPr>
          </a:p>
        </p:txBody>
      </p:sp>
    </p:spTree>
    <p:extLst>
      <p:ext uri="{BB962C8B-B14F-4D97-AF65-F5344CB8AC3E}">
        <p14:creationId xmlns:p14="http://schemas.microsoft.com/office/powerpoint/2010/main" val="23172860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2492897"/>
            <a:ext cx="8856984" cy="2736304"/>
          </a:xfrm>
        </p:spPr>
        <p:txBody>
          <a:bodyPr>
            <a:noAutofit/>
          </a:bodyPr>
          <a:lstStyle/>
          <a:p>
            <a:pPr algn="just"/>
            <a:r>
              <a:rPr lang="tr-TR" sz="2800" b="1" dirty="0" smtClean="0"/>
              <a:t>Kamuoyunu bilgilendirmek ve yapılan çalışmaları kamuoyuna benimsetmek.</a:t>
            </a:r>
          </a:p>
          <a:p>
            <a:pPr algn="just"/>
            <a:r>
              <a:rPr lang="tr-TR" sz="2800" b="1" dirty="0" smtClean="0"/>
              <a:t>Kamuoyu nezdinde o kurumun yönetimine karşı olumlu düşüncelerin ortaya çıkmasını yada var olan olumlu düşüncelerin pekişmesini sağlamak.</a:t>
            </a:r>
          </a:p>
          <a:p>
            <a:pPr algn="just"/>
            <a:r>
              <a:rPr lang="tr-TR" sz="2800" b="1" dirty="0" smtClean="0"/>
              <a:t>Kurumun o kurumdan hizmet alan yurttaşlarla veya tüketicilerle olan işlerini kolaylaştırmak.</a:t>
            </a:r>
            <a:endParaRPr lang="tr-TR" sz="2800" b="1" dirty="0"/>
          </a:p>
        </p:txBody>
      </p:sp>
      <p:sp>
        <p:nvSpPr>
          <p:cNvPr id="2" name="Başlık 1"/>
          <p:cNvSpPr>
            <a:spLocks noGrp="1"/>
          </p:cNvSpPr>
          <p:nvPr>
            <p:ph type="title"/>
          </p:nvPr>
        </p:nvSpPr>
        <p:spPr>
          <a:xfrm>
            <a:off x="179512" y="570156"/>
            <a:ext cx="8712968" cy="1054250"/>
          </a:xfrm>
        </p:spPr>
        <p:txBody>
          <a:bodyPr>
            <a:normAutofit/>
          </a:bodyPr>
          <a:lstStyle/>
          <a:p>
            <a:r>
              <a:rPr lang="tr-TR" sz="3600" b="1" u="sng" dirty="0" smtClean="0">
                <a:solidFill>
                  <a:srgbClr val="FF0000"/>
                </a:solidFill>
              </a:rPr>
              <a:t>Halkla ilişkiler çalışmalarının amaçları</a:t>
            </a:r>
            <a:endParaRPr lang="tr-TR" sz="3600" b="1" u="sng" dirty="0">
              <a:solidFill>
                <a:srgbClr val="FF0000"/>
              </a:solidFill>
            </a:endParaRPr>
          </a:p>
        </p:txBody>
      </p:sp>
    </p:spTree>
    <p:extLst>
      <p:ext uri="{BB962C8B-B14F-4D97-AF65-F5344CB8AC3E}">
        <p14:creationId xmlns:p14="http://schemas.microsoft.com/office/powerpoint/2010/main" val="1031940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708920"/>
            <a:ext cx="8712968" cy="1728192"/>
          </a:xfrm>
        </p:spPr>
        <p:txBody>
          <a:bodyPr>
            <a:noAutofit/>
          </a:bodyPr>
          <a:lstStyle/>
          <a:p>
            <a:r>
              <a:rPr lang="tr-TR" sz="3200" b="1" dirty="0" smtClean="0"/>
              <a:t>Yönetimin işlerini halkın anlayabileceği şekilde kolaylaştırmak.</a:t>
            </a:r>
          </a:p>
          <a:p>
            <a:r>
              <a:rPr lang="tr-TR" sz="3200" b="1" dirty="0" smtClean="0"/>
              <a:t>Kurallar ve yasaklar konusunda aydınlatıcı bilgiler vererek bireylerin bu kurallara uymasını sağlama.</a:t>
            </a:r>
          </a:p>
        </p:txBody>
      </p:sp>
      <p:sp>
        <p:nvSpPr>
          <p:cNvPr id="2" name="Başlık 1"/>
          <p:cNvSpPr>
            <a:spLocks noGrp="1"/>
          </p:cNvSpPr>
          <p:nvPr>
            <p:ph type="title"/>
          </p:nvPr>
        </p:nvSpPr>
        <p:spPr>
          <a:xfrm>
            <a:off x="251520" y="332656"/>
            <a:ext cx="8568952" cy="1143000"/>
          </a:xfrm>
        </p:spPr>
        <p:txBody>
          <a:bodyPr>
            <a:normAutofit/>
          </a:bodyPr>
          <a:lstStyle/>
          <a:p>
            <a:r>
              <a:rPr lang="tr-TR" sz="3600" b="1" u="sng" dirty="0" smtClean="0">
                <a:solidFill>
                  <a:srgbClr val="FF0000"/>
                </a:solidFill>
              </a:rPr>
              <a:t>Halkla ilişkiler çalışmalarının amaçları</a:t>
            </a:r>
            <a:endParaRPr lang="tr-TR" sz="3600" dirty="0"/>
          </a:p>
        </p:txBody>
      </p:sp>
    </p:spTree>
    <p:extLst>
      <p:ext uri="{BB962C8B-B14F-4D97-AF65-F5344CB8AC3E}">
        <p14:creationId xmlns:p14="http://schemas.microsoft.com/office/powerpoint/2010/main" val="9564553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248347"/>
            <a:ext cx="8496943" cy="3877815"/>
          </a:xfrm>
        </p:spPr>
        <p:txBody>
          <a:bodyPr>
            <a:noAutofit/>
          </a:bodyPr>
          <a:lstStyle/>
          <a:p>
            <a:pPr marL="0" indent="0" algn="just">
              <a:buNone/>
            </a:pPr>
            <a:r>
              <a:rPr lang="tr-TR" sz="3600" dirty="0" smtClean="0"/>
              <a:t>Hemen her yönetsel yada </a:t>
            </a:r>
            <a:r>
              <a:rPr lang="tr-TR" sz="3600" dirty="0" err="1" smtClean="0"/>
              <a:t>organizasyonel</a:t>
            </a:r>
            <a:r>
              <a:rPr lang="tr-TR" sz="3600" dirty="0" smtClean="0"/>
              <a:t> faaliyet üç aşamadan oluşan bir süreç içerisinde gerçekleşir.</a:t>
            </a:r>
          </a:p>
          <a:p>
            <a:pPr marL="0" indent="0" algn="just">
              <a:buNone/>
            </a:pPr>
            <a:r>
              <a:rPr lang="tr-TR" sz="3600" dirty="0" smtClean="0"/>
              <a:t>Bunlar;</a:t>
            </a:r>
          </a:p>
          <a:p>
            <a:pPr algn="just"/>
            <a:r>
              <a:rPr lang="tr-TR" sz="3600" dirty="0" smtClean="0"/>
              <a:t>Araştırma</a:t>
            </a:r>
          </a:p>
          <a:p>
            <a:pPr algn="just"/>
            <a:r>
              <a:rPr lang="tr-TR" sz="3600" dirty="0" smtClean="0"/>
              <a:t>Planlama </a:t>
            </a:r>
          </a:p>
          <a:p>
            <a:pPr algn="just"/>
            <a:r>
              <a:rPr lang="tr-TR" sz="3200" b="1" dirty="0" smtClean="0"/>
              <a:t>Uygulama</a:t>
            </a:r>
            <a:r>
              <a:rPr lang="tr-TR" sz="3600" dirty="0" smtClean="0"/>
              <a:t> </a:t>
            </a:r>
            <a:endParaRPr lang="tr-TR" sz="3600" dirty="0"/>
          </a:p>
        </p:txBody>
      </p:sp>
      <p:sp>
        <p:nvSpPr>
          <p:cNvPr id="2" name="Başlık 1"/>
          <p:cNvSpPr>
            <a:spLocks noGrp="1"/>
          </p:cNvSpPr>
          <p:nvPr>
            <p:ph type="title"/>
          </p:nvPr>
        </p:nvSpPr>
        <p:spPr/>
        <p:txBody>
          <a:bodyPr/>
          <a:lstStyle/>
          <a:p>
            <a:r>
              <a:rPr lang="tr-TR" b="1" u="sng" dirty="0" smtClean="0">
                <a:solidFill>
                  <a:srgbClr val="FF0000"/>
                </a:solidFill>
              </a:rPr>
              <a:t>Halkla ilişkiler süreci</a:t>
            </a:r>
            <a:endParaRPr lang="tr-TR" b="1" u="sng" dirty="0">
              <a:solidFill>
                <a:srgbClr val="FF0000"/>
              </a:solidFill>
            </a:endParaRPr>
          </a:p>
        </p:txBody>
      </p:sp>
    </p:spTree>
    <p:extLst>
      <p:ext uri="{BB962C8B-B14F-4D97-AF65-F5344CB8AC3E}">
        <p14:creationId xmlns:p14="http://schemas.microsoft.com/office/powerpoint/2010/main" val="24277379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492896"/>
            <a:ext cx="8712968" cy="2908920"/>
          </a:xfrm>
        </p:spPr>
        <p:txBody>
          <a:bodyPr>
            <a:noAutofit/>
          </a:bodyPr>
          <a:lstStyle/>
          <a:p>
            <a:pPr marL="0" indent="0" algn="just">
              <a:buNone/>
            </a:pPr>
            <a:r>
              <a:rPr lang="tr-TR" sz="3200" b="1" dirty="0" smtClean="0"/>
              <a:t>Halkla ilişkiler çalışmasında işe araştırmayla başlamak gerekir. Kurumun alacağı kararlarla kurumun faaliyetlerini etkileyen veya etkileyebilecek kişiler, kurum ve grupların düşünce, duygu, tutum ve davranışları araştırılarak ortaya konulmalıdır.</a:t>
            </a:r>
            <a:endParaRPr lang="tr-TR" sz="3200" b="1" dirty="0"/>
          </a:p>
        </p:txBody>
      </p:sp>
      <p:sp>
        <p:nvSpPr>
          <p:cNvPr id="2" name="Başlık 1"/>
          <p:cNvSpPr>
            <a:spLocks noGrp="1"/>
          </p:cNvSpPr>
          <p:nvPr>
            <p:ph type="title"/>
          </p:nvPr>
        </p:nvSpPr>
        <p:spPr/>
        <p:txBody>
          <a:bodyPr/>
          <a:lstStyle/>
          <a:p>
            <a:r>
              <a:rPr lang="tr-TR" b="1" u="sng" dirty="0" smtClean="0">
                <a:solidFill>
                  <a:srgbClr val="FF0000"/>
                </a:solidFill>
              </a:rPr>
              <a:t>Araştırma</a:t>
            </a:r>
            <a:endParaRPr lang="tr-TR" b="1" u="sng" dirty="0">
              <a:solidFill>
                <a:srgbClr val="FF0000"/>
              </a:solidFill>
            </a:endParaRPr>
          </a:p>
        </p:txBody>
      </p:sp>
    </p:spTree>
    <p:extLst>
      <p:ext uri="{BB962C8B-B14F-4D97-AF65-F5344CB8AC3E}">
        <p14:creationId xmlns:p14="http://schemas.microsoft.com/office/powerpoint/2010/main" val="18616490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2420888"/>
            <a:ext cx="8856984" cy="2044824"/>
          </a:xfrm>
        </p:spPr>
        <p:txBody>
          <a:bodyPr>
            <a:noAutofit/>
          </a:bodyPr>
          <a:lstStyle/>
          <a:p>
            <a:pPr marL="0" indent="0" algn="just">
              <a:buNone/>
            </a:pPr>
            <a:r>
              <a:rPr lang="tr-TR" sz="3600" b="1" dirty="0" smtClean="0"/>
              <a:t>Planlama yapmak demek, belirli bir amaca erişebilmek için neyi ne zaman ve nasıl yapacağını önceden belirlemek, düşünmek demektir.</a:t>
            </a:r>
            <a:endParaRPr lang="tr-TR" sz="3600" b="1" dirty="0"/>
          </a:p>
        </p:txBody>
      </p:sp>
      <p:sp>
        <p:nvSpPr>
          <p:cNvPr id="2" name="Başlık 1"/>
          <p:cNvSpPr>
            <a:spLocks noGrp="1"/>
          </p:cNvSpPr>
          <p:nvPr>
            <p:ph type="title"/>
          </p:nvPr>
        </p:nvSpPr>
        <p:spPr/>
        <p:txBody>
          <a:bodyPr/>
          <a:lstStyle/>
          <a:p>
            <a:r>
              <a:rPr lang="tr-TR" b="1" dirty="0" smtClean="0">
                <a:solidFill>
                  <a:srgbClr val="FF0000"/>
                </a:solidFill>
              </a:rPr>
              <a:t>Planlama</a:t>
            </a:r>
            <a:endParaRPr lang="tr-TR" b="1" dirty="0">
              <a:solidFill>
                <a:srgbClr val="FF0000"/>
              </a:solidFill>
            </a:endParaRPr>
          </a:p>
        </p:txBody>
      </p:sp>
    </p:spTree>
    <p:extLst>
      <p:ext uri="{BB962C8B-B14F-4D97-AF65-F5344CB8AC3E}">
        <p14:creationId xmlns:p14="http://schemas.microsoft.com/office/powerpoint/2010/main" val="7124983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70" y="2204864"/>
            <a:ext cx="8712968" cy="2836911"/>
          </a:xfrm>
        </p:spPr>
        <p:txBody>
          <a:bodyPr>
            <a:noAutofit/>
          </a:bodyPr>
          <a:lstStyle/>
          <a:p>
            <a:pPr algn="just"/>
            <a:r>
              <a:rPr lang="tr-TR" sz="3200" b="1" dirty="0" smtClean="0"/>
              <a:t>Halkla ilişkilerin en zor aşamasıdır</a:t>
            </a:r>
          </a:p>
          <a:p>
            <a:pPr algn="just"/>
            <a:r>
              <a:rPr lang="tr-TR" sz="3200" b="1" dirty="0" smtClean="0"/>
              <a:t>Yapılan araştırma ve toplanan bilgilere dayanarak planlar hazırlandıktan sonra, bu planlar ve alınan kararlar doğrultusunda halkla ilişkiler yetkilileri tarafından uygulamaya geçilir. </a:t>
            </a:r>
          </a:p>
          <a:p>
            <a:pPr marL="0" indent="0" algn="just">
              <a:buNone/>
            </a:pPr>
            <a:endParaRPr lang="tr-TR" sz="3200" b="1" dirty="0"/>
          </a:p>
        </p:txBody>
      </p:sp>
      <p:sp>
        <p:nvSpPr>
          <p:cNvPr id="2" name="Başlık 1"/>
          <p:cNvSpPr>
            <a:spLocks noGrp="1"/>
          </p:cNvSpPr>
          <p:nvPr>
            <p:ph type="title"/>
          </p:nvPr>
        </p:nvSpPr>
        <p:spPr/>
        <p:txBody>
          <a:bodyPr/>
          <a:lstStyle/>
          <a:p>
            <a:r>
              <a:rPr lang="tr-TR" b="1" dirty="0" smtClean="0">
                <a:solidFill>
                  <a:srgbClr val="FF0000"/>
                </a:solidFill>
              </a:rPr>
              <a:t>Uygulama</a:t>
            </a:r>
            <a:endParaRPr lang="tr-TR" b="1" dirty="0">
              <a:solidFill>
                <a:srgbClr val="FF0000"/>
              </a:solidFill>
            </a:endParaRPr>
          </a:p>
        </p:txBody>
      </p:sp>
    </p:spTree>
    <p:extLst>
      <p:ext uri="{BB962C8B-B14F-4D97-AF65-F5344CB8AC3E}">
        <p14:creationId xmlns:p14="http://schemas.microsoft.com/office/powerpoint/2010/main" val="26725582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276872"/>
            <a:ext cx="8229600" cy="3196952"/>
          </a:xfrm>
        </p:spPr>
        <p:txBody>
          <a:bodyPr>
            <a:noAutofit/>
          </a:bodyPr>
          <a:lstStyle/>
          <a:p>
            <a:pPr algn="just"/>
            <a:r>
              <a:rPr lang="tr-TR" sz="3600" b="1" dirty="0" smtClean="0"/>
              <a:t>İnsanlarla anlaşabilme yeteneği,</a:t>
            </a:r>
          </a:p>
          <a:p>
            <a:pPr algn="just"/>
            <a:r>
              <a:rPr lang="tr-TR" sz="3600" b="1" dirty="0" smtClean="0"/>
              <a:t>İletişim yeteneği,</a:t>
            </a:r>
          </a:p>
          <a:p>
            <a:pPr algn="just"/>
            <a:r>
              <a:rPr lang="tr-TR" sz="3600" b="1" dirty="0" smtClean="0"/>
              <a:t>Örgütlenme yeteneği,</a:t>
            </a:r>
          </a:p>
          <a:p>
            <a:pPr algn="just"/>
            <a:r>
              <a:rPr lang="tr-TR" sz="3600" b="1" dirty="0" smtClean="0"/>
              <a:t>Hayal Gücü,</a:t>
            </a:r>
          </a:p>
          <a:p>
            <a:pPr algn="just"/>
            <a:r>
              <a:rPr lang="tr-TR" sz="3600" b="1" dirty="0" smtClean="0"/>
              <a:t>Araştırma, analiz ve bilgiyi kullanabilme yeteneği.</a:t>
            </a:r>
            <a:endParaRPr lang="tr-TR" sz="3600" b="1" dirty="0"/>
          </a:p>
        </p:txBody>
      </p:sp>
      <p:sp>
        <p:nvSpPr>
          <p:cNvPr id="2" name="Başlık 1"/>
          <p:cNvSpPr>
            <a:spLocks noGrp="1"/>
          </p:cNvSpPr>
          <p:nvPr>
            <p:ph type="title"/>
          </p:nvPr>
        </p:nvSpPr>
        <p:spPr>
          <a:xfrm>
            <a:off x="0" y="188640"/>
            <a:ext cx="9036496" cy="1224136"/>
          </a:xfrm>
        </p:spPr>
        <p:txBody>
          <a:bodyPr>
            <a:normAutofit/>
          </a:bodyPr>
          <a:lstStyle/>
          <a:p>
            <a:r>
              <a:rPr lang="tr-TR" sz="3200" b="1" u="sng" dirty="0" smtClean="0">
                <a:solidFill>
                  <a:srgbClr val="FF0000"/>
                </a:solidFill>
              </a:rPr>
              <a:t>Halkla </a:t>
            </a:r>
            <a:r>
              <a:rPr lang="tr-TR" sz="3200" b="1" u="sng" dirty="0">
                <a:solidFill>
                  <a:srgbClr val="FF0000"/>
                </a:solidFill>
              </a:rPr>
              <a:t>i</a:t>
            </a:r>
            <a:r>
              <a:rPr lang="tr-TR" sz="3200" b="1" u="sng" dirty="0" smtClean="0">
                <a:solidFill>
                  <a:srgbClr val="FF0000"/>
                </a:solidFill>
              </a:rPr>
              <a:t>lişkiler </a:t>
            </a:r>
            <a:r>
              <a:rPr lang="tr-TR" sz="3200" b="1" u="sng" dirty="0">
                <a:solidFill>
                  <a:srgbClr val="FF0000"/>
                </a:solidFill>
              </a:rPr>
              <a:t>ç</a:t>
            </a:r>
            <a:r>
              <a:rPr lang="tr-TR" sz="3200" b="1" u="sng" dirty="0" smtClean="0">
                <a:solidFill>
                  <a:srgbClr val="FF0000"/>
                </a:solidFill>
              </a:rPr>
              <a:t>alışması yapacak olanların sahip olması gereken temel özellikler</a:t>
            </a:r>
            <a:endParaRPr lang="tr-TR" sz="3200" b="1" u="sng" dirty="0">
              <a:solidFill>
                <a:srgbClr val="FF0000"/>
              </a:solidFill>
            </a:endParaRPr>
          </a:p>
        </p:txBody>
      </p:sp>
    </p:spTree>
    <p:extLst>
      <p:ext uri="{BB962C8B-B14F-4D97-AF65-F5344CB8AC3E}">
        <p14:creationId xmlns:p14="http://schemas.microsoft.com/office/powerpoint/2010/main" val="17577667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Autofit/>
          </a:bodyPr>
          <a:lstStyle/>
          <a:p>
            <a:r>
              <a:rPr lang="tr-TR" b="1" dirty="0" smtClean="0"/>
              <a:t>Yazma</a:t>
            </a:r>
          </a:p>
          <a:p>
            <a:r>
              <a:rPr lang="tr-TR" b="1" dirty="0" smtClean="0"/>
              <a:t>Editörlük</a:t>
            </a:r>
          </a:p>
          <a:p>
            <a:r>
              <a:rPr lang="tr-TR" b="1" dirty="0" smtClean="0"/>
              <a:t>Organizasyon yapma</a:t>
            </a:r>
          </a:p>
          <a:p>
            <a:r>
              <a:rPr lang="tr-TR" b="1" dirty="0" smtClean="0"/>
              <a:t>Kitle iletişim araçları ile ilişkiler</a:t>
            </a:r>
          </a:p>
          <a:p>
            <a:r>
              <a:rPr lang="tr-TR" b="1" dirty="0" smtClean="0"/>
              <a:t>Üretim (yayın işleri)</a:t>
            </a:r>
          </a:p>
          <a:p>
            <a:r>
              <a:rPr lang="tr-TR" b="1" dirty="0" smtClean="0"/>
              <a:t>Araştırma</a:t>
            </a:r>
          </a:p>
          <a:p>
            <a:r>
              <a:rPr lang="tr-TR" b="1" dirty="0" smtClean="0"/>
              <a:t>Programlama ve Danışmanlık</a:t>
            </a:r>
          </a:p>
          <a:p>
            <a:r>
              <a:rPr lang="tr-TR" b="1" dirty="0" smtClean="0"/>
              <a:t>Eğitim</a:t>
            </a:r>
          </a:p>
          <a:p>
            <a:r>
              <a:rPr lang="tr-TR" b="1" dirty="0" smtClean="0"/>
              <a:t>Yönetim</a:t>
            </a:r>
            <a:endParaRPr lang="tr-TR" b="1" dirty="0"/>
          </a:p>
        </p:txBody>
      </p:sp>
      <p:sp>
        <p:nvSpPr>
          <p:cNvPr id="3" name="Başlık 2"/>
          <p:cNvSpPr>
            <a:spLocks noGrp="1"/>
          </p:cNvSpPr>
          <p:nvPr>
            <p:ph type="title"/>
          </p:nvPr>
        </p:nvSpPr>
        <p:spPr>
          <a:xfrm>
            <a:off x="251520" y="570156"/>
            <a:ext cx="8424936" cy="1054250"/>
          </a:xfrm>
        </p:spPr>
        <p:txBody>
          <a:bodyPr>
            <a:normAutofit fontScale="90000"/>
          </a:bodyPr>
          <a:lstStyle/>
          <a:p>
            <a:r>
              <a:rPr lang="tr-TR" sz="4000" b="1" dirty="0" smtClean="0">
                <a:solidFill>
                  <a:srgbClr val="FF0000"/>
                </a:solidFill>
              </a:rPr>
              <a:t>Halkla ilişkiler çalışmalarında en yaygın olarak yapılan görevler</a:t>
            </a:r>
            <a:endParaRPr lang="tr-TR" sz="4000" b="1" dirty="0">
              <a:solidFill>
                <a:srgbClr val="FF0000"/>
              </a:solidFill>
            </a:endParaRPr>
          </a:p>
        </p:txBody>
      </p:sp>
    </p:spTree>
    <p:extLst>
      <p:ext uri="{BB962C8B-B14F-4D97-AF65-F5344CB8AC3E}">
        <p14:creationId xmlns:p14="http://schemas.microsoft.com/office/powerpoint/2010/main" val="7638490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6</TotalTime>
  <Words>559</Words>
  <Application>Microsoft Office PowerPoint</Application>
  <PresentationFormat>Ekran Gösterisi (4:3)</PresentationFormat>
  <Paragraphs>58</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Cilt</vt:lpstr>
      <vt:lpstr>HALKLA İLİŞKİLER 2 </vt:lpstr>
      <vt:lpstr>Halkla ilişkiler çalışmalarının amaçları</vt:lpstr>
      <vt:lpstr>Halkla ilişkiler çalışmalarının amaçları</vt:lpstr>
      <vt:lpstr>Halkla ilişkiler süreci</vt:lpstr>
      <vt:lpstr>Araştırma</vt:lpstr>
      <vt:lpstr>Planlama</vt:lpstr>
      <vt:lpstr>Uygulama</vt:lpstr>
      <vt:lpstr>Halkla ilişkiler çalışması yapacak olanların sahip olması gereken temel özellikler</vt:lpstr>
      <vt:lpstr>Halkla ilişkiler çalışmalarında en yaygın olarak yapılan görevler</vt:lpstr>
      <vt:lpstr>Halkla ilişkilerde etik ilkeler</vt:lpstr>
      <vt:lpstr>PowerPoint Sunusu</vt:lpstr>
      <vt:lpstr>PowerPoint Sunusu</vt:lpstr>
      <vt:lpstr>PowerPoint Sunusu</vt:lpstr>
      <vt:lpstr>PowerPoint Sunusu</vt:lpstr>
      <vt:lpstr>PowerPoint Sunusu</vt:lpstr>
      <vt:lpstr>Halkla ilişkilerde iki yönlü ilişki kurmak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 2</dc:title>
  <dc:creator>hatice</dc:creator>
  <cp:lastModifiedBy>hatice</cp:lastModifiedBy>
  <cp:revision>2</cp:revision>
  <dcterms:created xsi:type="dcterms:W3CDTF">2016-01-18T12:06:40Z</dcterms:created>
  <dcterms:modified xsi:type="dcterms:W3CDTF">2016-01-18T12:13:19Z</dcterms:modified>
</cp:coreProperties>
</file>