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86" d="100"/>
          <a:sy n="86" d="100"/>
        </p:scale>
        <p:origin x="10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3/30/2018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UZUN HECE –KISA HECE</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53637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Öğrencilerinizden yaşadıkları yerleri ve kendi </a:t>
            </a:r>
            <a:r>
              <a:rPr lang="tr-TR" dirty="0" smtClean="0"/>
              <a:t>isimlerini </a:t>
            </a:r>
            <a:r>
              <a:rPr lang="tr-TR" dirty="0"/>
              <a:t>yazarak hecelere ayırmalarını isteyiniz. Onlara günlük konuşmalarımızda uzun ve kısa süreli hecelerin olduğunu ve bunların okunuş sürelerine göre uzun veya kısa süreli olarak belirlendiğini açıklayınız. Sonu ünlü ile biten hecelerin kısa, sonu ünsüz ile biten hecelerin uzun süreli heceler olduğunu belirtiniz. Kısa süreli heceleri göstermek için nokta (.) işareti, uzun süreli heceleri </a:t>
            </a:r>
            <a:r>
              <a:rPr lang="tr-TR" dirty="0" smtClean="0"/>
              <a:t>göstermek </a:t>
            </a:r>
            <a:r>
              <a:rPr lang="tr-TR" dirty="0"/>
              <a:t>için kısa çizgi (-) işareti </a:t>
            </a:r>
            <a:r>
              <a:rPr lang="tr-TR" dirty="0" smtClean="0"/>
              <a:t>kullanıldığını </a:t>
            </a:r>
            <a:r>
              <a:rPr lang="tr-TR" dirty="0"/>
              <a:t>açıklayınız.</a:t>
            </a:r>
          </a:p>
        </p:txBody>
      </p:sp>
    </p:spTree>
    <p:extLst>
      <p:ext uri="{BB962C8B-B14F-4D97-AF65-F5344CB8AC3E}">
        <p14:creationId xmlns:p14="http://schemas.microsoft.com/office/powerpoint/2010/main" val="134237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	Sınıfınızdaki öğrencilerin isimleri ile bir çalışma yapınız. Her öğrenciden kendi ismini uzun ve kısa süreli hece işaretleri ile göstermesini isteyiniz.</a:t>
            </a:r>
          </a:p>
          <a:p>
            <a:r>
              <a:rPr lang="tr-TR" dirty="0" err="1"/>
              <a:t>Du</a:t>
            </a:r>
            <a:r>
              <a:rPr lang="tr-TR" dirty="0"/>
              <a:t> - </a:t>
            </a:r>
            <a:r>
              <a:rPr lang="tr-TR" dirty="0" err="1"/>
              <a:t>ru</a:t>
            </a:r>
            <a:r>
              <a:rPr lang="tr-TR" dirty="0"/>
              <a:t> </a:t>
            </a:r>
            <a:r>
              <a:rPr lang="tr-TR" dirty="0" err="1"/>
              <a:t>Mus</a:t>
            </a:r>
            <a:r>
              <a:rPr lang="tr-TR" dirty="0"/>
              <a:t>-ta-fa Naz-</a:t>
            </a:r>
            <a:r>
              <a:rPr lang="tr-TR" dirty="0" err="1"/>
              <a:t>lı</a:t>
            </a:r>
            <a:r>
              <a:rPr lang="tr-TR" dirty="0"/>
              <a:t> Han-dan</a:t>
            </a:r>
          </a:p>
          <a:p>
            <a:r>
              <a:rPr lang="tr-TR" dirty="0"/>
              <a:t>(.) </a:t>
            </a:r>
            <a:r>
              <a:rPr lang="tr-TR" dirty="0" smtClean="0"/>
              <a:t>     (.) </a:t>
            </a:r>
            <a:r>
              <a:rPr lang="tr-TR" dirty="0"/>
              <a:t>(-) </a:t>
            </a:r>
            <a:r>
              <a:rPr lang="tr-TR" dirty="0" smtClean="0"/>
              <a:t> (.)  </a:t>
            </a:r>
            <a:r>
              <a:rPr lang="tr-TR" dirty="0"/>
              <a:t>(.) </a:t>
            </a:r>
            <a:r>
              <a:rPr lang="tr-TR" dirty="0" smtClean="0"/>
              <a:t> (-)   (.) </a:t>
            </a:r>
            <a:r>
              <a:rPr lang="tr-TR" dirty="0"/>
              <a:t>(-) </a:t>
            </a:r>
            <a:r>
              <a:rPr lang="tr-TR" dirty="0" smtClean="0"/>
              <a:t>   (-)</a:t>
            </a:r>
            <a:endParaRPr lang="tr-TR" dirty="0"/>
          </a:p>
          <a:p>
            <a:r>
              <a:rPr lang="tr-TR" dirty="0"/>
              <a:t>Ya- se- </a:t>
            </a:r>
            <a:r>
              <a:rPr lang="tr-TR" dirty="0" err="1"/>
              <a:t>min</a:t>
            </a:r>
            <a:r>
              <a:rPr lang="tr-TR" dirty="0"/>
              <a:t>	Ü-mit</a:t>
            </a:r>
          </a:p>
          <a:p>
            <a:r>
              <a:rPr lang="tr-TR" dirty="0"/>
              <a:t>(.) </a:t>
            </a:r>
            <a:r>
              <a:rPr lang="tr-TR" dirty="0" smtClean="0"/>
              <a:t> (.)    (-)</a:t>
            </a:r>
            <a:r>
              <a:rPr lang="tr-TR" dirty="0"/>
              <a:t>	(.) </a:t>
            </a:r>
            <a:r>
              <a:rPr lang="tr-TR" dirty="0" smtClean="0"/>
              <a:t>(-)</a:t>
            </a:r>
          </a:p>
          <a:p>
            <a:endParaRPr lang="tr-TR" dirty="0"/>
          </a:p>
          <a:p>
            <a:endParaRPr lang="tr-TR" dirty="0"/>
          </a:p>
        </p:txBody>
      </p:sp>
    </p:spTree>
    <p:extLst>
      <p:ext uri="{BB962C8B-B14F-4D97-AF65-F5344CB8AC3E}">
        <p14:creationId xmlns:p14="http://schemas.microsoft.com/office/powerpoint/2010/main" val="1735067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b)	Öğrencilerinize şehir isimleri ile yukarıdaki çalış-maya benzer çalışmalar yaptırabilirsiniz.</a:t>
            </a:r>
          </a:p>
          <a:p>
            <a:r>
              <a:rPr lang="tr-TR" dirty="0"/>
              <a:t>An-</a:t>
            </a:r>
            <a:r>
              <a:rPr lang="tr-TR" dirty="0" err="1"/>
              <a:t>ka</a:t>
            </a:r>
            <a:r>
              <a:rPr lang="tr-TR" dirty="0"/>
              <a:t>-</a:t>
            </a:r>
            <a:r>
              <a:rPr lang="tr-TR" dirty="0" err="1"/>
              <a:t>ra</a:t>
            </a:r>
            <a:r>
              <a:rPr lang="tr-TR" dirty="0"/>
              <a:t> De-</a:t>
            </a:r>
            <a:r>
              <a:rPr lang="tr-TR" dirty="0" err="1"/>
              <a:t>niz</a:t>
            </a:r>
            <a:r>
              <a:rPr lang="tr-TR" dirty="0"/>
              <a:t>-</a:t>
            </a:r>
            <a:r>
              <a:rPr lang="tr-TR" dirty="0" err="1"/>
              <a:t>li</a:t>
            </a:r>
            <a:r>
              <a:rPr lang="tr-TR" dirty="0"/>
              <a:t> Ay- </a:t>
            </a:r>
            <a:r>
              <a:rPr lang="tr-TR" dirty="0" err="1"/>
              <a:t>dın</a:t>
            </a:r>
            <a:r>
              <a:rPr lang="tr-TR" dirty="0"/>
              <a:t> Van Kon-ya</a:t>
            </a:r>
          </a:p>
          <a:p>
            <a:r>
              <a:rPr lang="tr-TR" dirty="0"/>
              <a:t>(-) (.) </a:t>
            </a:r>
            <a:r>
              <a:rPr lang="tr-TR" dirty="0" smtClean="0"/>
              <a:t>  (.) </a:t>
            </a:r>
            <a:r>
              <a:rPr lang="tr-TR" dirty="0"/>
              <a:t>(.) </a:t>
            </a:r>
            <a:r>
              <a:rPr lang="tr-TR" dirty="0" smtClean="0"/>
              <a:t>   (-) </a:t>
            </a:r>
            <a:r>
              <a:rPr lang="tr-TR" dirty="0"/>
              <a:t>(.) (-) </a:t>
            </a:r>
            <a:r>
              <a:rPr lang="tr-TR" dirty="0" smtClean="0"/>
              <a:t>  (-)   (-)  (-)    (.)</a:t>
            </a:r>
            <a:endParaRPr lang="tr-TR" dirty="0"/>
          </a:p>
          <a:p>
            <a:r>
              <a:rPr lang="tr-TR" dirty="0" err="1"/>
              <a:t>Ma-ni-sa</a:t>
            </a:r>
            <a:r>
              <a:rPr lang="tr-TR" dirty="0"/>
              <a:t> İs-tan-bul</a:t>
            </a:r>
          </a:p>
          <a:p>
            <a:r>
              <a:rPr lang="tr-TR" dirty="0"/>
              <a:t>(.) </a:t>
            </a:r>
            <a:r>
              <a:rPr lang="tr-TR" dirty="0" smtClean="0"/>
              <a:t> (.)  (.) </a:t>
            </a:r>
            <a:r>
              <a:rPr lang="tr-TR" dirty="0"/>
              <a:t>(-) </a:t>
            </a:r>
            <a:r>
              <a:rPr lang="tr-TR" dirty="0" smtClean="0"/>
              <a:t> (-)  (-)</a:t>
            </a:r>
            <a:endParaRPr lang="tr-TR" dirty="0"/>
          </a:p>
          <a:p>
            <a:r>
              <a:rPr lang="tr-TR" dirty="0"/>
              <a:t>Farklı söz grupları, tekerlemeler ve günlük </a:t>
            </a:r>
            <a:r>
              <a:rPr lang="tr-TR" dirty="0" smtClean="0"/>
              <a:t>konuşmalardan </a:t>
            </a:r>
            <a:r>
              <a:rPr lang="tr-TR" dirty="0"/>
              <a:t>yola çıkarak benzer çalışmalar yaptırabilirsiniz. </a:t>
            </a:r>
          </a:p>
          <a:p>
            <a:endParaRPr lang="tr-TR" dirty="0"/>
          </a:p>
        </p:txBody>
      </p:sp>
    </p:spTree>
    <p:extLst>
      <p:ext uri="{BB962C8B-B14F-4D97-AF65-F5344CB8AC3E}">
        <p14:creationId xmlns:p14="http://schemas.microsoft.com/office/powerpoint/2010/main" val="364494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Kırmızı Balık” ve “Pazarda Neler Var?” isimli şarkıları </a:t>
            </a:r>
            <a:r>
              <a:rPr lang="tr-TR" dirty="0" smtClean="0"/>
              <a:t>inceleyelim. </a:t>
            </a:r>
            <a:r>
              <a:rPr lang="tr-TR" dirty="0"/>
              <a:t>Ş</a:t>
            </a:r>
            <a:r>
              <a:rPr lang="tr-TR" dirty="0" smtClean="0"/>
              <a:t>arkı </a:t>
            </a:r>
            <a:r>
              <a:rPr lang="tr-TR" dirty="0"/>
              <a:t>sözlerin­deki kısa ve uzun süreli heceleri </a:t>
            </a:r>
            <a:r>
              <a:rPr lang="tr-TR" dirty="0" smtClean="0"/>
              <a:t>bulup, </a:t>
            </a:r>
            <a:r>
              <a:rPr lang="tr-TR" dirty="0"/>
              <a:t>nokta ve kısa çizgi işaretleri ile </a:t>
            </a:r>
            <a:r>
              <a:rPr lang="tr-TR" dirty="0" smtClean="0"/>
              <a:t>belirleyelim.</a:t>
            </a:r>
          </a:p>
          <a:p>
            <a:endParaRPr lang="tr-TR" dirty="0"/>
          </a:p>
        </p:txBody>
      </p:sp>
    </p:spTree>
    <p:extLst>
      <p:ext uri="{BB962C8B-B14F-4D97-AF65-F5344CB8AC3E}">
        <p14:creationId xmlns:p14="http://schemas.microsoft.com/office/powerpoint/2010/main" val="372639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7487" y="2557463"/>
            <a:ext cx="3617026" cy="3317875"/>
          </a:xfrm>
        </p:spPr>
      </p:pic>
    </p:spTree>
    <p:extLst>
      <p:ext uri="{BB962C8B-B14F-4D97-AF65-F5344CB8AC3E}">
        <p14:creationId xmlns:p14="http://schemas.microsoft.com/office/powerpoint/2010/main" val="393626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7658" y="2557463"/>
            <a:ext cx="3096683" cy="3317875"/>
          </a:xfrm>
        </p:spPr>
      </p:pic>
    </p:spTree>
    <p:extLst>
      <p:ext uri="{BB962C8B-B14F-4D97-AF65-F5344CB8AC3E}">
        <p14:creationId xmlns:p14="http://schemas.microsoft.com/office/powerpoint/2010/main" val="252901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İyi </a:t>
            </a:r>
            <a:r>
              <a:rPr lang="tr-TR" smtClean="0"/>
              <a:t>Çalışmalar Dilerim.</a:t>
            </a:r>
            <a:endParaRPr lang="tr-TR"/>
          </a:p>
        </p:txBody>
      </p:sp>
    </p:spTree>
    <p:extLst>
      <p:ext uri="{BB962C8B-B14F-4D97-AF65-F5344CB8AC3E}">
        <p14:creationId xmlns:p14="http://schemas.microsoft.com/office/powerpoint/2010/main" val="245440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158" y="982132"/>
            <a:ext cx="10101942" cy="2440210"/>
          </a:xfr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57" y="4051429"/>
            <a:ext cx="10793186" cy="1400370"/>
          </a:xfrm>
          <a:prstGeom prst="rect">
            <a:avLst/>
          </a:prstGeom>
        </p:spPr>
      </p:pic>
    </p:spTree>
    <p:extLst>
      <p:ext uri="{BB962C8B-B14F-4D97-AF65-F5344CB8AC3E}">
        <p14:creationId xmlns:p14="http://schemas.microsoft.com/office/powerpoint/2010/main" val="420632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57463"/>
            <a:ext cx="9601196" cy="3317875"/>
          </a:xfrm>
        </p:spPr>
      </p:pic>
    </p:spTree>
    <p:extLst>
      <p:ext uri="{BB962C8B-B14F-4D97-AF65-F5344CB8AC3E}">
        <p14:creationId xmlns:p14="http://schemas.microsoft.com/office/powerpoint/2010/main" val="378448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Etkinlik 1</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57463"/>
            <a:ext cx="9601196" cy="3317875"/>
          </a:xfrm>
        </p:spPr>
      </p:pic>
    </p:spTree>
    <p:extLst>
      <p:ext uri="{BB962C8B-B14F-4D97-AF65-F5344CB8AC3E}">
        <p14:creationId xmlns:p14="http://schemas.microsoft.com/office/powerpoint/2010/main" val="54076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Etkinlik</a:t>
            </a:r>
            <a:endParaRPr lang="tr-TR" dirty="0"/>
          </a:p>
        </p:txBody>
      </p:sp>
      <p:sp>
        <p:nvSpPr>
          <p:cNvPr id="3" name="İçerik Yer Tutucusu 2"/>
          <p:cNvSpPr>
            <a:spLocks noGrp="1"/>
          </p:cNvSpPr>
          <p:nvPr>
            <p:ph idx="1"/>
          </p:nvPr>
        </p:nvSpPr>
        <p:spPr/>
        <p:txBody>
          <a:bodyPr/>
          <a:lstStyle/>
          <a:p>
            <a:r>
              <a:rPr lang="tr-TR" dirty="0" smtClean="0"/>
              <a:t>Dersten önce üzerlerinde mandalina, portakal, elma, muz resimleri olan kartlar hazırlayınız. Öğrencilerinize en sevdikleri meyvelerin isimlerini sorarak derse giriş yapınız. Söyledikleri meyve isimlerini tahtaya yazınız ve bu meyve isimlerinin hecelerini elinizle ritmik vurarak </a:t>
            </a:r>
            <a:r>
              <a:rPr lang="tr-TR" dirty="0"/>
              <a:t>Daha sonra öğrencilerinizden bunu sizin </a:t>
            </a:r>
            <a:r>
              <a:rPr lang="tr-TR" dirty="0" smtClean="0"/>
              <a:t>yaptığınız şekilde </a:t>
            </a:r>
            <a:r>
              <a:rPr lang="tr-TR" dirty="0"/>
              <a:t>tekrarlamalarını isteyiniz.</a:t>
            </a:r>
          </a:p>
          <a:p>
            <a:endParaRPr lang="tr-TR" dirty="0" smtClean="0"/>
          </a:p>
          <a:p>
            <a:endParaRPr lang="tr-TR" dirty="0"/>
          </a:p>
        </p:txBody>
      </p:sp>
    </p:spTree>
    <p:extLst>
      <p:ext uri="{BB962C8B-B14F-4D97-AF65-F5344CB8AC3E}">
        <p14:creationId xmlns:p14="http://schemas.microsoft.com/office/powerpoint/2010/main" val="133863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9" name="İçerik Yer Tutucusu 8"/>
          <p:cNvSpPr>
            <a:spLocks noGrp="1"/>
          </p:cNvSpPr>
          <p:nvPr>
            <p:ph idx="1"/>
          </p:nvPr>
        </p:nvSpPr>
        <p:spPr/>
        <p:txBody>
          <a:bodyPr>
            <a:normAutofit fontScale="92500" lnSpcReduction="20000"/>
          </a:bodyPr>
          <a:lstStyle/>
          <a:p>
            <a:r>
              <a:rPr lang="tr-TR" dirty="0"/>
              <a:t>Önceden hazırlamış olduğunuz kartları bütün </a:t>
            </a:r>
            <a:r>
              <a:rPr lang="tr-TR" dirty="0" smtClean="0"/>
              <a:t>öğrencilerinizin </a:t>
            </a:r>
            <a:r>
              <a:rPr lang="tr-TR" dirty="0"/>
              <a:t>görebileceği şekilde tahtaya yerleştiriniz. </a:t>
            </a:r>
            <a:r>
              <a:rPr lang="tr-TR" dirty="0" smtClean="0"/>
              <a:t>Onlardan </a:t>
            </a:r>
            <a:r>
              <a:rPr lang="tr-TR" dirty="0"/>
              <a:t>kartlarda gördükleri meyvelerin isimlerini </a:t>
            </a:r>
            <a:r>
              <a:rPr lang="tr-TR" dirty="0" smtClean="0"/>
              <a:t>söylemelerini </a:t>
            </a:r>
            <a:r>
              <a:rPr lang="tr-TR" dirty="0"/>
              <a:t>isteyiniz. Daha sonra meyvelerin isimlerini ritmik şekilde vurarak söyleyiniz. Öğrencilerinizden de resmini gösterdiğiniz meyvenin adını ritmik vurarak </a:t>
            </a:r>
            <a:r>
              <a:rPr lang="tr-TR" dirty="0" smtClean="0"/>
              <a:t>söylemelerini </a:t>
            </a:r>
            <a:r>
              <a:rPr lang="tr-TR" dirty="0"/>
              <a:t>isteyiniz</a:t>
            </a:r>
            <a:r>
              <a:rPr lang="tr-TR" dirty="0" smtClean="0"/>
              <a:t>.</a:t>
            </a:r>
          </a:p>
          <a:p>
            <a:r>
              <a:rPr lang="tr-TR" dirty="0"/>
              <a:t>Mandalina</a:t>
            </a:r>
          </a:p>
          <a:p>
            <a:r>
              <a:rPr lang="tr-TR" dirty="0"/>
              <a:t>Portakal</a:t>
            </a:r>
          </a:p>
          <a:p>
            <a:r>
              <a:rPr lang="tr-TR" dirty="0"/>
              <a:t>Elma</a:t>
            </a:r>
          </a:p>
          <a:p>
            <a:r>
              <a:rPr lang="tr-TR" dirty="0"/>
              <a:t>Muz</a:t>
            </a:r>
          </a:p>
          <a:p>
            <a:endParaRPr lang="tr-TR" dirty="0"/>
          </a:p>
        </p:txBody>
      </p:sp>
    </p:spTree>
    <p:extLst>
      <p:ext uri="{BB962C8B-B14F-4D97-AF65-F5344CB8AC3E}">
        <p14:creationId xmlns:p14="http://schemas.microsoft.com/office/powerpoint/2010/main" val="562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Öğrencilerinizi gruplara ayırınız. Her bir gruba hangi meyvenin resmini gösterirseniz gruptan o meyvenin </a:t>
            </a:r>
            <a:r>
              <a:rPr lang="tr-TR" dirty="0" smtClean="0"/>
              <a:t>ismini </a:t>
            </a:r>
            <a:r>
              <a:rPr lang="tr-TR" dirty="0"/>
              <a:t>ritmik şekilde vurarak söylemelerini isteyiniz. Tüm gruplar etkinliği gerçekleştirinceye kadar çalışmaya </a:t>
            </a:r>
            <a:r>
              <a:rPr lang="tr-TR" dirty="0" smtClean="0"/>
              <a:t>devam </a:t>
            </a:r>
            <a:r>
              <a:rPr lang="tr-TR" dirty="0"/>
              <a:t>ediniz. Çalışmanın dinamik geçmesi için şaşırtmalar yapabilir, tekrarları </a:t>
            </a:r>
            <a:r>
              <a:rPr lang="tr-TR" dirty="0" smtClean="0"/>
              <a:t>artırabilirsiniz</a:t>
            </a:r>
            <a:r>
              <a:rPr lang="tr-TR" dirty="0"/>
              <a:t>.</a:t>
            </a:r>
          </a:p>
        </p:txBody>
      </p:sp>
    </p:spTree>
    <p:extLst>
      <p:ext uri="{BB962C8B-B14F-4D97-AF65-F5344CB8AC3E}">
        <p14:creationId xmlns:p14="http://schemas.microsoft.com/office/powerpoint/2010/main" val="150478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Öğrencilerinizden ritim çalgısı olarak </a:t>
            </a:r>
            <a:r>
              <a:rPr lang="tr-TR" dirty="0" err="1"/>
              <a:t>kullanabilecek¬leri</a:t>
            </a:r>
            <a:r>
              <a:rPr lang="tr-TR" dirty="0"/>
              <a:t> farklı nesneleri ya da bedenlerini kullanarak meyve isimlerini ritmik olarak hecelemelerini isteyebilirsiniz. Örneğin, bedeni kullanırken;</a:t>
            </a:r>
          </a:p>
          <a:p>
            <a:r>
              <a:rPr lang="tr-TR" dirty="0"/>
              <a:t>Man-da-li-</a:t>
            </a:r>
            <a:r>
              <a:rPr lang="tr-TR" dirty="0" err="1"/>
              <a:t>na</a:t>
            </a:r>
            <a:r>
              <a:rPr lang="tr-TR" dirty="0"/>
              <a:t> Her hece için dizlere hafifçe vurulur. </a:t>
            </a:r>
            <a:endParaRPr lang="tr-TR" dirty="0" smtClean="0"/>
          </a:p>
          <a:p>
            <a:r>
              <a:rPr lang="tr-TR" dirty="0" err="1" smtClean="0"/>
              <a:t>Por</a:t>
            </a:r>
            <a:r>
              <a:rPr lang="tr-TR" dirty="0" smtClean="0"/>
              <a:t>-ta-kal </a:t>
            </a:r>
            <a:r>
              <a:rPr lang="tr-TR" dirty="0"/>
              <a:t>Her hece için elle ritim tutulur.</a:t>
            </a:r>
          </a:p>
          <a:p>
            <a:r>
              <a:rPr lang="tr-TR" dirty="0"/>
              <a:t>El-</a:t>
            </a:r>
            <a:r>
              <a:rPr lang="tr-TR" dirty="0" err="1"/>
              <a:t>ma</a:t>
            </a:r>
            <a:r>
              <a:rPr lang="tr-TR" dirty="0"/>
              <a:t>	Her hece için parmak şaklatılır.</a:t>
            </a:r>
          </a:p>
          <a:p>
            <a:r>
              <a:rPr lang="tr-TR" dirty="0"/>
              <a:t>Muz	Sıraya hafifçe vurulur.</a:t>
            </a:r>
          </a:p>
          <a:p>
            <a:endParaRPr lang="tr-TR" dirty="0"/>
          </a:p>
        </p:txBody>
      </p:sp>
    </p:spTree>
    <p:extLst>
      <p:ext uri="{BB962C8B-B14F-4D97-AF65-F5344CB8AC3E}">
        <p14:creationId xmlns:p14="http://schemas.microsoft.com/office/powerpoint/2010/main" val="90337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“Pazarda Neler Var?” adlı şarkının sözlerini tahtaya yazınız. Şarkının içinde geçen meyve isimlerinden </a:t>
            </a:r>
            <a:r>
              <a:rPr lang="tr-TR" dirty="0" smtClean="0"/>
              <a:t>oluşan </a:t>
            </a:r>
            <a:r>
              <a:rPr lang="tr-TR" dirty="0"/>
              <a:t>küçük bir tekerleme oluşturunuz ve vuruşlarını </a:t>
            </a:r>
            <a:r>
              <a:rPr lang="tr-TR" dirty="0" smtClean="0"/>
              <a:t>yaparak </a:t>
            </a:r>
            <a:r>
              <a:rPr lang="tr-TR" dirty="0"/>
              <a:t>bu tekerlemeyi öğrencilerinize söyletiniz. Daha sonra şarkıyı öğrencilerinize öğretiniz.</a:t>
            </a:r>
          </a:p>
          <a:p>
            <a:r>
              <a:rPr lang="tr-TR" dirty="0" smtClean="0"/>
              <a:t>Mandalina </a:t>
            </a:r>
            <a:r>
              <a:rPr lang="tr-TR" dirty="0"/>
              <a:t>muz,</a:t>
            </a:r>
          </a:p>
          <a:p>
            <a:r>
              <a:rPr lang="tr-TR" dirty="0"/>
              <a:t>Mandalina muz,</a:t>
            </a:r>
          </a:p>
          <a:p>
            <a:r>
              <a:rPr lang="tr-TR" dirty="0"/>
              <a:t>Elma portakal,</a:t>
            </a:r>
          </a:p>
          <a:p>
            <a:r>
              <a:rPr lang="tr-TR" dirty="0"/>
              <a:t>Mandalina muz.</a:t>
            </a:r>
          </a:p>
          <a:p>
            <a:r>
              <a:rPr lang="tr-TR" dirty="0"/>
              <a:t>Tekerlemenin vuruşları</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271" y="3598378"/>
            <a:ext cx="6544588" cy="1448002"/>
          </a:xfrm>
          <a:prstGeom prst="rect">
            <a:avLst/>
          </a:prstGeom>
        </p:spPr>
      </p:pic>
    </p:spTree>
    <p:extLst>
      <p:ext uri="{BB962C8B-B14F-4D97-AF65-F5344CB8AC3E}">
        <p14:creationId xmlns:p14="http://schemas.microsoft.com/office/powerpoint/2010/main" val="17094908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245</TotalTime>
  <Words>340</Words>
  <Application>Microsoft Office PowerPoint</Application>
  <PresentationFormat>Geniş ekran</PresentationFormat>
  <Paragraphs>35</Paragraphs>
  <Slides>16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16</vt:i4>
      </vt:variant>
    </vt:vector>
  </HeadingPairs>
  <TitlesOfParts>
    <vt:vector size="19" baseType="lpstr">
      <vt:lpstr>Arial</vt:lpstr>
      <vt:lpstr>Garamond</vt:lpstr>
      <vt:lpstr>Organik</vt:lpstr>
      <vt:lpstr>UZUN HECE –KISA HECE</vt:lpstr>
      <vt:lpstr>PowerPoint Sunusu</vt:lpstr>
      <vt:lpstr>PowerPoint Sunusu</vt:lpstr>
      <vt:lpstr>Etkinlik 1</vt:lpstr>
      <vt:lpstr>2. Etkinlik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UZUN HECE –KISA HECE</dc:title>
  <dc:creator>svr</dc:creator>
  <cp:lastModifiedBy>svr</cp:lastModifiedBy>
  <cp:revision>7</cp:revision>
  <dcterms:created xsi:type="dcterms:W3CDTF">2018-03-23T12:54:23Z</dcterms:created>
  <dcterms:modified xsi:type="dcterms:W3CDTF">2018-03-30T12:44:19Z</dcterms:modified>
</cp:coreProperties>
</file>