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85800" y="6248400"/>
            <a:ext cx="1905000" cy="45720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pPr>
              <a:defRPr/>
            </a:pPr>
            <a:fld id="{FE0C24E9-FAA5-4959-B88D-5FA9965818A5}"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23CAD52-D7C3-4BC8-9A23-C4E8E00E7A25}" type="datetimeFigureOut">
              <a:rPr lang="tr-TR" smtClean="0"/>
              <a:t>26.2.2015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6D11A82-983D-4860-BCD7-A95F5612C4CE}"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CAD52-D7C3-4BC8-9A23-C4E8E00E7A25}" type="datetimeFigureOut">
              <a:rPr lang="tr-TR" smtClean="0"/>
              <a:t>26.2.2015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11A82-983D-4860-BCD7-A95F5612C4CE}"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wmf"/><Relationship Id="rId7" Type="http://schemas.openxmlformats.org/officeDocument/2006/relationships/image" Target="../media/image13.gif"/><Relationship Id="rId2" Type="http://schemas.openxmlformats.org/officeDocument/2006/relationships/image" Target="../media/image8.wmf"/><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E TİCARET İLE İLGİLİ KONULAR</a:t>
            </a:r>
            <a:endParaRPr lang="tr-TR" dirty="0"/>
          </a:p>
        </p:txBody>
      </p:sp>
      <p:sp>
        <p:nvSpPr>
          <p:cNvPr id="3" name="2 Alt Başlık"/>
          <p:cNvSpPr>
            <a:spLocks noGrp="1"/>
          </p:cNvSpPr>
          <p:nvPr>
            <p:ph type="subTitle" idx="1"/>
          </p:nvPr>
        </p:nvSpPr>
        <p:spPr/>
        <p:txBody>
          <a:bodyPr/>
          <a:lstStyle/>
          <a:p>
            <a:endParaRPr lang="tr-TR" dirty="0" smtClean="0"/>
          </a:p>
          <a:p>
            <a:r>
              <a:rPr lang="tr-TR" dirty="0" err="1" smtClean="0"/>
              <a:t>Doç.Dr</a:t>
            </a:r>
            <a:r>
              <a:rPr lang="tr-TR" dirty="0" smtClean="0"/>
              <a:t>.Dilber Ulaş </a:t>
            </a:r>
          </a:p>
          <a:p>
            <a:r>
              <a:rPr lang="tr-TR" smtClean="0"/>
              <a:t>Mart 2015</a:t>
            </a: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539750" y="404813"/>
            <a:ext cx="7989888" cy="720725"/>
          </a:xfrm>
        </p:spPr>
        <p:txBody>
          <a:bodyPr/>
          <a:lstStyle/>
          <a:p>
            <a:pPr>
              <a:defRPr/>
            </a:pPr>
            <a:r>
              <a:rPr lang="tr-TR" sz="3600"/>
              <a:t>İLİŞKİ PAZARLAMASI(4)</a:t>
            </a:r>
          </a:p>
        </p:txBody>
      </p:sp>
      <p:sp>
        <p:nvSpPr>
          <p:cNvPr id="187395" name="Rectangle 3"/>
          <p:cNvSpPr>
            <a:spLocks noGrp="1" noChangeArrowheads="1"/>
          </p:cNvSpPr>
          <p:nvPr>
            <p:ph type="body" sz="half" idx="1"/>
          </p:nvPr>
        </p:nvSpPr>
        <p:spPr>
          <a:xfrm>
            <a:off x="755650" y="1125538"/>
            <a:ext cx="7416800" cy="431800"/>
          </a:xfrm>
        </p:spPr>
        <p:txBody>
          <a:bodyPr/>
          <a:lstStyle/>
          <a:p>
            <a:pPr>
              <a:lnSpc>
                <a:spcPct val="90000"/>
              </a:lnSpc>
              <a:buFontTx/>
              <a:buNone/>
              <a:defRPr/>
            </a:pPr>
            <a:r>
              <a:rPr lang="tr-TR" sz="2400" b="1" i="1">
                <a:solidFill>
                  <a:schemeClr val="accent1"/>
                </a:solidFill>
              </a:rPr>
              <a:t>İlişki Pazarlaması Stratejisi </a:t>
            </a:r>
          </a:p>
        </p:txBody>
      </p:sp>
      <p:sp>
        <p:nvSpPr>
          <p:cNvPr id="65540" name="Rectangle 4"/>
          <p:cNvSpPr>
            <a:spLocks noChangeArrowheads="1"/>
          </p:cNvSpPr>
          <p:nvPr/>
        </p:nvSpPr>
        <p:spPr bwMode="auto">
          <a:xfrm>
            <a:off x="1771650" y="466725"/>
            <a:ext cx="5600700" cy="0"/>
          </a:xfrm>
          <a:prstGeom prst="rect">
            <a:avLst/>
          </a:prstGeom>
          <a:noFill/>
          <a:ln w="9525">
            <a:noFill/>
            <a:miter lim="800000"/>
            <a:headEnd/>
            <a:tailEnd/>
          </a:ln>
        </p:spPr>
        <p:txBody>
          <a:bodyPr wrap="none">
            <a:spAutoFit/>
          </a:bodyPr>
          <a:lstStyle/>
          <a:p>
            <a:endParaRPr lang="tr-TR"/>
          </a:p>
        </p:txBody>
      </p:sp>
      <p:sp>
        <p:nvSpPr>
          <p:cNvPr id="65541" name="Rectangle 5"/>
          <p:cNvSpPr>
            <a:spLocks noChangeArrowheads="1"/>
          </p:cNvSpPr>
          <p:nvPr/>
        </p:nvSpPr>
        <p:spPr bwMode="auto">
          <a:xfrm>
            <a:off x="1771650" y="466725"/>
            <a:ext cx="5600700" cy="0"/>
          </a:xfrm>
          <a:prstGeom prst="rect">
            <a:avLst/>
          </a:prstGeom>
          <a:noFill/>
          <a:ln w="9525">
            <a:noFill/>
            <a:miter lim="800000"/>
            <a:headEnd/>
            <a:tailEnd/>
          </a:ln>
        </p:spPr>
        <p:txBody>
          <a:bodyPr wrap="none">
            <a:spAutoFit/>
          </a:bodyPr>
          <a:lstStyle/>
          <a:p>
            <a:endParaRPr lang="tr-TR"/>
          </a:p>
        </p:txBody>
      </p:sp>
      <p:sp>
        <p:nvSpPr>
          <p:cNvPr id="65542" name="Rectangle 6"/>
          <p:cNvSpPr>
            <a:spLocks noChangeArrowheads="1"/>
          </p:cNvSpPr>
          <p:nvPr/>
        </p:nvSpPr>
        <p:spPr bwMode="auto">
          <a:xfrm>
            <a:off x="1765300" y="623888"/>
            <a:ext cx="5610225" cy="0"/>
          </a:xfrm>
          <a:prstGeom prst="rect">
            <a:avLst/>
          </a:prstGeom>
          <a:noFill/>
          <a:ln w="9525">
            <a:noFill/>
            <a:miter lim="800000"/>
            <a:headEnd/>
            <a:tailEnd/>
          </a:ln>
        </p:spPr>
        <p:txBody>
          <a:bodyPr wrap="none" anchor="b">
            <a:spAutoFit/>
          </a:bodyPr>
          <a:lstStyle/>
          <a:p>
            <a:endParaRPr lang="tr-TR">
              <a:latin typeface="Times New Roman" pitchFamily="18" charset="0"/>
            </a:endParaRPr>
          </a:p>
        </p:txBody>
      </p:sp>
      <p:sp>
        <p:nvSpPr>
          <p:cNvPr id="65543" name="Rectangle 7"/>
          <p:cNvSpPr>
            <a:spLocks noChangeArrowheads="1"/>
          </p:cNvSpPr>
          <p:nvPr/>
        </p:nvSpPr>
        <p:spPr bwMode="auto">
          <a:xfrm>
            <a:off x="1765300" y="623888"/>
            <a:ext cx="5600700" cy="0"/>
          </a:xfrm>
          <a:prstGeom prst="rect">
            <a:avLst/>
          </a:prstGeom>
          <a:noFill/>
          <a:ln w="9525">
            <a:noFill/>
            <a:miter lim="800000"/>
            <a:headEnd/>
            <a:tailEnd/>
          </a:ln>
        </p:spPr>
        <p:txBody>
          <a:bodyPr wrap="none" anchor="ctr">
            <a:spAutoFit/>
          </a:bodyPr>
          <a:lstStyle/>
          <a:p>
            <a:endParaRPr lang="tr-TR"/>
          </a:p>
        </p:txBody>
      </p:sp>
      <p:sp>
        <p:nvSpPr>
          <p:cNvPr id="65544" name="Rectangle 8"/>
          <p:cNvSpPr>
            <a:spLocks noChangeArrowheads="1"/>
          </p:cNvSpPr>
          <p:nvPr/>
        </p:nvSpPr>
        <p:spPr bwMode="auto">
          <a:xfrm>
            <a:off x="1765300" y="623888"/>
            <a:ext cx="5610225" cy="0"/>
          </a:xfrm>
          <a:prstGeom prst="rect">
            <a:avLst/>
          </a:prstGeom>
          <a:noFill/>
          <a:ln w="9525">
            <a:noFill/>
            <a:miter lim="800000"/>
            <a:headEnd/>
            <a:tailEnd/>
          </a:ln>
        </p:spPr>
        <p:txBody>
          <a:bodyPr wrap="none" anchor="b">
            <a:spAutoFit/>
          </a:bodyPr>
          <a:lstStyle/>
          <a:p>
            <a:endParaRPr lang="tr-TR">
              <a:latin typeface="Times New Roman" pitchFamily="18" charset="0"/>
            </a:endParaRPr>
          </a:p>
        </p:txBody>
      </p:sp>
      <p:pic>
        <p:nvPicPr>
          <p:cNvPr id="65545" name="Picture 9"/>
          <p:cNvPicPr>
            <a:picLocks noChangeAspect="1" noChangeArrowheads="1"/>
          </p:cNvPicPr>
          <p:nvPr/>
        </p:nvPicPr>
        <p:blipFill>
          <a:blip r:embed="rId2"/>
          <a:srcRect/>
          <a:stretch>
            <a:fillRect/>
          </a:stretch>
        </p:blipFill>
        <p:spPr bwMode="auto">
          <a:xfrm>
            <a:off x="1331913" y="1628775"/>
            <a:ext cx="6500812" cy="505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609600"/>
            <a:ext cx="8062913" cy="1143000"/>
          </a:xfrm>
        </p:spPr>
        <p:txBody>
          <a:bodyPr/>
          <a:lstStyle/>
          <a:p>
            <a:pPr>
              <a:defRPr/>
            </a:pPr>
            <a:r>
              <a:rPr lang="tr-TR" sz="4000"/>
              <a:t>DOĞRUDAN PAZARLAMA (1) </a:t>
            </a:r>
          </a:p>
        </p:txBody>
      </p:sp>
      <p:sp>
        <p:nvSpPr>
          <p:cNvPr id="156675" name="Rectangle 3"/>
          <p:cNvSpPr>
            <a:spLocks noGrp="1" noChangeArrowheads="1"/>
          </p:cNvSpPr>
          <p:nvPr>
            <p:ph type="body" sz="half" idx="1"/>
          </p:nvPr>
        </p:nvSpPr>
        <p:spPr>
          <a:xfrm>
            <a:off x="684213" y="2060575"/>
            <a:ext cx="3743325" cy="3743325"/>
          </a:xfrm>
        </p:spPr>
        <p:txBody>
          <a:bodyPr/>
          <a:lstStyle/>
          <a:p>
            <a:pPr>
              <a:lnSpc>
                <a:spcPct val="90000"/>
              </a:lnSpc>
              <a:buFont typeface="Wingdings" pitchFamily="2" charset="2"/>
              <a:buNone/>
              <a:defRPr/>
            </a:pPr>
            <a:r>
              <a:rPr lang="tr-TR" sz="2800" b="1"/>
              <a:t>	</a:t>
            </a:r>
            <a:r>
              <a:rPr lang="tr-TR" sz="2400" b="1" i="1" u="sng"/>
              <a:t>Doğrudan pazarlama</a:t>
            </a:r>
            <a:r>
              <a:rPr lang="tr-TR" sz="2400" b="1"/>
              <a:t> birliğine göre doğrudan pazarlama, herhangi bir mekânda ölçülebilir bir tepkiyi ve/veya bir ticari işlemi etkilemek için, bir veya birden fazla reklâm medyasını kullanan etkileşimli bir pazarlama sistemidir.</a:t>
            </a:r>
          </a:p>
        </p:txBody>
      </p:sp>
      <p:pic>
        <p:nvPicPr>
          <p:cNvPr id="66564" name="Picture 7" descr="MCj03391320000[1]"/>
          <p:cNvPicPr>
            <a:picLocks noChangeAspect="1" noChangeArrowheads="1"/>
          </p:cNvPicPr>
          <p:nvPr/>
        </p:nvPicPr>
        <p:blipFill>
          <a:blip r:embed="rId2"/>
          <a:srcRect/>
          <a:stretch>
            <a:fillRect/>
          </a:stretch>
        </p:blipFill>
        <p:spPr bwMode="auto">
          <a:xfrm>
            <a:off x="5003800" y="2060575"/>
            <a:ext cx="3168650" cy="3455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11188" y="620713"/>
            <a:ext cx="8062912" cy="792162"/>
          </a:xfrm>
        </p:spPr>
        <p:txBody>
          <a:bodyPr/>
          <a:lstStyle/>
          <a:p>
            <a:pPr>
              <a:defRPr/>
            </a:pPr>
            <a:r>
              <a:rPr lang="tr-TR" sz="4000"/>
              <a:t>DOĞRUDAN PAZARLAMA(2) </a:t>
            </a:r>
          </a:p>
        </p:txBody>
      </p:sp>
      <p:sp>
        <p:nvSpPr>
          <p:cNvPr id="177159" name="Rectangle 7"/>
          <p:cNvSpPr>
            <a:spLocks noGrp="1" noChangeArrowheads="1"/>
          </p:cNvSpPr>
          <p:nvPr>
            <p:ph type="body" sz="half" idx="1"/>
          </p:nvPr>
        </p:nvSpPr>
        <p:spPr>
          <a:xfrm>
            <a:off x="611188" y="1628775"/>
            <a:ext cx="4392612" cy="4248150"/>
          </a:xfrm>
        </p:spPr>
        <p:txBody>
          <a:bodyPr/>
          <a:lstStyle/>
          <a:p>
            <a:pPr>
              <a:lnSpc>
                <a:spcPct val="80000"/>
              </a:lnSpc>
              <a:buFontTx/>
              <a:buNone/>
              <a:defRPr/>
            </a:pPr>
            <a:r>
              <a:rPr lang="tr-TR" sz="2400"/>
              <a:t>	</a:t>
            </a:r>
            <a:r>
              <a:rPr lang="tr-TR" sz="2400" b="1" i="1">
                <a:solidFill>
                  <a:schemeClr val="accent1"/>
                </a:solidFill>
              </a:rPr>
              <a:t>Doğrudan Pazarlamanın, Kullanılan Medyaya Göre Sınıflandırılması </a:t>
            </a:r>
          </a:p>
          <a:p>
            <a:pPr>
              <a:lnSpc>
                <a:spcPct val="80000"/>
              </a:lnSpc>
              <a:buFont typeface="Wingdings" pitchFamily="2" charset="2"/>
              <a:buChar char="v"/>
              <a:defRPr/>
            </a:pPr>
            <a:r>
              <a:rPr lang="tr-TR" sz="2400" b="1"/>
              <a:t>Kataloglar, broşürler </a:t>
            </a:r>
          </a:p>
          <a:p>
            <a:pPr>
              <a:lnSpc>
                <a:spcPct val="80000"/>
              </a:lnSpc>
              <a:buFont typeface="Wingdings" pitchFamily="2" charset="2"/>
              <a:buChar char="v"/>
              <a:defRPr/>
            </a:pPr>
            <a:r>
              <a:rPr lang="tr-TR" sz="2400" b="1"/>
              <a:t>Posta gönderileri (Mektup, vb.) </a:t>
            </a:r>
          </a:p>
          <a:p>
            <a:pPr>
              <a:lnSpc>
                <a:spcPct val="80000"/>
              </a:lnSpc>
              <a:buFont typeface="Wingdings" pitchFamily="2" charset="2"/>
              <a:buChar char="v"/>
              <a:defRPr/>
            </a:pPr>
            <a:r>
              <a:rPr lang="tr-TR" sz="2400" b="1"/>
              <a:t>Tele pazarlama </a:t>
            </a:r>
          </a:p>
          <a:p>
            <a:pPr>
              <a:lnSpc>
                <a:spcPct val="80000"/>
              </a:lnSpc>
              <a:buFont typeface="Wingdings" pitchFamily="2" charset="2"/>
              <a:buChar char="v"/>
              <a:defRPr/>
            </a:pPr>
            <a:r>
              <a:rPr lang="tr-TR" sz="2400" b="1"/>
              <a:t>Elektronik alışveriş </a:t>
            </a:r>
          </a:p>
          <a:p>
            <a:pPr>
              <a:lnSpc>
                <a:spcPct val="80000"/>
              </a:lnSpc>
              <a:buFont typeface="Wingdings" pitchFamily="2" charset="2"/>
              <a:buChar char="v"/>
              <a:defRPr/>
            </a:pPr>
            <a:r>
              <a:rPr lang="tr-TR" sz="2400" b="1"/>
              <a:t>Televizyondan satış </a:t>
            </a:r>
          </a:p>
          <a:p>
            <a:pPr>
              <a:lnSpc>
                <a:spcPct val="80000"/>
              </a:lnSpc>
              <a:buFont typeface="Wingdings" pitchFamily="2" charset="2"/>
              <a:buChar char="v"/>
              <a:defRPr/>
            </a:pPr>
            <a:r>
              <a:rPr lang="tr-TR" sz="2400" b="1"/>
              <a:t>Faks gönderileri </a:t>
            </a:r>
          </a:p>
          <a:p>
            <a:pPr>
              <a:lnSpc>
                <a:spcPct val="80000"/>
              </a:lnSpc>
              <a:buFont typeface="Wingdings" pitchFamily="2" charset="2"/>
              <a:buChar char="v"/>
              <a:defRPr/>
            </a:pPr>
            <a:r>
              <a:rPr lang="tr-TR" sz="2400" b="1"/>
              <a:t>İnternet kanalıyla sesli mesaj </a:t>
            </a:r>
          </a:p>
          <a:p>
            <a:pPr>
              <a:lnSpc>
                <a:spcPct val="80000"/>
              </a:lnSpc>
              <a:buFont typeface="Wingdings" pitchFamily="2" charset="2"/>
              <a:buChar char="v"/>
              <a:defRPr/>
            </a:pPr>
            <a:r>
              <a:rPr lang="tr-TR" sz="2400" b="1"/>
              <a:t>E-posta – SMS.</a:t>
            </a:r>
          </a:p>
        </p:txBody>
      </p:sp>
      <p:grpSp>
        <p:nvGrpSpPr>
          <p:cNvPr id="2" name="Group 16"/>
          <p:cNvGrpSpPr>
            <a:grpSpLocks/>
          </p:cNvGrpSpPr>
          <p:nvPr/>
        </p:nvGrpSpPr>
        <p:grpSpPr bwMode="auto">
          <a:xfrm>
            <a:off x="5003800" y="1555750"/>
            <a:ext cx="3378200" cy="4368800"/>
            <a:chOff x="3152" y="980"/>
            <a:chExt cx="2128" cy="2752"/>
          </a:xfrm>
        </p:grpSpPr>
        <p:pic>
          <p:nvPicPr>
            <p:cNvPr id="67589" name="Picture 8" descr="MCj01960220000[1]"/>
            <p:cNvPicPr>
              <a:picLocks noChangeAspect="1" noChangeArrowheads="1"/>
            </p:cNvPicPr>
            <p:nvPr/>
          </p:nvPicPr>
          <p:blipFill>
            <a:blip r:embed="rId2"/>
            <a:srcRect/>
            <a:stretch>
              <a:fillRect/>
            </a:stretch>
          </p:blipFill>
          <p:spPr bwMode="auto">
            <a:xfrm>
              <a:off x="4195" y="1887"/>
              <a:ext cx="862" cy="849"/>
            </a:xfrm>
            <a:prstGeom prst="rect">
              <a:avLst/>
            </a:prstGeom>
            <a:noFill/>
            <a:ln w="9525">
              <a:noFill/>
              <a:miter lim="800000"/>
              <a:headEnd/>
              <a:tailEnd/>
            </a:ln>
          </p:spPr>
        </p:pic>
        <p:pic>
          <p:nvPicPr>
            <p:cNvPr id="67590" name="Picture 9" descr="MCj04127860000[1]"/>
            <p:cNvPicPr>
              <a:picLocks noChangeAspect="1" noChangeArrowheads="1"/>
            </p:cNvPicPr>
            <p:nvPr/>
          </p:nvPicPr>
          <p:blipFill>
            <a:blip r:embed="rId3"/>
            <a:srcRect/>
            <a:stretch>
              <a:fillRect/>
            </a:stretch>
          </p:blipFill>
          <p:spPr bwMode="auto">
            <a:xfrm>
              <a:off x="4286" y="1252"/>
              <a:ext cx="771" cy="596"/>
            </a:xfrm>
            <a:prstGeom prst="rect">
              <a:avLst/>
            </a:prstGeom>
            <a:noFill/>
            <a:ln w="9525">
              <a:noFill/>
              <a:miter lim="800000"/>
              <a:headEnd/>
              <a:tailEnd/>
            </a:ln>
          </p:spPr>
        </p:pic>
        <p:pic>
          <p:nvPicPr>
            <p:cNvPr id="67591" name="Picture 10" descr="MCj04126200000[1]"/>
            <p:cNvPicPr>
              <a:picLocks noChangeAspect="1" noChangeArrowheads="1"/>
            </p:cNvPicPr>
            <p:nvPr/>
          </p:nvPicPr>
          <p:blipFill>
            <a:blip r:embed="rId4"/>
            <a:srcRect/>
            <a:stretch>
              <a:fillRect/>
            </a:stretch>
          </p:blipFill>
          <p:spPr bwMode="auto">
            <a:xfrm>
              <a:off x="4150" y="2885"/>
              <a:ext cx="1130" cy="683"/>
            </a:xfrm>
            <a:prstGeom prst="rect">
              <a:avLst/>
            </a:prstGeom>
            <a:noFill/>
            <a:ln w="9525">
              <a:noFill/>
              <a:miter lim="800000"/>
              <a:headEnd/>
              <a:tailEnd/>
            </a:ln>
          </p:spPr>
        </p:pic>
        <p:pic>
          <p:nvPicPr>
            <p:cNvPr id="67592" name="Picture 11" descr="MMj02834990000[1]"/>
            <p:cNvPicPr>
              <a:picLocks noChangeAspect="1" noChangeArrowheads="1" noCrop="1"/>
            </p:cNvPicPr>
            <p:nvPr/>
          </p:nvPicPr>
          <p:blipFill>
            <a:blip r:embed="rId5"/>
            <a:srcRect/>
            <a:stretch>
              <a:fillRect/>
            </a:stretch>
          </p:blipFill>
          <p:spPr bwMode="auto">
            <a:xfrm>
              <a:off x="3152" y="980"/>
              <a:ext cx="890" cy="681"/>
            </a:xfrm>
            <a:prstGeom prst="rect">
              <a:avLst/>
            </a:prstGeom>
            <a:noFill/>
            <a:ln w="9525">
              <a:noFill/>
              <a:miter lim="800000"/>
              <a:headEnd/>
              <a:tailEnd/>
            </a:ln>
          </p:spPr>
        </p:pic>
        <p:pic>
          <p:nvPicPr>
            <p:cNvPr id="67593" name="Picture 12" descr="MCj04326270000[1]"/>
            <p:cNvPicPr>
              <a:picLocks noChangeAspect="1" noChangeArrowheads="1"/>
            </p:cNvPicPr>
            <p:nvPr/>
          </p:nvPicPr>
          <p:blipFill>
            <a:blip r:embed="rId6"/>
            <a:srcRect/>
            <a:stretch>
              <a:fillRect/>
            </a:stretch>
          </p:blipFill>
          <p:spPr bwMode="auto">
            <a:xfrm>
              <a:off x="3379" y="2432"/>
              <a:ext cx="680" cy="680"/>
            </a:xfrm>
            <a:prstGeom prst="rect">
              <a:avLst/>
            </a:prstGeom>
            <a:noFill/>
            <a:ln w="9525">
              <a:noFill/>
              <a:miter lim="800000"/>
              <a:headEnd/>
              <a:tailEnd/>
            </a:ln>
          </p:spPr>
        </p:pic>
        <p:pic>
          <p:nvPicPr>
            <p:cNvPr id="67594" name="Picture 14" descr="MMj02347540000[1]"/>
            <p:cNvPicPr>
              <a:picLocks noChangeAspect="1" noChangeArrowheads="1" noCrop="1"/>
            </p:cNvPicPr>
            <p:nvPr/>
          </p:nvPicPr>
          <p:blipFill>
            <a:blip r:embed="rId7"/>
            <a:srcRect/>
            <a:stretch>
              <a:fillRect/>
            </a:stretch>
          </p:blipFill>
          <p:spPr bwMode="auto">
            <a:xfrm>
              <a:off x="3379" y="1796"/>
              <a:ext cx="635" cy="542"/>
            </a:xfrm>
            <a:prstGeom prst="rect">
              <a:avLst/>
            </a:prstGeom>
            <a:noFill/>
            <a:ln w="9525">
              <a:noFill/>
              <a:miter lim="800000"/>
              <a:headEnd/>
              <a:tailEnd/>
            </a:ln>
          </p:spPr>
        </p:pic>
        <p:pic>
          <p:nvPicPr>
            <p:cNvPr id="67595" name="Picture 15" descr="MMj03180570000[1]"/>
            <p:cNvPicPr>
              <a:picLocks noChangeAspect="1" noChangeArrowheads="1" noCrop="1"/>
            </p:cNvPicPr>
            <p:nvPr/>
          </p:nvPicPr>
          <p:blipFill>
            <a:blip r:embed="rId8"/>
            <a:srcRect/>
            <a:stretch>
              <a:fillRect/>
            </a:stretch>
          </p:blipFill>
          <p:spPr bwMode="auto">
            <a:xfrm>
              <a:off x="3424" y="3113"/>
              <a:ext cx="633" cy="619"/>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95288" y="609600"/>
            <a:ext cx="8353425" cy="1143000"/>
          </a:xfrm>
        </p:spPr>
        <p:txBody>
          <a:bodyPr/>
          <a:lstStyle/>
          <a:p>
            <a:pPr>
              <a:defRPr/>
            </a:pPr>
            <a:r>
              <a:rPr lang="tr-TR" sz="4000"/>
              <a:t>İNTERNET ÜZERİNDEN PAZARLAMA (1)</a:t>
            </a:r>
          </a:p>
        </p:txBody>
      </p:sp>
      <p:sp>
        <p:nvSpPr>
          <p:cNvPr id="157703" name="Rectangle 7"/>
          <p:cNvSpPr>
            <a:spLocks noGrp="1" noChangeArrowheads="1"/>
          </p:cNvSpPr>
          <p:nvPr>
            <p:ph type="body" sz="half" idx="1"/>
          </p:nvPr>
        </p:nvSpPr>
        <p:spPr>
          <a:xfrm>
            <a:off x="1116013" y="2565400"/>
            <a:ext cx="3671887" cy="4103688"/>
          </a:xfrm>
        </p:spPr>
        <p:txBody>
          <a:bodyPr/>
          <a:lstStyle/>
          <a:p>
            <a:pPr marL="0" indent="0">
              <a:buFont typeface="Wingdings" pitchFamily="2" charset="2"/>
              <a:buNone/>
              <a:defRPr/>
            </a:pPr>
            <a:r>
              <a:rPr lang="tr-TR" sz="2400" b="1" dirty="0"/>
              <a:t>En genel anlamı ile internet üzerinden pazarlama, internetin kar yaratma amacıyla kullanılması olarak ifade edilebilir </a:t>
            </a:r>
          </a:p>
        </p:txBody>
      </p:sp>
      <p:pic>
        <p:nvPicPr>
          <p:cNvPr id="68612" name="Picture 9" descr="MMj02838430000[1]"/>
          <p:cNvPicPr>
            <a:picLocks noChangeAspect="1" noChangeArrowheads="1" noCrop="1"/>
          </p:cNvPicPr>
          <p:nvPr/>
        </p:nvPicPr>
        <p:blipFill>
          <a:blip r:embed="rId2"/>
          <a:srcRect/>
          <a:stretch>
            <a:fillRect/>
          </a:stretch>
        </p:blipFill>
        <p:spPr bwMode="auto">
          <a:xfrm>
            <a:off x="4932363" y="1773238"/>
            <a:ext cx="3159125" cy="309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95288" y="609600"/>
            <a:ext cx="8353425" cy="1143000"/>
          </a:xfrm>
        </p:spPr>
        <p:txBody>
          <a:bodyPr/>
          <a:lstStyle/>
          <a:p>
            <a:pPr>
              <a:defRPr/>
            </a:pPr>
            <a:r>
              <a:rPr lang="tr-TR" sz="4000"/>
              <a:t>İNTERNET ÜZERİNDEN PAZARLAMA (2)</a:t>
            </a:r>
          </a:p>
        </p:txBody>
      </p:sp>
      <p:sp>
        <p:nvSpPr>
          <p:cNvPr id="178188" name="Rectangle 12"/>
          <p:cNvSpPr>
            <a:spLocks noGrp="1" noChangeArrowheads="1"/>
          </p:cNvSpPr>
          <p:nvPr>
            <p:ph type="body" sz="half" idx="1"/>
          </p:nvPr>
        </p:nvSpPr>
        <p:spPr>
          <a:xfrm>
            <a:off x="611188" y="2060575"/>
            <a:ext cx="4032250" cy="4248150"/>
          </a:xfrm>
        </p:spPr>
        <p:txBody>
          <a:bodyPr/>
          <a:lstStyle/>
          <a:p>
            <a:pPr>
              <a:lnSpc>
                <a:spcPct val="90000"/>
              </a:lnSpc>
              <a:buFontTx/>
              <a:buNone/>
              <a:defRPr/>
            </a:pPr>
            <a:r>
              <a:rPr lang="tr-TR" sz="2400"/>
              <a:t>	</a:t>
            </a:r>
            <a:r>
              <a:rPr lang="tr-TR" sz="2400" b="1" i="1">
                <a:solidFill>
                  <a:schemeClr val="accent1"/>
                </a:solidFill>
              </a:rPr>
              <a:t>İnternet üzerinden yapılan pazarlama çalışmalarının klasik pazarlama çalışmalarına göre işletmeler açısından avantajlar:</a:t>
            </a:r>
          </a:p>
          <a:p>
            <a:pPr>
              <a:lnSpc>
                <a:spcPct val="90000"/>
              </a:lnSpc>
              <a:buFont typeface="Wingdings" pitchFamily="2" charset="2"/>
              <a:buChar char="v"/>
              <a:defRPr/>
            </a:pPr>
            <a:r>
              <a:rPr lang="tr-TR" sz="2400" b="1"/>
              <a:t>Pazarlama Bütçesinden Tasarruf ,</a:t>
            </a:r>
          </a:p>
          <a:p>
            <a:pPr>
              <a:lnSpc>
                <a:spcPct val="90000"/>
              </a:lnSpc>
              <a:buFont typeface="Wingdings" pitchFamily="2" charset="2"/>
              <a:buChar char="v"/>
              <a:defRPr/>
            </a:pPr>
            <a:r>
              <a:rPr lang="tr-TR" sz="2400" b="1"/>
              <a:t>Zaman tasarrufu,</a:t>
            </a:r>
          </a:p>
          <a:p>
            <a:pPr>
              <a:lnSpc>
                <a:spcPct val="90000"/>
              </a:lnSpc>
              <a:buFont typeface="Wingdings" pitchFamily="2" charset="2"/>
              <a:buChar char="v"/>
              <a:defRPr/>
            </a:pPr>
            <a:r>
              <a:rPr lang="tr-TR" sz="2400" b="1"/>
              <a:t>Rekabet avantajı,</a:t>
            </a:r>
          </a:p>
          <a:p>
            <a:pPr>
              <a:lnSpc>
                <a:spcPct val="90000"/>
              </a:lnSpc>
              <a:buFont typeface="Wingdings" pitchFamily="2" charset="2"/>
              <a:buChar char="v"/>
              <a:defRPr/>
            </a:pPr>
            <a:r>
              <a:rPr lang="tr-TR" sz="2400" b="1"/>
              <a:t>Erişim avantajı </a:t>
            </a:r>
          </a:p>
        </p:txBody>
      </p:sp>
      <p:sp>
        <p:nvSpPr>
          <p:cNvPr id="69636" name="Rectangle 13"/>
          <p:cNvSpPr>
            <a:spLocks noChangeArrowheads="1"/>
          </p:cNvSpPr>
          <p:nvPr/>
        </p:nvSpPr>
        <p:spPr bwMode="auto">
          <a:xfrm>
            <a:off x="4643438" y="1989138"/>
            <a:ext cx="3852862" cy="4248150"/>
          </a:xfrm>
          <a:prstGeom prst="rect">
            <a:avLst/>
          </a:prstGeom>
          <a:noFill/>
          <a:ln w="9525">
            <a:noFill/>
            <a:miter lim="800000"/>
            <a:headEnd/>
            <a:tailEnd/>
          </a:ln>
        </p:spPr>
        <p:txBody>
          <a:bodyPr/>
          <a:lstStyle/>
          <a:p>
            <a:pPr marL="342900" indent="-342900">
              <a:spcBef>
                <a:spcPct val="20000"/>
              </a:spcBef>
            </a:pPr>
            <a:r>
              <a:rPr lang="tr-TR" i="1">
                <a:solidFill>
                  <a:schemeClr val="accent1"/>
                </a:solidFill>
                <a:latin typeface="Times New Roman" pitchFamily="18" charset="0"/>
              </a:rPr>
              <a:t>	İnternet üzerinden pazarlamanın müşteriler açısından avantajları </a:t>
            </a:r>
          </a:p>
          <a:p>
            <a:pPr marL="342900" indent="-342900">
              <a:spcBef>
                <a:spcPct val="20000"/>
              </a:spcBef>
            </a:pPr>
            <a:endParaRPr lang="tr-TR" i="1">
              <a:solidFill>
                <a:schemeClr val="accent1"/>
              </a:solidFill>
              <a:latin typeface="Times New Roman" pitchFamily="18" charset="0"/>
            </a:endParaRPr>
          </a:p>
          <a:p>
            <a:pPr marL="342900" indent="-342900">
              <a:spcBef>
                <a:spcPct val="20000"/>
              </a:spcBef>
            </a:pPr>
            <a:endParaRPr lang="tr-TR" i="1">
              <a:solidFill>
                <a:schemeClr val="accent1"/>
              </a:solidFill>
              <a:latin typeface="Times New Roman" pitchFamily="18" charset="0"/>
            </a:endParaRPr>
          </a:p>
          <a:p>
            <a:pPr marL="342900" indent="-342900">
              <a:spcBef>
                <a:spcPct val="20000"/>
              </a:spcBef>
              <a:buFont typeface="Wingdings" pitchFamily="2" charset="2"/>
              <a:buChar char="v"/>
            </a:pPr>
            <a:r>
              <a:rPr lang="tr-TR">
                <a:latin typeface="Times New Roman" pitchFamily="18" charset="0"/>
              </a:rPr>
              <a:t>Kontrol edilebilir satın alma süreci,</a:t>
            </a:r>
          </a:p>
          <a:p>
            <a:pPr marL="342900" indent="-342900">
              <a:spcBef>
                <a:spcPct val="20000"/>
              </a:spcBef>
              <a:buFont typeface="Wingdings" pitchFamily="2" charset="2"/>
              <a:buChar char="v"/>
            </a:pPr>
            <a:r>
              <a:rPr lang="tr-TR">
                <a:latin typeface="Times New Roman" pitchFamily="18" charset="0"/>
              </a:rPr>
              <a:t>Zaman ve mekân avantajı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95288" y="609600"/>
            <a:ext cx="8424862" cy="1143000"/>
          </a:xfrm>
        </p:spPr>
        <p:txBody>
          <a:bodyPr/>
          <a:lstStyle/>
          <a:p>
            <a:pPr>
              <a:defRPr/>
            </a:pPr>
            <a:r>
              <a:rPr lang="tr-TR"/>
              <a:t>YEŞİL PAZARLAMA(1) </a:t>
            </a:r>
          </a:p>
        </p:txBody>
      </p:sp>
      <p:sp>
        <p:nvSpPr>
          <p:cNvPr id="189443" name="Rectangle 3"/>
          <p:cNvSpPr>
            <a:spLocks noGrp="1" noChangeArrowheads="1"/>
          </p:cNvSpPr>
          <p:nvPr>
            <p:ph type="body" sz="half" idx="1"/>
          </p:nvPr>
        </p:nvSpPr>
        <p:spPr>
          <a:xfrm>
            <a:off x="827088" y="1700213"/>
            <a:ext cx="3889375" cy="4249737"/>
          </a:xfrm>
        </p:spPr>
        <p:txBody>
          <a:bodyPr/>
          <a:lstStyle/>
          <a:p>
            <a:pPr marL="0" indent="0">
              <a:lnSpc>
                <a:spcPct val="80000"/>
              </a:lnSpc>
              <a:spcBef>
                <a:spcPct val="50000"/>
              </a:spcBef>
              <a:buFont typeface="Wingdings" pitchFamily="2" charset="2"/>
              <a:buChar char="v"/>
              <a:defRPr/>
            </a:pPr>
            <a:r>
              <a:rPr lang="tr-TR" sz="1600" b="1"/>
              <a:t>Yeryüzünü kirletmeyen,</a:t>
            </a:r>
          </a:p>
          <a:p>
            <a:pPr marL="0" indent="0">
              <a:lnSpc>
                <a:spcPct val="80000"/>
              </a:lnSpc>
              <a:spcBef>
                <a:spcPct val="50000"/>
              </a:spcBef>
              <a:buFont typeface="Wingdings" pitchFamily="2" charset="2"/>
              <a:buChar char="v"/>
              <a:defRPr/>
            </a:pPr>
            <a:r>
              <a:rPr lang="tr-TR" sz="1600" b="1"/>
              <a:t> doğal kaynakları aşırı tüketmeyen, </a:t>
            </a:r>
          </a:p>
          <a:p>
            <a:pPr marL="0" indent="0">
              <a:lnSpc>
                <a:spcPct val="80000"/>
              </a:lnSpc>
              <a:spcBef>
                <a:spcPct val="50000"/>
              </a:spcBef>
              <a:buFont typeface="Wingdings" pitchFamily="2" charset="2"/>
              <a:buChar char="v"/>
              <a:defRPr/>
            </a:pPr>
            <a:r>
              <a:rPr lang="tr-TR" sz="1600" b="1"/>
              <a:t>geri dönüştürülebilen veya korunabilen mal ve hizmet üretmek amacıyla</a:t>
            </a:r>
          </a:p>
          <a:p>
            <a:pPr marL="915988" lvl="1">
              <a:lnSpc>
                <a:spcPct val="80000"/>
              </a:lnSpc>
              <a:spcBef>
                <a:spcPct val="50000"/>
              </a:spcBef>
              <a:buFont typeface="Wingdings" pitchFamily="2" charset="2"/>
              <a:buChar char="v"/>
              <a:defRPr/>
            </a:pPr>
            <a:r>
              <a:rPr lang="tr-TR" sz="1400" b="1"/>
              <a:t> hammadde seçimi kullanımı, </a:t>
            </a:r>
          </a:p>
          <a:p>
            <a:pPr marL="915988" lvl="1">
              <a:lnSpc>
                <a:spcPct val="80000"/>
              </a:lnSpc>
              <a:spcBef>
                <a:spcPct val="50000"/>
              </a:spcBef>
              <a:buFont typeface="Wingdings" pitchFamily="2" charset="2"/>
              <a:buChar char="v"/>
              <a:defRPr/>
            </a:pPr>
            <a:r>
              <a:rPr lang="tr-TR" sz="1400" b="1"/>
              <a:t>üretim, </a:t>
            </a:r>
          </a:p>
          <a:p>
            <a:pPr marL="915988" lvl="1">
              <a:lnSpc>
                <a:spcPct val="80000"/>
              </a:lnSpc>
              <a:spcBef>
                <a:spcPct val="50000"/>
              </a:spcBef>
              <a:buFont typeface="Wingdings" pitchFamily="2" charset="2"/>
              <a:buChar char="v"/>
              <a:defRPr/>
            </a:pPr>
            <a:r>
              <a:rPr lang="tr-TR" sz="1400" b="1"/>
              <a:t>ambalajlama,</a:t>
            </a:r>
          </a:p>
          <a:p>
            <a:pPr marL="915988" lvl="1">
              <a:lnSpc>
                <a:spcPct val="80000"/>
              </a:lnSpc>
              <a:spcBef>
                <a:spcPct val="50000"/>
              </a:spcBef>
              <a:buFont typeface="Wingdings" pitchFamily="2" charset="2"/>
              <a:buChar char="v"/>
              <a:defRPr/>
            </a:pPr>
            <a:r>
              <a:rPr lang="tr-TR" sz="1400" b="1"/>
              <a:t> dağıtım, </a:t>
            </a:r>
          </a:p>
          <a:p>
            <a:pPr marL="915988" lvl="1">
              <a:lnSpc>
                <a:spcPct val="80000"/>
              </a:lnSpc>
              <a:spcBef>
                <a:spcPct val="50000"/>
              </a:spcBef>
              <a:buFont typeface="Wingdings" pitchFamily="2" charset="2"/>
              <a:buChar char="v"/>
              <a:defRPr/>
            </a:pPr>
            <a:r>
              <a:rPr lang="tr-TR" sz="1400" b="1"/>
              <a:t>satış, tutundurma, </a:t>
            </a:r>
          </a:p>
          <a:p>
            <a:pPr marL="915988" lvl="1">
              <a:lnSpc>
                <a:spcPct val="80000"/>
              </a:lnSpc>
              <a:spcBef>
                <a:spcPct val="50000"/>
              </a:spcBef>
              <a:buFont typeface="Wingdings" pitchFamily="2" charset="2"/>
              <a:buChar char="v"/>
              <a:defRPr/>
            </a:pPr>
            <a:r>
              <a:rPr lang="tr-TR" sz="1400" b="1"/>
              <a:t>tüketim ve tüketim sonrası atılma, </a:t>
            </a:r>
          </a:p>
          <a:p>
            <a:pPr marL="915988" lvl="1">
              <a:lnSpc>
                <a:spcPct val="80000"/>
              </a:lnSpc>
              <a:spcBef>
                <a:spcPct val="50000"/>
              </a:spcBef>
              <a:buFont typeface="Wingdings" pitchFamily="2" charset="2"/>
              <a:buChar char="v"/>
              <a:defRPr/>
            </a:pPr>
            <a:r>
              <a:rPr lang="tr-TR" sz="1400" b="1"/>
              <a:t>elden çıkarma </a:t>
            </a:r>
          </a:p>
          <a:p>
            <a:pPr marL="915988" lvl="1">
              <a:lnSpc>
                <a:spcPct val="80000"/>
              </a:lnSpc>
              <a:spcBef>
                <a:spcPct val="50000"/>
              </a:spcBef>
              <a:buFont typeface="Wingdings" pitchFamily="2" charset="2"/>
              <a:buChar char="v"/>
              <a:defRPr/>
            </a:pPr>
            <a:r>
              <a:rPr lang="tr-TR" sz="1400" b="1"/>
              <a:t>geri kazanım gibi faaliyetlerin </a:t>
            </a:r>
          </a:p>
          <a:p>
            <a:pPr marL="915988" lvl="1">
              <a:lnSpc>
                <a:spcPct val="80000"/>
              </a:lnSpc>
              <a:spcBef>
                <a:spcPct val="50000"/>
              </a:spcBef>
              <a:buFont typeface="Wingdings" pitchFamily="2" charset="2"/>
              <a:buNone/>
              <a:defRPr/>
            </a:pPr>
            <a:r>
              <a:rPr lang="tr-TR" sz="1400" b="1"/>
              <a:t>tümünü içeren süreçtir. </a:t>
            </a:r>
          </a:p>
        </p:txBody>
      </p:sp>
      <p:pic>
        <p:nvPicPr>
          <p:cNvPr id="70660" name="Picture 4" descr="MCj04282010000[1]"/>
          <p:cNvPicPr>
            <a:picLocks noChangeAspect="1" noChangeArrowheads="1"/>
          </p:cNvPicPr>
          <p:nvPr/>
        </p:nvPicPr>
        <p:blipFill>
          <a:blip r:embed="rId2"/>
          <a:srcRect/>
          <a:stretch>
            <a:fillRect/>
          </a:stretch>
        </p:blipFill>
        <p:spPr bwMode="auto">
          <a:xfrm>
            <a:off x="4932363" y="1484313"/>
            <a:ext cx="3024187" cy="432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609600"/>
            <a:ext cx="8062913" cy="1143000"/>
          </a:xfrm>
        </p:spPr>
        <p:txBody>
          <a:bodyPr/>
          <a:lstStyle/>
          <a:p>
            <a:pPr>
              <a:defRPr/>
            </a:pPr>
            <a:r>
              <a:rPr lang="tr-TR" sz="4000"/>
              <a:t>YEŞİL PAZARLAMA (2)</a:t>
            </a:r>
          </a:p>
        </p:txBody>
      </p:sp>
      <p:sp>
        <p:nvSpPr>
          <p:cNvPr id="190467" name="Rectangle 3"/>
          <p:cNvSpPr>
            <a:spLocks noGrp="1" noChangeArrowheads="1"/>
          </p:cNvSpPr>
          <p:nvPr>
            <p:ph type="body" sz="half" idx="1"/>
          </p:nvPr>
        </p:nvSpPr>
        <p:spPr>
          <a:xfrm>
            <a:off x="4211638" y="1700213"/>
            <a:ext cx="4175125" cy="4608512"/>
          </a:xfrm>
        </p:spPr>
        <p:txBody>
          <a:bodyPr/>
          <a:lstStyle/>
          <a:p>
            <a:pPr>
              <a:lnSpc>
                <a:spcPct val="90000"/>
              </a:lnSpc>
              <a:buFontTx/>
              <a:buNone/>
              <a:defRPr/>
            </a:pPr>
            <a:r>
              <a:rPr lang="tr-TR" sz="2800"/>
              <a:t>	</a:t>
            </a:r>
            <a:r>
              <a:rPr lang="tr-TR" sz="2400" b="1" i="1">
                <a:solidFill>
                  <a:schemeClr val="accent1"/>
                </a:solidFill>
              </a:rPr>
              <a:t>Yeşil Pazarlama Anlayışının Aşamaları</a:t>
            </a:r>
          </a:p>
          <a:p>
            <a:pPr>
              <a:lnSpc>
                <a:spcPct val="90000"/>
              </a:lnSpc>
              <a:buFont typeface="Wingdings" pitchFamily="2" charset="2"/>
              <a:buChar char="v"/>
              <a:defRPr/>
            </a:pPr>
            <a:r>
              <a:rPr lang="tr-TR" sz="2400" b="1"/>
              <a:t>Çevreci tüketiciler için yeşil ürünler tasarlamak,</a:t>
            </a:r>
          </a:p>
          <a:p>
            <a:pPr>
              <a:lnSpc>
                <a:spcPct val="90000"/>
              </a:lnSpc>
              <a:buFont typeface="Wingdings" pitchFamily="2" charset="2"/>
              <a:buChar char="v"/>
              <a:defRPr/>
            </a:pPr>
            <a:r>
              <a:rPr lang="tr-TR" sz="2400" b="1"/>
              <a:t>Yeşil stratejiler geliştirmek,</a:t>
            </a:r>
          </a:p>
          <a:p>
            <a:pPr>
              <a:lnSpc>
                <a:spcPct val="90000"/>
              </a:lnSpc>
              <a:buFont typeface="Wingdings" pitchFamily="2" charset="2"/>
              <a:buChar char="v"/>
              <a:defRPr/>
            </a:pPr>
            <a:r>
              <a:rPr lang="tr-TR" sz="2400" b="1"/>
              <a:t>Yeşil olmayan yani çevre dostu olmayan ürünlerin üretimi durdurularak sadece yeşil ürünler üretmek,</a:t>
            </a:r>
          </a:p>
          <a:p>
            <a:pPr>
              <a:lnSpc>
                <a:spcPct val="90000"/>
              </a:lnSpc>
              <a:buFont typeface="Wingdings" pitchFamily="2" charset="2"/>
              <a:buChar char="v"/>
              <a:defRPr/>
            </a:pPr>
            <a:r>
              <a:rPr lang="tr-TR" sz="2400" b="1"/>
              <a:t>Sosyal sorumluluk bilincine ulaşmak.</a:t>
            </a:r>
          </a:p>
        </p:txBody>
      </p:sp>
      <p:pic>
        <p:nvPicPr>
          <p:cNvPr id="71684" name="Picture 4" descr="MCj02874720000[1]"/>
          <p:cNvPicPr>
            <a:picLocks noChangeAspect="1" noChangeArrowheads="1"/>
          </p:cNvPicPr>
          <p:nvPr/>
        </p:nvPicPr>
        <p:blipFill>
          <a:blip r:embed="rId2"/>
          <a:srcRect/>
          <a:stretch>
            <a:fillRect/>
          </a:stretch>
        </p:blipFill>
        <p:spPr bwMode="auto">
          <a:xfrm>
            <a:off x="971550" y="1773238"/>
            <a:ext cx="3000375" cy="4249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95288" y="609600"/>
            <a:ext cx="8424862" cy="1143000"/>
          </a:xfrm>
        </p:spPr>
        <p:txBody>
          <a:bodyPr/>
          <a:lstStyle/>
          <a:p>
            <a:pPr>
              <a:defRPr/>
            </a:pPr>
            <a:r>
              <a:rPr lang="tr-TR"/>
              <a:t>TELE PAZARLAMA (1) </a:t>
            </a:r>
          </a:p>
        </p:txBody>
      </p:sp>
      <p:sp>
        <p:nvSpPr>
          <p:cNvPr id="191491" name="Rectangle 3"/>
          <p:cNvSpPr>
            <a:spLocks noGrp="1" noChangeArrowheads="1"/>
          </p:cNvSpPr>
          <p:nvPr>
            <p:ph type="body" sz="half" idx="1"/>
          </p:nvPr>
        </p:nvSpPr>
        <p:spPr>
          <a:xfrm>
            <a:off x="827088" y="1700213"/>
            <a:ext cx="3889375" cy="4249737"/>
          </a:xfrm>
        </p:spPr>
        <p:txBody>
          <a:bodyPr/>
          <a:lstStyle/>
          <a:p>
            <a:pPr marL="0" indent="0">
              <a:spcBef>
                <a:spcPct val="50000"/>
              </a:spcBef>
              <a:buFont typeface="Wingdings" pitchFamily="2" charset="2"/>
              <a:buNone/>
              <a:defRPr/>
            </a:pPr>
            <a:r>
              <a:rPr lang="tr-TR" sz="2400" b="1"/>
              <a:t>Potansiyel müşterileri çekmek, mevcut müşterilere satış yapmak, sipariş almak ve sorulan soruları yanıtlamak gibi hizmetleri yerine getirmek amacıyla telefon ve çağrı merkezlerinin kullanılmasını içeren çabalardır.</a:t>
            </a:r>
          </a:p>
        </p:txBody>
      </p:sp>
      <p:pic>
        <p:nvPicPr>
          <p:cNvPr id="72708" name="Picture 4" descr="MPj04117300000[1]"/>
          <p:cNvPicPr>
            <a:picLocks noChangeAspect="1" noChangeArrowheads="1"/>
          </p:cNvPicPr>
          <p:nvPr/>
        </p:nvPicPr>
        <p:blipFill>
          <a:blip r:embed="rId2"/>
          <a:srcRect/>
          <a:stretch>
            <a:fillRect/>
          </a:stretch>
        </p:blipFill>
        <p:spPr bwMode="auto">
          <a:xfrm>
            <a:off x="4787900" y="1773238"/>
            <a:ext cx="3313113"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609600"/>
            <a:ext cx="8062913" cy="1143000"/>
          </a:xfrm>
        </p:spPr>
        <p:txBody>
          <a:bodyPr/>
          <a:lstStyle/>
          <a:p>
            <a:pPr>
              <a:defRPr/>
            </a:pPr>
            <a:r>
              <a:rPr lang="tr-TR"/>
              <a:t>TELE PAZARLAMA(2)</a:t>
            </a:r>
          </a:p>
        </p:txBody>
      </p:sp>
      <p:sp>
        <p:nvSpPr>
          <p:cNvPr id="192515" name="Rectangle 3"/>
          <p:cNvSpPr>
            <a:spLocks noGrp="1" noChangeArrowheads="1"/>
          </p:cNvSpPr>
          <p:nvPr>
            <p:ph type="body" sz="half" idx="1"/>
          </p:nvPr>
        </p:nvSpPr>
        <p:spPr>
          <a:xfrm>
            <a:off x="4500563" y="1773238"/>
            <a:ext cx="3673475" cy="4032250"/>
          </a:xfrm>
        </p:spPr>
        <p:txBody>
          <a:bodyPr/>
          <a:lstStyle/>
          <a:p>
            <a:pPr>
              <a:buFontTx/>
              <a:buNone/>
              <a:defRPr/>
            </a:pPr>
            <a:r>
              <a:rPr lang="tr-TR" sz="2800"/>
              <a:t>	</a:t>
            </a:r>
            <a:r>
              <a:rPr lang="tr-TR" sz="2400" b="1" i="1">
                <a:solidFill>
                  <a:schemeClr val="accent1"/>
                </a:solidFill>
              </a:rPr>
              <a:t>Tele Pazarlama Çeşitleri</a:t>
            </a:r>
          </a:p>
          <a:p>
            <a:pPr>
              <a:buFont typeface="Wingdings" pitchFamily="2" charset="2"/>
              <a:buChar char="v"/>
              <a:defRPr/>
            </a:pPr>
            <a:r>
              <a:rPr lang="tr-TR" sz="2400" b="1"/>
              <a:t>Tele Satış </a:t>
            </a:r>
          </a:p>
          <a:p>
            <a:pPr>
              <a:buFont typeface="Wingdings" pitchFamily="2" charset="2"/>
              <a:buChar char="v"/>
              <a:defRPr/>
            </a:pPr>
            <a:endParaRPr lang="tr-TR" sz="2400" b="1"/>
          </a:p>
          <a:p>
            <a:pPr>
              <a:buFont typeface="Wingdings" pitchFamily="2" charset="2"/>
              <a:buChar char="v"/>
              <a:defRPr/>
            </a:pPr>
            <a:r>
              <a:rPr lang="tr-TR" sz="2400" b="1"/>
              <a:t>Tele İlişki</a:t>
            </a:r>
          </a:p>
          <a:p>
            <a:pPr>
              <a:buFont typeface="Wingdings" pitchFamily="2" charset="2"/>
              <a:buChar char="v"/>
              <a:defRPr/>
            </a:pPr>
            <a:endParaRPr lang="tr-TR" sz="2400" b="1"/>
          </a:p>
          <a:p>
            <a:pPr>
              <a:buFont typeface="Wingdings" pitchFamily="2" charset="2"/>
              <a:buChar char="v"/>
              <a:defRPr/>
            </a:pPr>
            <a:r>
              <a:rPr lang="tr-TR" sz="2400" b="1"/>
              <a:t>Tele İletişim</a:t>
            </a:r>
          </a:p>
          <a:p>
            <a:pPr>
              <a:buFont typeface="Wingdings" pitchFamily="2" charset="2"/>
              <a:buChar char="v"/>
              <a:defRPr/>
            </a:pPr>
            <a:endParaRPr lang="tr-TR" sz="2400" b="1"/>
          </a:p>
          <a:p>
            <a:pPr>
              <a:buFont typeface="Wingdings" pitchFamily="2" charset="2"/>
              <a:buChar char="v"/>
              <a:defRPr/>
            </a:pPr>
            <a:r>
              <a:rPr lang="tr-TR" sz="2400" b="1"/>
              <a:t>Müşteri Hizmetleri ve Teknik Destek</a:t>
            </a:r>
          </a:p>
        </p:txBody>
      </p:sp>
      <p:pic>
        <p:nvPicPr>
          <p:cNvPr id="73732" name="Picture 4" descr="MPj04101210000[1]"/>
          <p:cNvPicPr>
            <a:picLocks noChangeAspect="1" noChangeArrowheads="1"/>
          </p:cNvPicPr>
          <p:nvPr/>
        </p:nvPicPr>
        <p:blipFill>
          <a:blip r:embed="rId2"/>
          <a:srcRect/>
          <a:stretch>
            <a:fillRect/>
          </a:stretch>
        </p:blipFill>
        <p:spPr bwMode="auto">
          <a:xfrm>
            <a:off x="827088" y="1844675"/>
            <a:ext cx="3455987" cy="388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50825" y="620713"/>
            <a:ext cx="8497888" cy="1143000"/>
          </a:xfrm>
        </p:spPr>
        <p:txBody>
          <a:bodyPr>
            <a:normAutofit fontScale="90000"/>
          </a:bodyPr>
          <a:lstStyle/>
          <a:p>
            <a:pPr>
              <a:defRPr/>
            </a:pPr>
            <a:r>
              <a:rPr lang="tr-TR" sz="3600"/>
              <a:t>SÖYLENTİ VEYA DEDİKODU PAZARLAMASI (BUZZ MARKETING)</a:t>
            </a:r>
          </a:p>
        </p:txBody>
      </p:sp>
      <p:sp>
        <p:nvSpPr>
          <p:cNvPr id="196611" name="Rectangle 3"/>
          <p:cNvSpPr>
            <a:spLocks noGrp="1" noChangeArrowheads="1"/>
          </p:cNvSpPr>
          <p:nvPr>
            <p:ph type="body" sz="half" idx="1"/>
          </p:nvPr>
        </p:nvSpPr>
        <p:spPr>
          <a:xfrm>
            <a:off x="827088" y="2276475"/>
            <a:ext cx="3671887" cy="3816350"/>
          </a:xfrm>
        </p:spPr>
        <p:txBody>
          <a:bodyPr/>
          <a:lstStyle/>
          <a:p>
            <a:pPr marL="0" indent="0">
              <a:lnSpc>
                <a:spcPct val="90000"/>
              </a:lnSpc>
              <a:spcBef>
                <a:spcPct val="50000"/>
              </a:spcBef>
              <a:buFont typeface="Wingdings" pitchFamily="2" charset="2"/>
              <a:buNone/>
              <a:defRPr/>
            </a:pPr>
            <a:r>
              <a:rPr lang="tr-TR" sz="2400" b="1"/>
              <a:t>Bu pazarlama trendinde söylentilerle bir mal veya  hizmetin ilgi ve kabul görme eğilimi arttırılarak pazarlama ortamı yaratılması amaçlanmaktadır </a:t>
            </a:r>
          </a:p>
        </p:txBody>
      </p:sp>
      <p:pic>
        <p:nvPicPr>
          <p:cNvPr id="74756" name="Picture 4" descr="MCj00787380000[1]"/>
          <p:cNvPicPr>
            <a:picLocks noChangeAspect="1" noChangeArrowheads="1"/>
          </p:cNvPicPr>
          <p:nvPr/>
        </p:nvPicPr>
        <p:blipFill>
          <a:blip r:embed="rId2"/>
          <a:srcRect/>
          <a:stretch>
            <a:fillRect/>
          </a:stretch>
        </p:blipFill>
        <p:spPr bwMode="auto">
          <a:xfrm>
            <a:off x="4643438" y="2060575"/>
            <a:ext cx="3092450" cy="3282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755650" y="1844675"/>
            <a:ext cx="3960813" cy="2085975"/>
          </a:xfrm>
          <a:prstGeom prst="rect">
            <a:avLst/>
          </a:prstGeom>
          <a:noFill/>
          <a:ln w="9525">
            <a:noFill/>
            <a:miter lim="800000"/>
            <a:headEnd/>
            <a:tailEnd/>
          </a:ln>
        </p:spPr>
        <p:txBody>
          <a:bodyPr>
            <a:spAutoFit/>
          </a:bodyPr>
          <a:lstStyle/>
          <a:p>
            <a:pPr>
              <a:lnSpc>
                <a:spcPct val="90000"/>
              </a:lnSpc>
              <a:spcBef>
                <a:spcPct val="20000"/>
              </a:spcBef>
            </a:pPr>
            <a:r>
              <a:rPr lang="tr-TR">
                <a:latin typeface="Times New Roman" pitchFamily="18" charset="0"/>
              </a:rPr>
              <a:t>Mevcut ve olası müşterilerin, geçmişleri ile ilgili verileri toplamak, satın alma alışkanlıkları ya da statüleri hakkındaki değişiklikleri sürekli araştırarak gözden geçirmek ve elde edilen verilerin müşteriler ile ilişki geliştirmek ve pazarlama stratejileri oluşturulmak amacı ile kullanılması sürecidir. </a:t>
            </a:r>
          </a:p>
        </p:txBody>
      </p:sp>
      <p:sp>
        <p:nvSpPr>
          <p:cNvPr id="168963" name="Rectangle 3"/>
          <p:cNvSpPr>
            <a:spLocks noGrp="1" noChangeArrowheads="1"/>
          </p:cNvSpPr>
          <p:nvPr>
            <p:ph type="title"/>
          </p:nvPr>
        </p:nvSpPr>
        <p:spPr>
          <a:xfrm>
            <a:off x="395288" y="692150"/>
            <a:ext cx="8456612" cy="863600"/>
          </a:xfrm>
        </p:spPr>
        <p:txBody>
          <a:bodyPr/>
          <a:lstStyle/>
          <a:p>
            <a:pPr>
              <a:defRPr/>
            </a:pPr>
            <a:r>
              <a:rPr lang="tr-TR"/>
              <a:t>VERİ TABANLI PAZARLAMA</a:t>
            </a:r>
          </a:p>
        </p:txBody>
      </p:sp>
      <p:pic>
        <p:nvPicPr>
          <p:cNvPr id="57348" name="Picture 4" descr="MPj04067740000[1]"/>
          <p:cNvPicPr>
            <a:picLocks noChangeAspect="1" noChangeArrowheads="1"/>
          </p:cNvPicPr>
          <p:nvPr/>
        </p:nvPicPr>
        <p:blipFill>
          <a:blip r:embed="rId2"/>
          <a:srcRect/>
          <a:stretch>
            <a:fillRect/>
          </a:stretch>
        </p:blipFill>
        <p:spPr bwMode="auto">
          <a:xfrm>
            <a:off x="4932363" y="1916113"/>
            <a:ext cx="3357562"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title"/>
          </p:nvPr>
        </p:nvSpPr>
        <p:spPr>
          <a:xfrm>
            <a:off x="395288" y="692150"/>
            <a:ext cx="8456612" cy="863600"/>
          </a:xfrm>
        </p:spPr>
        <p:txBody>
          <a:bodyPr/>
          <a:lstStyle/>
          <a:p>
            <a:pPr>
              <a:defRPr/>
            </a:pPr>
            <a:r>
              <a:rPr lang="tr-TR" sz="4000"/>
              <a:t>VERİ TABANLI PAZARLAMA(1)</a:t>
            </a:r>
          </a:p>
        </p:txBody>
      </p:sp>
      <p:sp>
        <p:nvSpPr>
          <p:cNvPr id="169990" name="Rectangle 6"/>
          <p:cNvSpPr>
            <a:spLocks noGrp="1" noChangeArrowheads="1"/>
          </p:cNvSpPr>
          <p:nvPr>
            <p:ph type="body" sz="half" idx="1"/>
          </p:nvPr>
        </p:nvSpPr>
        <p:spPr>
          <a:xfrm>
            <a:off x="4572000" y="1773238"/>
            <a:ext cx="3960813" cy="4033837"/>
          </a:xfrm>
        </p:spPr>
        <p:txBody>
          <a:bodyPr/>
          <a:lstStyle/>
          <a:p>
            <a:pPr>
              <a:lnSpc>
                <a:spcPct val="90000"/>
              </a:lnSpc>
              <a:buFontTx/>
              <a:buNone/>
              <a:defRPr/>
            </a:pPr>
            <a:r>
              <a:rPr lang="tr-TR" sz="2400" b="1" i="1">
                <a:solidFill>
                  <a:schemeClr val="accent1"/>
                </a:solidFill>
              </a:rPr>
              <a:t>	Veri Tabanı Oluşturulurken Dikkat Edilecek Noktalar </a:t>
            </a:r>
          </a:p>
          <a:p>
            <a:pPr>
              <a:lnSpc>
                <a:spcPct val="90000"/>
              </a:lnSpc>
              <a:buFont typeface="Wingdings" pitchFamily="2" charset="2"/>
              <a:buChar char="v"/>
              <a:defRPr/>
            </a:pPr>
            <a:r>
              <a:rPr lang="tr-TR" sz="2400" b="1"/>
              <a:t>Hangi bilgilerin toplanılacağına karar verilmesi,</a:t>
            </a:r>
          </a:p>
          <a:p>
            <a:pPr>
              <a:lnSpc>
                <a:spcPct val="90000"/>
              </a:lnSpc>
              <a:spcBef>
                <a:spcPct val="50000"/>
              </a:spcBef>
              <a:buFont typeface="Wingdings" pitchFamily="2" charset="2"/>
              <a:buChar char="v"/>
              <a:defRPr/>
            </a:pPr>
            <a:r>
              <a:rPr lang="tr-TR" sz="2400" b="1"/>
              <a:t>Bilginin elde edilmesi, </a:t>
            </a:r>
          </a:p>
          <a:p>
            <a:pPr>
              <a:lnSpc>
                <a:spcPct val="90000"/>
              </a:lnSpc>
              <a:spcBef>
                <a:spcPct val="50000"/>
              </a:spcBef>
              <a:buFont typeface="Wingdings" pitchFamily="2" charset="2"/>
              <a:buChar char="v"/>
              <a:defRPr/>
            </a:pPr>
            <a:r>
              <a:rPr lang="tr-TR" sz="2400" b="1"/>
              <a:t>Bilgileri muhafaza etmek ve güncelleştirmek,</a:t>
            </a:r>
          </a:p>
          <a:p>
            <a:pPr>
              <a:lnSpc>
                <a:spcPct val="90000"/>
              </a:lnSpc>
              <a:spcBef>
                <a:spcPct val="50000"/>
              </a:spcBef>
              <a:buFont typeface="Wingdings" pitchFamily="2" charset="2"/>
              <a:buChar char="v"/>
              <a:defRPr/>
            </a:pPr>
            <a:r>
              <a:rPr lang="tr-TR" sz="2400" b="1"/>
              <a:t>Bilginin etkin kullanımı</a:t>
            </a:r>
          </a:p>
          <a:p>
            <a:pPr>
              <a:lnSpc>
                <a:spcPct val="90000"/>
              </a:lnSpc>
              <a:spcBef>
                <a:spcPct val="50000"/>
              </a:spcBef>
              <a:buFont typeface="Wingdings" pitchFamily="2" charset="2"/>
              <a:buChar char="v"/>
              <a:defRPr/>
            </a:pPr>
            <a:endParaRPr lang="tr-TR" sz="2400" b="1"/>
          </a:p>
        </p:txBody>
      </p:sp>
      <p:pic>
        <p:nvPicPr>
          <p:cNvPr id="58372" name="Picture 7" descr="MPj04027760000[1]"/>
          <p:cNvPicPr>
            <a:picLocks noChangeAspect="1" noChangeArrowheads="1"/>
          </p:cNvPicPr>
          <p:nvPr/>
        </p:nvPicPr>
        <p:blipFill>
          <a:blip r:embed="rId2"/>
          <a:srcRect/>
          <a:stretch>
            <a:fillRect/>
          </a:stretch>
        </p:blipFill>
        <p:spPr bwMode="auto">
          <a:xfrm>
            <a:off x="992188" y="1773238"/>
            <a:ext cx="3363912" cy="403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95288" y="476250"/>
            <a:ext cx="8456612" cy="863600"/>
          </a:xfrm>
        </p:spPr>
        <p:txBody>
          <a:bodyPr/>
          <a:lstStyle/>
          <a:p>
            <a:pPr>
              <a:defRPr/>
            </a:pPr>
            <a:r>
              <a:rPr lang="tr-TR" sz="4000"/>
              <a:t>VERİ TABANLI PAZARLAMA(2)</a:t>
            </a:r>
          </a:p>
        </p:txBody>
      </p:sp>
      <p:sp>
        <p:nvSpPr>
          <p:cNvPr id="171011" name="Rectangle 3"/>
          <p:cNvSpPr>
            <a:spLocks noGrp="1" noChangeArrowheads="1"/>
          </p:cNvSpPr>
          <p:nvPr>
            <p:ph type="body" sz="half" idx="1"/>
          </p:nvPr>
        </p:nvSpPr>
        <p:spPr>
          <a:xfrm>
            <a:off x="468313" y="1341438"/>
            <a:ext cx="8280400" cy="4895850"/>
          </a:xfrm>
        </p:spPr>
        <p:txBody>
          <a:bodyPr/>
          <a:lstStyle/>
          <a:p>
            <a:pPr>
              <a:lnSpc>
                <a:spcPct val="90000"/>
              </a:lnSpc>
              <a:buFontTx/>
              <a:buNone/>
              <a:defRPr/>
            </a:pPr>
            <a:r>
              <a:rPr lang="tr-TR" sz="2400" b="1" i="1">
                <a:solidFill>
                  <a:schemeClr val="accent1"/>
                </a:solidFill>
              </a:rPr>
              <a:t>	Veri Tabanlı Pazarlamanın Yararları</a:t>
            </a:r>
          </a:p>
          <a:p>
            <a:pPr>
              <a:lnSpc>
                <a:spcPct val="90000"/>
              </a:lnSpc>
              <a:buFont typeface="Wingdings" pitchFamily="2" charset="2"/>
              <a:buChar char="v"/>
              <a:defRPr/>
            </a:pPr>
            <a:r>
              <a:rPr lang="tr-TR" sz="2400" b="1"/>
              <a:t>Pazarlama bütçesinin daha etkin bir şekilde kullanılmasına imkân sağlar. </a:t>
            </a:r>
          </a:p>
          <a:p>
            <a:pPr>
              <a:lnSpc>
                <a:spcPct val="90000"/>
              </a:lnSpc>
              <a:buFont typeface="Wingdings" pitchFamily="2" charset="2"/>
              <a:buChar char="v"/>
              <a:defRPr/>
            </a:pPr>
            <a:r>
              <a:rPr lang="tr-TR" sz="2400" b="1"/>
              <a:t>Müşteri ile uzun süreli ve iyi bir ilişkinin kurulmasına yardımcı olur. Bu da müşteri memnuniyetinin oluşmasına ve müşteri bağlılığının yaratılmasına imkân sağlar. </a:t>
            </a:r>
          </a:p>
          <a:p>
            <a:pPr>
              <a:lnSpc>
                <a:spcPct val="90000"/>
              </a:lnSpc>
              <a:buFont typeface="Wingdings" pitchFamily="2" charset="2"/>
              <a:buChar char="v"/>
              <a:defRPr/>
            </a:pPr>
            <a:r>
              <a:rPr lang="tr-TR" sz="2400" b="1"/>
              <a:t>Mevcut ve potansiyel müşteriler hakkında değerli bilgilerin elde edilmesine yardımcı olur. </a:t>
            </a:r>
          </a:p>
          <a:p>
            <a:pPr>
              <a:lnSpc>
                <a:spcPct val="90000"/>
              </a:lnSpc>
              <a:buFont typeface="Wingdings" pitchFamily="2" charset="2"/>
              <a:buChar char="v"/>
              <a:defRPr/>
            </a:pPr>
            <a:r>
              <a:rPr lang="tr-TR" sz="2400" b="1"/>
              <a:t>Özel teklif sunmaya değecek müşteri ve adayların seçilmesini sağlar.</a:t>
            </a:r>
          </a:p>
          <a:p>
            <a:pPr>
              <a:lnSpc>
                <a:spcPct val="90000"/>
              </a:lnSpc>
              <a:buFont typeface="Wingdings" pitchFamily="2" charset="2"/>
              <a:buChar char="v"/>
              <a:defRPr/>
            </a:pPr>
            <a:r>
              <a:rPr lang="tr-TR" sz="2400" b="1"/>
              <a:t>Çapraz satış imkânı yaratır. </a:t>
            </a:r>
          </a:p>
          <a:p>
            <a:pPr>
              <a:lnSpc>
                <a:spcPct val="90000"/>
              </a:lnSpc>
              <a:buFont typeface="Wingdings" pitchFamily="2" charset="2"/>
              <a:buChar char="v"/>
              <a:defRPr/>
            </a:pPr>
            <a:r>
              <a:rPr lang="tr-TR" sz="2400" b="1"/>
              <a:t>Müşteri bölümlendirmesi ve farklılaştırılmasına imkân yaratır. </a:t>
            </a:r>
          </a:p>
          <a:p>
            <a:pPr>
              <a:lnSpc>
                <a:spcPct val="90000"/>
              </a:lnSpc>
              <a:spcBef>
                <a:spcPct val="50000"/>
              </a:spcBef>
              <a:buFont typeface="Wingdings" pitchFamily="2" charset="2"/>
              <a:buNone/>
              <a:defRPr/>
            </a:pPr>
            <a:endParaRPr lang="tr-TR" sz="2400" b="1"/>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95288" y="476250"/>
            <a:ext cx="8456612" cy="863600"/>
          </a:xfrm>
        </p:spPr>
        <p:txBody>
          <a:bodyPr/>
          <a:lstStyle/>
          <a:p>
            <a:pPr>
              <a:defRPr/>
            </a:pPr>
            <a:r>
              <a:rPr lang="tr-TR" sz="4000"/>
              <a:t>VERİ TABANLI PAZARLAMA(3)</a:t>
            </a:r>
          </a:p>
        </p:txBody>
      </p:sp>
      <p:sp>
        <p:nvSpPr>
          <p:cNvPr id="172035" name="Rectangle 3"/>
          <p:cNvSpPr>
            <a:spLocks noGrp="1" noChangeArrowheads="1"/>
          </p:cNvSpPr>
          <p:nvPr>
            <p:ph type="body" sz="half" idx="1"/>
          </p:nvPr>
        </p:nvSpPr>
        <p:spPr>
          <a:xfrm>
            <a:off x="468313" y="1341438"/>
            <a:ext cx="8351837" cy="4967287"/>
          </a:xfrm>
        </p:spPr>
        <p:txBody>
          <a:bodyPr/>
          <a:lstStyle/>
          <a:p>
            <a:pPr>
              <a:lnSpc>
                <a:spcPct val="90000"/>
              </a:lnSpc>
              <a:buFontTx/>
              <a:buNone/>
              <a:defRPr/>
            </a:pPr>
            <a:r>
              <a:rPr lang="tr-TR" sz="2400" b="1" i="1">
                <a:solidFill>
                  <a:schemeClr val="accent1"/>
                </a:solidFill>
              </a:rPr>
              <a:t>	Veri Tabanlı Pazarlamanın Yararları</a:t>
            </a:r>
          </a:p>
          <a:p>
            <a:pPr>
              <a:lnSpc>
                <a:spcPct val="90000"/>
              </a:lnSpc>
              <a:buFont typeface="Wingdings" pitchFamily="2" charset="2"/>
              <a:buChar char="v"/>
              <a:defRPr/>
            </a:pPr>
            <a:r>
              <a:rPr lang="tr-TR" sz="2400" b="1"/>
              <a:t>Pazarlama faaliyetlerinin ölçülebilir ve hesaplanabilir olmasını sağlar. </a:t>
            </a:r>
          </a:p>
          <a:p>
            <a:pPr>
              <a:lnSpc>
                <a:spcPct val="90000"/>
              </a:lnSpc>
              <a:buFont typeface="Wingdings" pitchFamily="2" charset="2"/>
              <a:buChar char="v"/>
              <a:defRPr/>
            </a:pPr>
            <a:r>
              <a:rPr lang="tr-TR" sz="2400" b="1"/>
              <a:t>Farklı müşteri grupları ile farklı iletişim kurma olanağı yaratır. </a:t>
            </a:r>
          </a:p>
          <a:p>
            <a:pPr>
              <a:lnSpc>
                <a:spcPct val="90000"/>
              </a:lnSpc>
              <a:buFont typeface="Wingdings" pitchFamily="2" charset="2"/>
              <a:buChar char="v"/>
              <a:defRPr/>
            </a:pPr>
            <a:r>
              <a:rPr lang="tr-TR" sz="2400" b="1"/>
              <a:t>Veri tabanlı pazarlaması güçlü rekabet avantajları yaratır. </a:t>
            </a:r>
          </a:p>
          <a:p>
            <a:pPr>
              <a:lnSpc>
                <a:spcPct val="90000"/>
              </a:lnSpc>
              <a:buFont typeface="Wingdings" pitchFamily="2" charset="2"/>
              <a:buChar char="v"/>
              <a:defRPr/>
            </a:pPr>
            <a:r>
              <a:rPr lang="tr-TR" sz="2400" b="1"/>
              <a:t>Müşteri ihtiyaçlarının önceden tahmin edilmesine olanak sağlar. Bu da yeni ürün ve hizmet yaratılmasını sağlar. </a:t>
            </a:r>
          </a:p>
          <a:p>
            <a:pPr>
              <a:lnSpc>
                <a:spcPct val="90000"/>
              </a:lnSpc>
              <a:buFont typeface="Wingdings" pitchFamily="2" charset="2"/>
              <a:buChar char="v"/>
              <a:defRPr/>
            </a:pPr>
            <a:r>
              <a:rPr lang="tr-TR" sz="2400" b="1"/>
              <a:t>Veri tabanlı pazarlama müşteriler hakkında araştırma yapmayı kolaylaştırır. </a:t>
            </a:r>
          </a:p>
          <a:p>
            <a:pPr>
              <a:lnSpc>
                <a:spcPct val="90000"/>
              </a:lnSpc>
              <a:buFont typeface="Wingdings" pitchFamily="2" charset="2"/>
              <a:buChar char="v"/>
              <a:defRPr/>
            </a:pPr>
            <a:r>
              <a:rPr lang="tr-TR" sz="2400" b="1"/>
              <a:t>Eski müşterilerin geri kazanılmasına yardımcı olur. </a:t>
            </a:r>
          </a:p>
          <a:p>
            <a:pPr>
              <a:lnSpc>
                <a:spcPct val="90000"/>
              </a:lnSpc>
              <a:buFont typeface="Wingdings" pitchFamily="2" charset="2"/>
              <a:buChar char="v"/>
              <a:defRPr/>
            </a:pPr>
            <a:r>
              <a:rPr lang="tr-TR" sz="2400" b="1"/>
              <a:t>Müşterinin markaya bağlılığını güçlendirir ve tekrar satın almalarını sağlar.</a:t>
            </a:r>
          </a:p>
          <a:p>
            <a:pPr>
              <a:lnSpc>
                <a:spcPct val="90000"/>
              </a:lnSpc>
              <a:buFont typeface="Wingdings" pitchFamily="2" charset="2"/>
              <a:buChar char="v"/>
              <a:defRPr/>
            </a:pPr>
            <a:endParaRPr lang="tr-TR" sz="2400" b="1"/>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11188" y="620713"/>
            <a:ext cx="8062912" cy="1143000"/>
          </a:xfrm>
        </p:spPr>
        <p:txBody>
          <a:bodyPr/>
          <a:lstStyle/>
          <a:p>
            <a:pPr>
              <a:defRPr/>
            </a:pPr>
            <a:r>
              <a:rPr lang="tr-TR" sz="3600"/>
              <a:t>DEĞER YARATAN PAZARLAMA</a:t>
            </a:r>
          </a:p>
        </p:txBody>
      </p:sp>
      <p:sp>
        <p:nvSpPr>
          <p:cNvPr id="153603" name="Rectangle 3"/>
          <p:cNvSpPr>
            <a:spLocks noGrp="1" noChangeArrowheads="1"/>
          </p:cNvSpPr>
          <p:nvPr>
            <p:ph type="body" sz="half" idx="1"/>
          </p:nvPr>
        </p:nvSpPr>
        <p:spPr>
          <a:xfrm>
            <a:off x="900113" y="1916113"/>
            <a:ext cx="3384550" cy="3889375"/>
          </a:xfrm>
        </p:spPr>
        <p:txBody>
          <a:bodyPr/>
          <a:lstStyle/>
          <a:p>
            <a:pPr marL="0" indent="0">
              <a:buFont typeface="Wingdings" pitchFamily="2" charset="2"/>
              <a:buNone/>
              <a:defRPr/>
            </a:pPr>
            <a:r>
              <a:rPr lang="tr-TR" sz="2400" b="1"/>
              <a:t>Doğrudan değer yaratmaya yönelik olarak, satın alınacak ürün ile ilgili olarak, markanın teklif ettiği değer bir yana, müşteri için değer yaratacak pazarlama faaliyetlerine değer yaratan pazarlama denir.</a:t>
            </a:r>
          </a:p>
        </p:txBody>
      </p:sp>
      <p:pic>
        <p:nvPicPr>
          <p:cNvPr id="61444" name="Picture 6" descr="MCPE02381_0000[1]"/>
          <p:cNvPicPr>
            <a:picLocks noChangeAspect="1" noChangeArrowheads="1"/>
          </p:cNvPicPr>
          <p:nvPr/>
        </p:nvPicPr>
        <p:blipFill>
          <a:blip r:embed="rId2"/>
          <a:srcRect/>
          <a:stretch>
            <a:fillRect/>
          </a:stretch>
        </p:blipFill>
        <p:spPr bwMode="auto">
          <a:xfrm>
            <a:off x="4716463" y="1916113"/>
            <a:ext cx="3311525"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11188" y="620713"/>
            <a:ext cx="8062912" cy="1143000"/>
          </a:xfrm>
        </p:spPr>
        <p:txBody>
          <a:bodyPr/>
          <a:lstStyle/>
          <a:p>
            <a:pPr>
              <a:defRPr/>
            </a:pPr>
            <a:r>
              <a:rPr lang="tr-TR" sz="3600"/>
              <a:t>İLİŞKİ PAZARLAMASI (1)</a:t>
            </a:r>
          </a:p>
        </p:txBody>
      </p:sp>
      <p:sp>
        <p:nvSpPr>
          <p:cNvPr id="174083" name="Rectangle 3"/>
          <p:cNvSpPr>
            <a:spLocks noGrp="1" noChangeArrowheads="1"/>
          </p:cNvSpPr>
          <p:nvPr>
            <p:ph type="body" sz="half" idx="1"/>
          </p:nvPr>
        </p:nvSpPr>
        <p:spPr>
          <a:xfrm>
            <a:off x="4787900" y="1773238"/>
            <a:ext cx="3743325" cy="4392612"/>
          </a:xfrm>
        </p:spPr>
        <p:txBody>
          <a:bodyPr/>
          <a:lstStyle/>
          <a:p>
            <a:pPr marL="0" indent="0">
              <a:lnSpc>
                <a:spcPct val="90000"/>
              </a:lnSpc>
              <a:buFont typeface="Wingdings" pitchFamily="2" charset="2"/>
              <a:buNone/>
              <a:defRPr/>
            </a:pPr>
            <a:r>
              <a:rPr lang="tr-TR" sz="2400" b="1" i="1" u="sng"/>
              <a:t>İlişki pazarlaması</a:t>
            </a:r>
            <a:r>
              <a:rPr lang="tr-TR" sz="2400" b="1"/>
              <a:t>, başarılı bir ilişkisel alışverişin kurulması, yaşatılması ve geliştirilmesine yönelik pazarlama çabalarının tümüdür</a:t>
            </a:r>
          </a:p>
          <a:p>
            <a:pPr marL="0" indent="0">
              <a:lnSpc>
                <a:spcPct val="90000"/>
              </a:lnSpc>
              <a:buFont typeface="Wingdings" pitchFamily="2" charset="2"/>
              <a:buNone/>
              <a:defRPr/>
            </a:pPr>
            <a:endParaRPr lang="tr-TR" sz="2400" b="1"/>
          </a:p>
          <a:p>
            <a:pPr marL="0" indent="0">
              <a:lnSpc>
                <a:spcPct val="90000"/>
              </a:lnSpc>
              <a:buFont typeface="Wingdings" pitchFamily="2" charset="2"/>
              <a:buNone/>
              <a:defRPr/>
            </a:pPr>
            <a:r>
              <a:rPr lang="tr-TR" sz="2400" b="1" i="1" u="sng"/>
              <a:t>İlişki pazarlamasının  temel amacı</a:t>
            </a:r>
            <a:r>
              <a:rPr lang="tr-TR" sz="2400" b="1"/>
              <a:t>; organizasyon için karlı olan sadık bir müşteri tabanı oluşturmaktır </a:t>
            </a:r>
          </a:p>
        </p:txBody>
      </p:sp>
      <p:pic>
        <p:nvPicPr>
          <p:cNvPr id="62468" name="Picture 5" descr="MCj02332540000[1]"/>
          <p:cNvPicPr>
            <a:picLocks noChangeAspect="1" noChangeArrowheads="1"/>
          </p:cNvPicPr>
          <p:nvPr/>
        </p:nvPicPr>
        <p:blipFill>
          <a:blip r:embed="rId2"/>
          <a:srcRect/>
          <a:stretch>
            <a:fillRect/>
          </a:stretch>
        </p:blipFill>
        <p:spPr bwMode="auto">
          <a:xfrm>
            <a:off x="1042988" y="1844675"/>
            <a:ext cx="3344862"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39750" y="476250"/>
            <a:ext cx="7989888" cy="720725"/>
          </a:xfrm>
        </p:spPr>
        <p:txBody>
          <a:bodyPr/>
          <a:lstStyle/>
          <a:p>
            <a:pPr>
              <a:defRPr/>
            </a:pPr>
            <a:r>
              <a:rPr lang="tr-TR" sz="3600"/>
              <a:t>İLİŞKİ PAZARLAMASI(2)</a:t>
            </a:r>
          </a:p>
        </p:txBody>
      </p:sp>
      <p:sp>
        <p:nvSpPr>
          <p:cNvPr id="154627" name="Rectangle 3"/>
          <p:cNvSpPr>
            <a:spLocks noGrp="1" noChangeArrowheads="1"/>
          </p:cNvSpPr>
          <p:nvPr>
            <p:ph type="body" sz="half" idx="1"/>
          </p:nvPr>
        </p:nvSpPr>
        <p:spPr>
          <a:xfrm>
            <a:off x="755650" y="1196975"/>
            <a:ext cx="7416800" cy="431800"/>
          </a:xfrm>
        </p:spPr>
        <p:txBody>
          <a:bodyPr/>
          <a:lstStyle/>
          <a:p>
            <a:pPr>
              <a:lnSpc>
                <a:spcPct val="90000"/>
              </a:lnSpc>
              <a:buFontTx/>
              <a:buNone/>
              <a:defRPr/>
            </a:pPr>
            <a:r>
              <a:rPr lang="tr-TR" sz="2400"/>
              <a:t>	</a:t>
            </a:r>
            <a:r>
              <a:rPr lang="tr-TR" sz="2400" b="1" i="1">
                <a:solidFill>
                  <a:schemeClr val="accent1"/>
                </a:solidFill>
              </a:rPr>
              <a:t>İlişki Pazarlaması Amaçları </a:t>
            </a:r>
          </a:p>
        </p:txBody>
      </p:sp>
      <p:grpSp>
        <p:nvGrpSpPr>
          <p:cNvPr id="2" name="Group 17"/>
          <p:cNvGrpSpPr>
            <a:grpSpLocks/>
          </p:cNvGrpSpPr>
          <p:nvPr/>
        </p:nvGrpSpPr>
        <p:grpSpPr bwMode="auto">
          <a:xfrm>
            <a:off x="1763713" y="1844675"/>
            <a:ext cx="5832475" cy="4608513"/>
            <a:chOff x="1111" y="1162"/>
            <a:chExt cx="3674" cy="2903"/>
          </a:xfrm>
        </p:grpSpPr>
        <p:pic>
          <p:nvPicPr>
            <p:cNvPr id="63493" name="Picture 8"/>
            <p:cNvPicPr>
              <a:picLocks noChangeAspect="1" noChangeArrowheads="1"/>
            </p:cNvPicPr>
            <p:nvPr/>
          </p:nvPicPr>
          <p:blipFill>
            <a:blip r:embed="rId2"/>
            <a:srcRect/>
            <a:stretch>
              <a:fillRect/>
            </a:stretch>
          </p:blipFill>
          <p:spPr bwMode="auto">
            <a:xfrm>
              <a:off x="1111" y="1162"/>
              <a:ext cx="3674" cy="2903"/>
            </a:xfrm>
            <a:prstGeom prst="rect">
              <a:avLst/>
            </a:prstGeom>
            <a:noFill/>
            <a:ln w="9525">
              <a:noFill/>
              <a:miter lim="800000"/>
              <a:headEnd/>
              <a:tailEnd/>
            </a:ln>
          </p:spPr>
        </p:pic>
        <p:sp>
          <p:nvSpPr>
            <p:cNvPr id="63494" name="Text Box 13"/>
            <p:cNvSpPr txBox="1">
              <a:spLocks noChangeArrowheads="1"/>
            </p:cNvSpPr>
            <p:nvPr/>
          </p:nvSpPr>
          <p:spPr bwMode="auto">
            <a:xfrm>
              <a:off x="2200" y="1616"/>
              <a:ext cx="1361" cy="241"/>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YÜKSELTMEK</a:t>
              </a:r>
            </a:p>
          </p:txBody>
        </p:sp>
        <p:sp>
          <p:nvSpPr>
            <p:cNvPr id="63495" name="Text Box 14"/>
            <p:cNvSpPr txBox="1">
              <a:spLocks noChangeArrowheads="1"/>
            </p:cNvSpPr>
            <p:nvPr/>
          </p:nvSpPr>
          <p:spPr bwMode="auto">
            <a:xfrm>
              <a:off x="2109" y="2160"/>
              <a:ext cx="1543" cy="365"/>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ELİNDE TUTMAK</a:t>
              </a:r>
            </a:p>
          </p:txBody>
        </p:sp>
        <p:sp>
          <p:nvSpPr>
            <p:cNvPr id="63496" name="Text Box 15"/>
            <p:cNvSpPr txBox="1">
              <a:spLocks noChangeArrowheads="1"/>
            </p:cNvSpPr>
            <p:nvPr/>
          </p:nvSpPr>
          <p:spPr bwMode="auto">
            <a:xfrm>
              <a:off x="2064" y="2704"/>
              <a:ext cx="1538" cy="291"/>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TATMİN ETMEK</a:t>
              </a:r>
            </a:p>
          </p:txBody>
        </p:sp>
        <p:sp>
          <p:nvSpPr>
            <p:cNvPr id="63497" name="Text Box 16"/>
            <p:cNvSpPr txBox="1">
              <a:spLocks noChangeArrowheads="1"/>
            </p:cNvSpPr>
            <p:nvPr/>
          </p:nvSpPr>
          <p:spPr bwMode="auto">
            <a:xfrm>
              <a:off x="1882" y="3249"/>
              <a:ext cx="2041" cy="437"/>
            </a:xfrm>
            <a:prstGeom prst="rect">
              <a:avLst/>
            </a:prstGeom>
            <a:noFill/>
            <a:ln w="9525">
              <a:noFill/>
              <a:miter lim="800000"/>
              <a:headEnd/>
              <a:tailEnd/>
            </a:ln>
          </p:spPr>
          <p:txBody>
            <a:bodyPr/>
            <a:lstStyle/>
            <a:p>
              <a:pPr algn="ctr"/>
              <a:r>
                <a:rPr lang="tr-TR" sz="2000">
                  <a:solidFill>
                    <a:srgbClr val="000000"/>
                  </a:solidFill>
                  <a:latin typeface="Times New Roman" pitchFamily="18" charset="0"/>
                </a:rPr>
                <a:t>  MÜŞTERİYİ ÇEKMEK</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39750" y="333375"/>
            <a:ext cx="7989888" cy="1143000"/>
          </a:xfrm>
        </p:spPr>
        <p:txBody>
          <a:bodyPr>
            <a:normAutofit fontScale="90000"/>
          </a:bodyPr>
          <a:lstStyle/>
          <a:p>
            <a:pPr>
              <a:defRPr/>
            </a:pPr>
            <a:r>
              <a:rPr lang="tr-TR" sz="4000">
                <a:solidFill>
                  <a:schemeClr val="accent1"/>
                </a:solidFill>
              </a:rPr>
              <a:t>Müşterilerin Elde Tutulmasına Yönelik Sürecin Adımları </a:t>
            </a:r>
          </a:p>
        </p:txBody>
      </p:sp>
      <p:grpSp>
        <p:nvGrpSpPr>
          <p:cNvPr id="2" name="Group 19"/>
          <p:cNvGrpSpPr>
            <a:grpSpLocks/>
          </p:cNvGrpSpPr>
          <p:nvPr/>
        </p:nvGrpSpPr>
        <p:grpSpPr bwMode="auto">
          <a:xfrm>
            <a:off x="611188" y="1773238"/>
            <a:ext cx="8208962" cy="4608512"/>
            <a:chOff x="385" y="1117"/>
            <a:chExt cx="5171" cy="2903"/>
          </a:xfrm>
        </p:grpSpPr>
        <p:sp>
          <p:nvSpPr>
            <p:cNvPr id="64516" name="Rectangle 8"/>
            <p:cNvSpPr>
              <a:spLocks noChangeArrowheads="1"/>
            </p:cNvSpPr>
            <p:nvPr/>
          </p:nvSpPr>
          <p:spPr bwMode="auto">
            <a:xfrm>
              <a:off x="385" y="1117"/>
              <a:ext cx="1633" cy="2675"/>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64517" name="Text Box 9"/>
            <p:cNvSpPr txBox="1">
              <a:spLocks noChangeArrowheads="1"/>
            </p:cNvSpPr>
            <p:nvPr/>
          </p:nvSpPr>
          <p:spPr bwMode="auto">
            <a:xfrm>
              <a:off x="431" y="1162"/>
              <a:ext cx="1496" cy="2168"/>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Müşteri elde tutma oranının ölçümü:</a:t>
              </a:r>
            </a:p>
            <a:p>
              <a:endParaRPr lang="tr-TR" sz="2200" i="1">
                <a:solidFill>
                  <a:schemeClr val="bg2"/>
                </a:solidFill>
                <a:latin typeface="Times New Roman" pitchFamily="18" charset="0"/>
              </a:endParaRPr>
            </a:p>
            <a:p>
              <a:r>
                <a:rPr lang="tr-TR" sz="2200">
                  <a:solidFill>
                    <a:schemeClr val="bg2"/>
                  </a:solidFill>
                  <a:latin typeface="Times New Roman" pitchFamily="18" charset="0"/>
                </a:rPr>
                <a:t>---Zaman Bazında</a:t>
              </a:r>
            </a:p>
            <a:p>
              <a:r>
                <a:rPr lang="tr-TR" sz="2200">
                  <a:solidFill>
                    <a:schemeClr val="bg2"/>
                  </a:solidFill>
                  <a:latin typeface="Times New Roman" pitchFamily="18" charset="0"/>
                </a:rPr>
                <a:t>---Müşteri grupları bazında</a:t>
              </a:r>
            </a:p>
            <a:p>
              <a:r>
                <a:rPr lang="tr-TR" sz="2200">
                  <a:solidFill>
                    <a:schemeClr val="bg2"/>
                  </a:solidFill>
                  <a:latin typeface="Times New Roman" pitchFamily="18" charset="0"/>
                </a:rPr>
                <a:t>---Ürün bazında</a:t>
              </a:r>
            </a:p>
            <a:p>
              <a:r>
                <a:rPr lang="tr-TR" sz="2200">
                  <a:solidFill>
                    <a:schemeClr val="bg2"/>
                  </a:solidFill>
                  <a:latin typeface="Times New Roman" pitchFamily="18" charset="0"/>
                </a:rPr>
                <a:t>--- Müşteri gruplarının karlılık analizi</a:t>
              </a:r>
            </a:p>
          </p:txBody>
        </p:sp>
        <p:sp>
          <p:nvSpPr>
            <p:cNvPr id="64518" name="Rectangle 10"/>
            <p:cNvSpPr>
              <a:spLocks noChangeArrowheads="1"/>
            </p:cNvSpPr>
            <p:nvPr/>
          </p:nvSpPr>
          <p:spPr bwMode="auto">
            <a:xfrm>
              <a:off x="2154" y="1117"/>
              <a:ext cx="1633" cy="2676"/>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64519" name="Rectangle 11"/>
            <p:cNvSpPr>
              <a:spLocks noChangeArrowheads="1"/>
            </p:cNvSpPr>
            <p:nvPr/>
          </p:nvSpPr>
          <p:spPr bwMode="auto">
            <a:xfrm>
              <a:off x="3923" y="1117"/>
              <a:ext cx="1542" cy="2676"/>
            </a:xfrm>
            <a:prstGeom prst="rect">
              <a:avLst/>
            </a:prstGeom>
            <a:solidFill>
              <a:schemeClr val="accent1"/>
            </a:solidFill>
            <a:ln w="9525">
              <a:solidFill>
                <a:schemeClr val="tx1"/>
              </a:solidFill>
              <a:miter lim="800000"/>
              <a:headEnd/>
              <a:tailEnd/>
            </a:ln>
          </p:spPr>
          <p:txBody>
            <a:bodyPr wrap="none" anchor="ctr"/>
            <a:lstStyle/>
            <a:p>
              <a:endParaRPr lang="tr-TR"/>
            </a:p>
          </p:txBody>
        </p:sp>
        <p:sp>
          <p:nvSpPr>
            <p:cNvPr id="64520" name="Text Box 12"/>
            <p:cNvSpPr txBox="1">
              <a:spLocks noChangeArrowheads="1"/>
            </p:cNvSpPr>
            <p:nvPr/>
          </p:nvSpPr>
          <p:spPr bwMode="auto">
            <a:xfrm>
              <a:off x="2200" y="1162"/>
              <a:ext cx="1633" cy="2590"/>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Müşteri kayıplarının nedenlerinin incelenmesi:</a:t>
              </a:r>
            </a:p>
            <a:p>
              <a:endParaRPr lang="tr-TR" sz="2200" i="1">
                <a:solidFill>
                  <a:schemeClr val="bg2"/>
                </a:solidFill>
                <a:latin typeface="Times New Roman" pitchFamily="18" charset="0"/>
              </a:endParaRPr>
            </a:p>
            <a:p>
              <a:r>
                <a:rPr lang="tr-TR" sz="2200">
                  <a:solidFill>
                    <a:schemeClr val="bg2"/>
                  </a:solidFill>
                  <a:latin typeface="Times New Roman" pitchFamily="18" charset="0"/>
                </a:rPr>
                <a:t>---Temel nedenlerin analizi</a:t>
              </a:r>
            </a:p>
            <a:p>
              <a:r>
                <a:rPr lang="tr-TR" sz="2200">
                  <a:solidFill>
                    <a:schemeClr val="bg2"/>
                  </a:solidFill>
                  <a:latin typeface="Times New Roman" pitchFamily="18" charset="0"/>
                </a:rPr>
                <a:t>---Müşteri öncelikleri analizi</a:t>
              </a:r>
            </a:p>
            <a:p>
              <a:r>
                <a:rPr lang="tr-TR" sz="2200">
                  <a:solidFill>
                    <a:schemeClr val="bg2"/>
                  </a:solidFill>
                  <a:latin typeface="Times New Roman" pitchFamily="18" charset="0"/>
                </a:rPr>
                <a:t>---Rakiplerle kıyaslama</a:t>
              </a:r>
            </a:p>
            <a:p>
              <a:r>
                <a:rPr lang="tr-TR" sz="2200">
                  <a:solidFill>
                    <a:schemeClr val="bg2"/>
                  </a:solidFill>
                  <a:latin typeface="Times New Roman" pitchFamily="18" charset="0"/>
                </a:rPr>
                <a:t>---Şikâyetlerin analizi</a:t>
              </a:r>
            </a:p>
          </p:txBody>
        </p:sp>
        <p:sp>
          <p:nvSpPr>
            <p:cNvPr id="64521" name="Text Box 13"/>
            <p:cNvSpPr txBox="1">
              <a:spLocks noChangeArrowheads="1"/>
            </p:cNvSpPr>
            <p:nvPr/>
          </p:nvSpPr>
          <p:spPr bwMode="auto">
            <a:xfrm>
              <a:off x="3878" y="1162"/>
              <a:ext cx="1678" cy="2590"/>
            </a:xfrm>
            <a:prstGeom prst="rect">
              <a:avLst/>
            </a:prstGeom>
            <a:noFill/>
            <a:ln w="9525">
              <a:noFill/>
              <a:miter lim="800000"/>
              <a:headEnd/>
              <a:tailEnd/>
            </a:ln>
          </p:spPr>
          <p:txBody>
            <a:bodyPr>
              <a:spAutoFit/>
            </a:bodyPr>
            <a:lstStyle/>
            <a:p>
              <a:r>
                <a:rPr lang="tr-TR" sz="2200" i="1">
                  <a:solidFill>
                    <a:schemeClr val="bg2"/>
                  </a:solidFill>
                  <a:latin typeface="Times New Roman" pitchFamily="18" charset="0"/>
                </a:rPr>
                <a:t>Düzeltici Faaliyetler:</a:t>
              </a:r>
            </a:p>
            <a:p>
              <a:endParaRPr lang="tr-TR" sz="2200">
                <a:solidFill>
                  <a:schemeClr val="bg2"/>
                </a:solidFill>
                <a:latin typeface="Times New Roman" pitchFamily="18" charset="0"/>
              </a:endParaRPr>
            </a:p>
            <a:p>
              <a:r>
                <a:rPr lang="tr-TR" sz="2200">
                  <a:solidFill>
                    <a:schemeClr val="bg2"/>
                  </a:solidFill>
                  <a:latin typeface="Times New Roman" pitchFamily="18" charset="0"/>
                </a:rPr>
                <a:t>---Üst yönetimin onayı ve katılımı,</a:t>
              </a:r>
            </a:p>
            <a:p>
              <a:r>
                <a:rPr lang="tr-TR" sz="2200">
                  <a:solidFill>
                    <a:schemeClr val="bg2"/>
                  </a:solidFill>
                  <a:latin typeface="Times New Roman" pitchFamily="18" charset="0"/>
                </a:rPr>
                <a:t>---Çalışanların tatmininin sağlanması,</a:t>
              </a:r>
            </a:p>
            <a:p>
              <a:r>
                <a:rPr lang="tr-TR" sz="2200">
                  <a:solidFill>
                    <a:schemeClr val="bg2"/>
                  </a:solidFill>
                  <a:latin typeface="Times New Roman" pitchFamily="18" charset="0"/>
                </a:rPr>
                <a:t>---Başarılı uygulamaların örnek alınması (Benchmarking)</a:t>
              </a:r>
            </a:p>
            <a:p>
              <a:r>
                <a:rPr lang="tr-TR" sz="2200">
                  <a:solidFill>
                    <a:schemeClr val="bg2"/>
                  </a:solidFill>
                  <a:latin typeface="Times New Roman" pitchFamily="18" charset="0"/>
                </a:rPr>
                <a:t>--- Uygulama</a:t>
              </a:r>
            </a:p>
          </p:txBody>
        </p:sp>
        <p:sp>
          <p:nvSpPr>
            <p:cNvPr id="64522" name="Line 14"/>
            <p:cNvSpPr>
              <a:spLocks noChangeShapeType="1"/>
            </p:cNvSpPr>
            <p:nvPr/>
          </p:nvSpPr>
          <p:spPr bwMode="auto">
            <a:xfrm flipV="1">
              <a:off x="1247" y="3838"/>
              <a:ext cx="0" cy="182"/>
            </a:xfrm>
            <a:prstGeom prst="line">
              <a:avLst/>
            </a:prstGeom>
            <a:noFill/>
            <a:ln w="38100">
              <a:solidFill>
                <a:schemeClr val="tx1"/>
              </a:solidFill>
              <a:round/>
              <a:headEnd/>
              <a:tailEnd type="triangle" w="med" len="med"/>
            </a:ln>
          </p:spPr>
          <p:txBody>
            <a:bodyPr/>
            <a:lstStyle/>
            <a:p>
              <a:endParaRPr lang="tr-TR"/>
            </a:p>
          </p:txBody>
        </p:sp>
        <p:sp>
          <p:nvSpPr>
            <p:cNvPr id="64523" name="Line 15"/>
            <p:cNvSpPr>
              <a:spLocks noChangeShapeType="1"/>
            </p:cNvSpPr>
            <p:nvPr/>
          </p:nvSpPr>
          <p:spPr bwMode="auto">
            <a:xfrm>
              <a:off x="1247" y="4020"/>
              <a:ext cx="3357" cy="0"/>
            </a:xfrm>
            <a:prstGeom prst="line">
              <a:avLst/>
            </a:prstGeom>
            <a:noFill/>
            <a:ln w="38100">
              <a:solidFill>
                <a:schemeClr val="tx1"/>
              </a:solidFill>
              <a:round/>
              <a:headEnd/>
              <a:tailEnd/>
            </a:ln>
          </p:spPr>
          <p:txBody>
            <a:bodyPr/>
            <a:lstStyle/>
            <a:p>
              <a:endParaRPr lang="tr-TR"/>
            </a:p>
          </p:txBody>
        </p:sp>
        <p:sp>
          <p:nvSpPr>
            <p:cNvPr id="64524" name="Line 16"/>
            <p:cNvSpPr>
              <a:spLocks noChangeShapeType="1"/>
            </p:cNvSpPr>
            <p:nvPr/>
          </p:nvSpPr>
          <p:spPr bwMode="auto">
            <a:xfrm flipV="1">
              <a:off x="4604" y="3838"/>
              <a:ext cx="0" cy="182"/>
            </a:xfrm>
            <a:prstGeom prst="line">
              <a:avLst/>
            </a:prstGeom>
            <a:noFill/>
            <a:ln w="38100">
              <a:solidFill>
                <a:schemeClr val="tx1"/>
              </a:solidFill>
              <a:round/>
              <a:headEnd/>
              <a:tailEnd type="triangle" w="med" len="med"/>
            </a:ln>
          </p:spPr>
          <p:txBody>
            <a:bodyPr/>
            <a:lstStyle/>
            <a:p>
              <a:endParaRPr lang="tr-TR"/>
            </a:p>
          </p:txBody>
        </p:sp>
        <p:sp>
          <p:nvSpPr>
            <p:cNvPr id="64525" name="Line 17"/>
            <p:cNvSpPr>
              <a:spLocks noChangeShapeType="1"/>
            </p:cNvSpPr>
            <p:nvPr/>
          </p:nvSpPr>
          <p:spPr bwMode="auto">
            <a:xfrm flipV="1">
              <a:off x="3016" y="3838"/>
              <a:ext cx="0" cy="182"/>
            </a:xfrm>
            <a:prstGeom prst="line">
              <a:avLst/>
            </a:prstGeom>
            <a:noFill/>
            <a:ln w="38100">
              <a:solidFill>
                <a:schemeClr val="tx1"/>
              </a:solidFill>
              <a:round/>
              <a:headEnd/>
              <a:tailEnd type="triangle" w="med" len="med"/>
            </a:ln>
          </p:spPr>
          <p:txBody>
            <a:bodyPr/>
            <a:lstStyle/>
            <a:p>
              <a:endParaRPr lang="tr-T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Ekran Gösterisi (4:3)</PresentationFormat>
  <Paragraphs>119</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E TİCARET İLE İLGİLİ KONULAR</vt:lpstr>
      <vt:lpstr>VERİ TABANLI PAZARLAMA</vt:lpstr>
      <vt:lpstr>VERİ TABANLI PAZARLAMA(1)</vt:lpstr>
      <vt:lpstr>VERİ TABANLI PAZARLAMA(2)</vt:lpstr>
      <vt:lpstr>VERİ TABANLI PAZARLAMA(3)</vt:lpstr>
      <vt:lpstr>DEĞER YARATAN PAZARLAMA</vt:lpstr>
      <vt:lpstr>İLİŞKİ PAZARLAMASI (1)</vt:lpstr>
      <vt:lpstr>İLİŞKİ PAZARLAMASI(2)</vt:lpstr>
      <vt:lpstr>Müşterilerin Elde Tutulmasına Yönelik Sürecin Adımları </vt:lpstr>
      <vt:lpstr>İLİŞKİ PAZARLAMASI(4)</vt:lpstr>
      <vt:lpstr>DOĞRUDAN PAZARLAMA (1) </vt:lpstr>
      <vt:lpstr>DOĞRUDAN PAZARLAMA(2) </vt:lpstr>
      <vt:lpstr>İNTERNET ÜZERİNDEN PAZARLAMA (1)</vt:lpstr>
      <vt:lpstr>İNTERNET ÜZERİNDEN PAZARLAMA (2)</vt:lpstr>
      <vt:lpstr>YEŞİL PAZARLAMA(1) </vt:lpstr>
      <vt:lpstr>YEŞİL PAZARLAMA (2)</vt:lpstr>
      <vt:lpstr>TELE PAZARLAMA (1) </vt:lpstr>
      <vt:lpstr>TELE PAZARLAMA(2)</vt:lpstr>
      <vt:lpstr>SÖYLENTİ VEYA DEDİKODU PAZARLAMASI (BUZZ MARKETING)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TİCARET İLE İLGİLİ KONULAR</dc:title>
  <dc:creator>ulas</dc:creator>
  <cp:lastModifiedBy>ulas</cp:lastModifiedBy>
  <cp:revision>1</cp:revision>
  <dcterms:created xsi:type="dcterms:W3CDTF">2015-02-26T09:52:49Z</dcterms:created>
  <dcterms:modified xsi:type="dcterms:W3CDTF">2015-02-26T09:53:29Z</dcterms:modified>
</cp:coreProperties>
</file>