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7820B-E765-4FD5-975D-EA6F5D43A3B9}" type="datetimeFigureOut">
              <a:rPr lang="tr-TR" smtClean="0"/>
              <a:t>03.07.2017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E42115-9AC1-42BA-BA91-B9F882E49764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6921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4000" smtClean="0">
                <a:solidFill>
                  <a:srgbClr val="FFC000"/>
                </a:solidFill>
              </a:rPr>
              <a:t>RADYASYONUN HÜCREDEKİ KRİTİK HEDEFLERİ</a:t>
            </a:r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>
          <a:xfrm>
            <a:off x="1071563" y="1714500"/>
            <a:ext cx="6615112" cy="4525963"/>
          </a:xfrm>
        </p:spPr>
        <p:txBody>
          <a:bodyPr/>
          <a:lstStyle/>
          <a:p>
            <a:pPr>
              <a:buFont typeface="Arial" charset="0"/>
              <a:buNone/>
            </a:pPr>
            <a:endParaRPr lang="tr-TR" sz="4000" smtClean="0">
              <a:solidFill>
                <a:srgbClr val="C00000"/>
              </a:solidFill>
            </a:endParaRPr>
          </a:p>
          <a:p>
            <a:pPr>
              <a:buFont typeface="Arial" charset="0"/>
              <a:buNone/>
            </a:pPr>
            <a:r>
              <a:rPr lang="tr-TR" sz="4000" smtClean="0">
                <a:solidFill>
                  <a:srgbClr val="FFC000"/>
                </a:solidFill>
              </a:rPr>
              <a:t>1)</a:t>
            </a:r>
            <a:r>
              <a:rPr lang="tr-TR" sz="4000" smtClean="0">
                <a:solidFill>
                  <a:srgbClr val="FFC000"/>
                </a:solidFill>
                <a:latin typeface="Arial" charset="0"/>
              </a:rPr>
              <a:t> </a:t>
            </a:r>
            <a:r>
              <a:rPr lang="tr-TR" sz="4000" smtClean="0"/>
              <a:t>DNA, kromozomlar</a:t>
            </a:r>
          </a:p>
          <a:p>
            <a:pPr>
              <a:buFont typeface="Arial" charset="0"/>
              <a:buNone/>
            </a:pPr>
            <a:r>
              <a:rPr lang="tr-TR" sz="4000" smtClean="0">
                <a:solidFill>
                  <a:srgbClr val="FFC000"/>
                </a:solidFill>
              </a:rPr>
              <a:t>2) </a:t>
            </a:r>
            <a:r>
              <a:rPr lang="tr-TR" sz="4000" smtClean="0"/>
              <a:t>Hücre membranı </a:t>
            </a:r>
            <a:endParaRPr lang="tr-TR" sz="4000" smtClean="0">
              <a:latin typeface="Arial" charset="0"/>
            </a:endParaRPr>
          </a:p>
          <a:p>
            <a:pPr>
              <a:buFont typeface="Arial" charset="0"/>
              <a:buNone/>
            </a:pPr>
            <a:r>
              <a:rPr lang="tr-TR" sz="4000" smtClean="0">
                <a:solidFill>
                  <a:srgbClr val="FFC000"/>
                </a:solidFill>
              </a:rPr>
              <a:t>3)</a:t>
            </a:r>
            <a:r>
              <a:rPr lang="tr-TR" sz="4000" smtClean="0"/>
              <a:t> RNA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BİYOLOJİK SİSTEMLERE ETKİLERİ</a:t>
            </a:r>
            <a:endParaRPr lang="tr-TR" sz="3600" smtClean="0">
              <a:solidFill>
                <a:srgbClr val="FFC000"/>
              </a:solidFill>
              <a:latin typeface="Arial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pitchFamily="34" charset="0"/>
              <a:buNone/>
              <a:defRPr/>
            </a:pPr>
            <a:r>
              <a:rPr lang="tr-TR" sz="3100" dirty="0" smtClean="0">
                <a:solidFill>
                  <a:srgbClr val="FFC000"/>
                </a:solidFill>
              </a:rPr>
              <a:t>Reprodüktif Sistem:</a:t>
            </a:r>
          </a:p>
          <a:p>
            <a:pPr>
              <a:lnSpc>
                <a:spcPct val="90000"/>
              </a:lnSpc>
              <a:buFont typeface="Arial" pitchFamily="34" charset="0"/>
              <a:buNone/>
              <a:defRPr/>
            </a:pPr>
            <a:r>
              <a:rPr lang="tr-TR" sz="2700" b="1" dirty="0" smtClean="0"/>
              <a:t>Erkek: </a:t>
            </a:r>
          </a:p>
          <a:p>
            <a:pPr>
              <a:lnSpc>
                <a:spcPct val="90000"/>
              </a:lnSpc>
              <a:defRPr/>
            </a:pPr>
            <a:r>
              <a:rPr lang="tr-TR" sz="2400" dirty="0" smtClean="0"/>
              <a:t>Ana hücreler</a:t>
            </a:r>
            <a:r>
              <a:rPr lang="tr-TR" sz="2400" dirty="0" smtClean="0">
                <a:latin typeface="Arial" pitchFamily="34" charset="0"/>
              </a:rPr>
              <a:t>, </a:t>
            </a:r>
            <a:r>
              <a:rPr lang="tr-TR" sz="2400" dirty="0" smtClean="0"/>
              <a:t>çoğalmakta olan spermatogonia duyarlıdır.</a:t>
            </a:r>
          </a:p>
          <a:p>
            <a:pPr>
              <a:lnSpc>
                <a:spcPct val="90000"/>
              </a:lnSpc>
              <a:defRPr/>
            </a:pPr>
            <a:r>
              <a:rPr lang="tr-TR" sz="2400" dirty="0" smtClean="0"/>
              <a:t>Spermatidler</a:t>
            </a:r>
            <a:r>
              <a:rPr lang="tr-TR" sz="2400" dirty="0" smtClean="0">
                <a:latin typeface="Arial" pitchFamily="34" charset="0"/>
              </a:rPr>
              <a:t>, </a:t>
            </a:r>
            <a:r>
              <a:rPr lang="tr-TR" sz="2400" dirty="0" smtClean="0"/>
              <a:t>matür spermler </a:t>
            </a:r>
            <a:r>
              <a:rPr lang="tr-TR" sz="2400" dirty="0" smtClean="0">
                <a:latin typeface="Arial" pitchFamily="34" charset="0"/>
              </a:rPr>
              <a:t>ve t</a:t>
            </a:r>
            <a:r>
              <a:rPr lang="tr-TR" sz="2400" dirty="0" smtClean="0"/>
              <a:t>estesteron üretimi yapan hücreler önemli ölçüde dirençlidir.</a:t>
            </a:r>
          </a:p>
          <a:p>
            <a:pPr>
              <a:lnSpc>
                <a:spcPct val="90000"/>
              </a:lnSpc>
              <a:defRPr/>
            </a:pPr>
            <a:r>
              <a:rPr lang="tr-TR" sz="2400" dirty="0" smtClean="0"/>
              <a:t>Sterilite</a:t>
            </a:r>
            <a:r>
              <a:rPr lang="tr-TR" sz="2400" dirty="0" smtClean="0">
                <a:latin typeface="Arial" pitchFamily="34" charset="0"/>
              </a:rPr>
              <a:t>;</a:t>
            </a:r>
            <a:r>
              <a:rPr lang="tr-TR" sz="2400" dirty="0" smtClean="0"/>
              <a:t> 6 Sv(600 Rem) dozundan aylar sonra olabilir.</a:t>
            </a:r>
          </a:p>
          <a:p>
            <a:pPr>
              <a:lnSpc>
                <a:spcPct val="90000"/>
              </a:lnSpc>
              <a:buFont typeface="Arial" pitchFamily="34" charset="0"/>
              <a:buNone/>
              <a:defRPr/>
            </a:pPr>
            <a:r>
              <a:rPr lang="tr-TR" sz="2700" b="1" dirty="0" smtClean="0"/>
              <a:t>Kadın: </a:t>
            </a:r>
          </a:p>
          <a:p>
            <a:pPr>
              <a:lnSpc>
                <a:spcPct val="90000"/>
              </a:lnSpc>
              <a:defRPr/>
            </a:pPr>
            <a:r>
              <a:rPr lang="tr-TR" sz="2400" dirty="0" smtClean="0"/>
              <a:t>Gelişmekte olan follikül ve ovum radyasyona hassastır.</a:t>
            </a:r>
          </a:p>
          <a:p>
            <a:pPr>
              <a:lnSpc>
                <a:spcPct val="90000"/>
              </a:lnSpc>
              <a:defRPr/>
            </a:pPr>
            <a:r>
              <a:rPr lang="tr-TR" sz="2400" dirty="0" smtClean="0"/>
              <a:t>Hormon üretimi etkilenir.</a:t>
            </a:r>
          </a:p>
          <a:p>
            <a:pPr>
              <a:lnSpc>
                <a:spcPct val="90000"/>
              </a:lnSpc>
              <a:defRPr/>
            </a:pPr>
            <a:r>
              <a:rPr lang="tr-TR" sz="2400" dirty="0" smtClean="0"/>
              <a:t> 1,5 Sv (150 rem) üzerin</a:t>
            </a:r>
            <a:r>
              <a:rPr lang="tr-TR" sz="2400" dirty="0" smtClean="0">
                <a:latin typeface="Arial" pitchFamily="34" charset="0"/>
              </a:rPr>
              <a:t>d</a:t>
            </a:r>
            <a:r>
              <a:rPr lang="tr-TR" sz="2400" dirty="0" smtClean="0"/>
              <a:t>e menapoz riski artar.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BİYOLOJİK SİSTEMLERE ETKİLERİ</a:t>
            </a:r>
          </a:p>
        </p:txBody>
      </p:sp>
      <p:sp>
        <p:nvSpPr>
          <p:cNvPr id="2765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tr-TR" sz="3600" smtClean="0">
                <a:solidFill>
                  <a:srgbClr val="FFC000"/>
                </a:solidFill>
              </a:rPr>
              <a:t>Cilt:</a:t>
            </a:r>
          </a:p>
          <a:p>
            <a:r>
              <a:rPr lang="tr-TR" smtClean="0"/>
              <a:t>5-10 Sv (500-1000 Rem) üzerindeki dozlarda görülür.</a:t>
            </a:r>
            <a:endParaRPr lang="tr-TR" u="sng" smtClean="0">
              <a:solidFill>
                <a:srgbClr val="C00000"/>
              </a:solidFill>
            </a:endParaRPr>
          </a:p>
          <a:p>
            <a:r>
              <a:rPr lang="tr-TR" smtClean="0"/>
              <a:t>Rölatif radyosensitiftir.</a:t>
            </a:r>
          </a:p>
          <a:p>
            <a:r>
              <a:rPr lang="tr-TR" smtClean="0"/>
              <a:t>Eritem, geçici veya kalıcı epilasyon, dermatit, dermal nekrozis, skar.</a:t>
            </a:r>
          </a:p>
          <a:p>
            <a:r>
              <a:rPr lang="tr-TR" smtClean="0"/>
              <a:t>Mukozal değişiklikler.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BİYOLOJİK SİSTEMLERE ETKİLERİ</a:t>
            </a:r>
          </a:p>
        </p:txBody>
      </p:sp>
      <p:sp>
        <p:nvSpPr>
          <p:cNvPr id="2867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tr-TR" smtClean="0">
                <a:solidFill>
                  <a:srgbClr val="C00000"/>
                </a:solidFill>
                <a:latin typeface="Arial" charset="0"/>
              </a:rPr>
              <a:t>   </a:t>
            </a:r>
            <a:r>
              <a:rPr lang="tr-TR" smtClean="0">
                <a:solidFill>
                  <a:srgbClr val="FFC000"/>
                </a:solidFill>
                <a:latin typeface="Arial" charset="0"/>
              </a:rPr>
              <a:t>Kardiyonörovasküler sistem (Kardiyonörovasküler sendrom)</a:t>
            </a:r>
            <a:r>
              <a:rPr lang="tr-TR" smtClean="0">
                <a:solidFill>
                  <a:srgbClr val="FFC000"/>
                </a:solidFill>
              </a:rPr>
              <a:t>:</a:t>
            </a:r>
          </a:p>
          <a:p>
            <a:r>
              <a:rPr lang="tr-TR" sz="2800" smtClean="0"/>
              <a:t>20 Sv (2000 Rem) üzerinde dozlarda görülebilir.</a:t>
            </a:r>
            <a:endParaRPr lang="tr-TR" sz="2800" smtClean="0">
              <a:solidFill>
                <a:srgbClr val="C00000"/>
              </a:solidFill>
            </a:endParaRPr>
          </a:p>
          <a:p>
            <a:r>
              <a:rPr lang="tr-TR" sz="2800" smtClean="0"/>
              <a:t>Oldukça dirençli sistemlerdir.</a:t>
            </a:r>
          </a:p>
          <a:p>
            <a:r>
              <a:rPr lang="tr-TR" sz="2800" smtClean="0"/>
              <a:t>Kapiller permiabilite bozulur. Obliteratif endarterit, vaskülit, myokardit, kalp yetmezliği olabilir.</a:t>
            </a:r>
          </a:p>
          <a:p>
            <a:r>
              <a:rPr lang="tr-TR" sz="2800" smtClean="0"/>
              <a:t>Kan-beyin bariyeri bozulur. İnterstisiyel ödem, menenjit, ensefalit olabilir.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BİYOLOJİK SİSTEMLERE ETKİLERİ</a:t>
            </a:r>
          </a:p>
        </p:txBody>
      </p:sp>
      <p:sp>
        <p:nvSpPr>
          <p:cNvPr id="29699" name="2 İçerik Yer Tutucusu"/>
          <p:cNvSpPr>
            <a:spLocks noGrp="1"/>
          </p:cNvSpPr>
          <p:nvPr>
            <p:ph idx="1"/>
          </p:nvPr>
        </p:nvSpPr>
        <p:spPr>
          <a:xfrm>
            <a:off x="611188" y="2060575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r-TR" sz="3600" smtClean="0">
                <a:solidFill>
                  <a:srgbClr val="FFC000"/>
                </a:solidFill>
              </a:rPr>
              <a:t>Diğer Sistemler:</a:t>
            </a:r>
            <a:endParaRPr lang="tr-TR" smtClean="0">
              <a:solidFill>
                <a:srgbClr val="FFC000"/>
              </a:solidFill>
            </a:endParaRPr>
          </a:p>
          <a:p>
            <a:r>
              <a:rPr lang="tr-TR" smtClean="0"/>
              <a:t>Akciğer:</a:t>
            </a:r>
            <a:r>
              <a:rPr lang="tr-TR" sz="2800" smtClean="0"/>
              <a:t> Radyasyon pnömonitisi,fibrozis</a:t>
            </a:r>
          </a:p>
          <a:p>
            <a:r>
              <a:rPr lang="tr-TR" smtClean="0"/>
              <a:t>Böbrek:</a:t>
            </a:r>
            <a:r>
              <a:rPr lang="tr-TR" sz="2800" smtClean="0"/>
              <a:t> Nefritis,renal yetmezlik.</a:t>
            </a:r>
          </a:p>
          <a:p>
            <a:r>
              <a:rPr lang="tr-TR" smtClean="0"/>
              <a:t>Karaciğer: </a:t>
            </a:r>
            <a:r>
              <a:rPr lang="tr-TR" sz="2800" smtClean="0"/>
              <a:t>Hepatit</a:t>
            </a:r>
          </a:p>
          <a:p>
            <a:r>
              <a:rPr lang="tr-TR" smtClean="0"/>
              <a:t>Tiroid: </a:t>
            </a:r>
            <a:r>
              <a:rPr lang="tr-TR" sz="2800" smtClean="0"/>
              <a:t>Radyasyon tiroiditi.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İNSANDA AKUT ETKİLERİ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tr-TR" sz="2800" smtClean="0">
                <a:solidFill>
                  <a:srgbClr val="FFC000"/>
                </a:solidFill>
              </a:rPr>
              <a:t>1)Prodromal devre:</a:t>
            </a:r>
            <a:endParaRPr lang="tr-TR" sz="2500" smtClean="0">
              <a:solidFill>
                <a:srgbClr val="FFC000"/>
              </a:solidFill>
            </a:endParaRPr>
          </a:p>
          <a:p>
            <a:pPr>
              <a:lnSpc>
                <a:spcPct val="80000"/>
              </a:lnSpc>
            </a:pPr>
            <a:r>
              <a:rPr lang="tr-TR" sz="2500" smtClean="0"/>
              <a:t>İlk 24-48 saat</a:t>
            </a:r>
          </a:p>
          <a:p>
            <a:pPr>
              <a:lnSpc>
                <a:spcPct val="80000"/>
              </a:lnSpc>
            </a:pPr>
            <a:r>
              <a:rPr lang="tr-TR" sz="2500" smtClean="0"/>
              <a:t>Halsizlik,iştahsızlık,bulantı,kusma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tr-TR" sz="2800" smtClean="0">
                <a:solidFill>
                  <a:srgbClr val="FFC000"/>
                </a:solidFill>
              </a:rPr>
              <a:t>2)Latent devre:</a:t>
            </a:r>
          </a:p>
          <a:p>
            <a:pPr>
              <a:lnSpc>
                <a:spcPct val="80000"/>
              </a:lnSpc>
            </a:pPr>
            <a:r>
              <a:rPr lang="tr-TR" sz="2500" smtClean="0"/>
              <a:t>1-3 hafta</a:t>
            </a:r>
            <a:r>
              <a:rPr lang="tr-TR" sz="2500" smtClean="0">
                <a:latin typeface="Arial" charset="0"/>
              </a:rPr>
              <a:t>, ç</a:t>
            </a:r>
            <a:r>
              <a:rPr lang="tr-TR" sz="2500" smtClean="0"/>
              <a:t>ok yüksek dozlarda 20 Sv (2000 Rem) üzerinde birkaç saat.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tr-TR" sz="2800" smtClean="0">
                <a:solidFill>
                  <a:srgbClr val="FFC000"/>
                </a:solidFill>
              </a:rPr>
              <a:t>3)Hastalık devresi:</a:t>
            </a:r>
          </a:p>
          <a:p>
            <a:pPr>
              <a:lnSpc>
                <a:spcPct val="80000"/>
              </a:lnSpc>
            </a:pPr>
            <a:r>
              <a:rPr lang="tr-TR" sz="2500" smtClean="0"/>
              <a:t>Hemapoetik sendrom</a:t>
            </a:r>
          </a:p>
          <a:p>
            <a:pPr>
              <a:lnSpc>
                <a:spcPct val="80000"/>
              </a:lnSpc>
            </a:pPr>
            <a:r>
              <a:rPr lang="tr-TR" sz="2500" smtClean="0"/>
              <a:t>Gastrointestinal sendrom</a:t>
            </a:r>
          </a:p>
          <a:p>
            <a:pPr>
              <a:lnSpc>
                <a:spcPct val="80000"/>
              </a:lnSpc>
            </a:pPr>
            <a:r>
              <a:rPr lang="tr-TR" sz="2500" smtClean="0"/>
              <a:t>Kardiyonörovasküler sendrom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İNSANDA KRONİK ETKİLERİ</a:t>
            </a:r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Fibroatrofi</a:t>
            </a:r>
          </a:p>
          <a:p>
            <a:r>
              <a:rPr lang="tr-TR" smtClean="0"/>
              <a:t>Katarakt</a:t>
            </a:r>
          </a:p>
          <a:p>
            <a:r>
              <a:rPr lang="tr-TR" smtClean="0"/>
              <a:t>Fertilite bozuklukları</a:t>
            </a:r>
          </a:p>
          <a:p>
            <a:r>
              <a:rPr lang="tr-TR" smtClean="0"/>
              <a:t>Kanser: </a:t>
            </a:r>
            <a:r>
              <a:rPr lang="tr-TR" sz="2800" smtClean="0"/>
              <a:t>lösemi, tiroid Ca,</a:t>
            </a:r>
            <a:r>
              <a:rPr lang="tr-TR" sz="2800" smtClean="0">
                <a:latin typeface="Arial" charset="0"/>
              </a:rPr>
              <a:t> </a:t>
            </a:r>
            <a:r>
              <a:rPr lang="tr-TR" sz="2800" smtClean="0"/>
              <a:t>meme Ca</a:t>
            </a:r>
            <a:r>
              <a:rPr lang="tr-TR" sz="2800" smtClean="0">
                <a:latin typeface="Arial" charset="0"/>
              </a:rPr>
              <a:t>.</a:t>
            </a:r>
          </a:p>
          <a:p>
            <a:pPr>
              <a:buFont typeface="Arial" charset="0"/>
              <a:buNone/>
            </a:pPr>
            <a:r>
              <a:rPr lang="tr-TR" smtClean="0"/>
              <a:t>    -</a:t>
            </a:r>
            <a:r>
              <a:rPr lang="tr-TR" sz="2800" b="1" smtClean="0"/>
              <a:t>Latent periyod</a:t>
            </a:r>
            <a:r>
              <a:rPr lang="tr-TR" sz="2800" smtClean="0"/>
              <a:t>: </a:t>
            </a:r>
          </a:p>
          <a:p>
            <a:pPr>
              <a:buFont typeface="Arial" charset="0"/>
              <a:buNone/>
            </a:pPr>
            <a:r>
              <a:rPr lang="tr-TR" sz="2800" smtClean="0"/>
              <a:t>      lösemi için 7-10, tiroid Ca için 15-20 yıl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EMBRİYO, FETUSA ETKİLERİ</a:t>
            </a:r>
          </a:p>
        </p:txBody>
      </p:sp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>
          <a:xfrm>
            <a:off x="428625" y="1928813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tr-TR" smtClean="0"/>
              <a:t>İntrauterin ölüm (1-3 hf.)</a:t>
            </a:r>
          </a:p>
          <a:p>
            <a:pPr>
              <a:defRPr/>
            </a:pPr>
            <a:r>
              <a:rPr lang="tr-TR" smtClean="0"/>
              <a:t>Gelişme geriliği (15-25 hf.)</a:t>
            </a:r>
          </a:p>
          <a:p>
            <a:pPr>
              <a:defRPr/>
            </a:pPr>
            <a:r>
              <a:rPr lang="tr-TR" smtClean="0"/>
              <a:t>Mikrosefali (15-25 hf.)</a:t>
            </a:r>
          </a:p>
          <a:p>
            <a:pPr>
              <a:defRPr/>
            </a:pPr>
            <a:r>
              <a:rPr lang="tr-TR" smtClean="0"/>
              <a:t>Mental retardasyon (15-25 hf.)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DNA/KROMOZOM ÜZERİNE ETKİLERİ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tr-TR" sz="3000" dirty="0" smtClean="0"/>
              <a:t>Radyasyona en hassas moleküllerdir.</a:t>
            </a:r>
          </a:p>
          <a:p>
            <a:pPr>
              <a:lnSpc>
                <a:spcPct val="90000"/>
              </a:lnSpc>
              <a:defRPr/>
            </a:pPr>
            <a:r>
              <a:rPr lang="tr-TR" sz="3000" dirty="0" smtClean="0"/>
              <a:t>Etki; doz, zaman ve hücre siklusu fazına göre değişir.</a:t>
            </a:r>
          </a:p>
          <a:p>
            <a:pPr>
              <a:lnSpc>
                <a:spcPct val="90000"/>
              </a:lnSpc>
              <a:defRPr/>
            </a:pPr>
            <a:r>
              <a:rPr lang="tr-TR" sz="3000" dirty="0" smtClean="0"/>
              <a:t>Hidrojen bağlarında kırılma, zincir kırılması, çapraz bağlanma, fosfat-şeker bağında kopma, transformasyon kabiliyetinde bozulma, DNA baz hasarı, kromozom kırıkları, kromozomal aberasyonlar… vb.</a:t>
            </a:r>
          </a:p>
          <a:p>
            <a:pPr>
              <a:lnSpc>
                <a:spcPct val="90000"/>
              </a:lnSpc>
              <a:defRPr/>
            </a:pPr>
            <a:r>
              <a:rPr lang="tr-TR" sz="3000" dirty="0" smtClean="0"/>
              <a:t>Tek zincirli DNA’lar, çift zincirlilere göre daha hassastır.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sz="3600" u="sng" smtClean="0">
                <a:solidFill>
                  <a:srgbClr val="C00000"/>
                </a:solidFill>
                <a:latin typeface="Arial" charset="0"/>
              </a:rPr>
              <a:t/>
            </a:r>
            <a:br>
              <a:rPr lang="tr-TR" sz="3600" u="sng" smtClean="0">
                <a:solidFill>
                  <a:srgbClr val="C00000"/>
                </a:solidFill>
                <a:latin typeface="Arial" charset="0"/>
              </a:rPr>
            </a:br>
            <a:r>
              <a:rPr lang="tr-TR" sz="3600" smtClean="0">
                <a:solidFill>
                  <a:srgbClr val="FFC000"/>
                </a:solidFill>
              </a:rPr>
              <a:t>RADYASYONUN HÜCRE ZARINA ETKİLERİ</a:t>
            </a:r>
            <a:r>
              <a:rPr lang="tr-TR" sz="3600" u="sng" smtClean="0">
                <a:solidFill>
                  <a:srgbClr val="C00000"/>
                </a:solidFill>
                <a:latin typeface="Arial" charset="0"/>
              </a:rPr>
              <a:t/>
            </a:r>
            <a:br>
              <a:rPr lang="tr-TR" sz="3600" u="sng" smtClean="0">
                <a:solidFill>
                  <a:srgbClr val="C00000"/>
                </a:solidFill>
                <a:latin typeface="Arial" charset="0"/>
              </a:rPr>
            </a:br>
            <a:endParaRPr lang="tr-TR" sz="3600" u="sng" smtClean="0">
              <a:solidFill>
                <a:srgbClr val="C00000"/>
              </a:solidFill>
              <a:latin typeface="Arial" charset="0"/>
            </a:endParaRPr>
          </a:p>
        </p:txBody>
      </p:sp>
      <p:sp>
        <p:nvSpPr>
          <p:cNvPr id="21507" name="2 İçerik Yer Tutucusu"/>
          <p:cNvSpPr>
            <a:spLocks noGrp="1"/>
          </p:cNvSpPr>
          <p:nvPr>
            <p:ph idx="1"/>
          </p:nvPr>
        </p:nvSpPr>
        <p:spPr>
          <a:xfrm>
            <a:off x="539750" y="2332038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tr-TR" sz="2800" dirty="0" smtClean="0"/>
              <a:t>Radyasyonun ikinci etkili olduğu organeldir.</a:t>
            </a:r>
          </a:p>
          <a:p>
            <a:pPr>
              <a:defRPr/>
            </a:pPr>
            <a:r>
              <a:rPr lang="tr-TR" sz="2800" dirty="0" smtClean="0"/>
              <a:t>Özellikle indirekt etkiyle oluşan oksitleyici  ajanlar hücre zarındaki lipidler,enzimler ve nükleik asitlerle reaksiyona girebilir. Transport bozulur.</a:t>
            </a:r>
          </a:p>
          <a:p>
            <a:pPr>
              <a:defRPr/>
            </a:pPr>
            <a:r>
              <a:rPr lang="tr-TR" sz="2800" dirty="0" smtClean="0"/>
              <a:t>Hücre normal fonkiyonunu yitirebilir, ölebilir.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29600" cy="1143000"/>
          </a:xfrm>
        </p:spPr>
        <p:txBody>
          <a:bodyPr>
            <a:noAutofit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RNA ÜZERİNE ETKİLERİ </a:t>
            </a:r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>
          <a:xfrm>
            <a:off x="571500" y="2143125"/>
            <a:ext cx="7400925" cy="2900363"/>
          </a:xfrm>
        </p:spPr>
        <p:txBody>
          <a:bodyPr/>
          <a:lstStyle/>
          <a:p>
            <a:pPr>
              <a:defRPr/>
            </a:pPr>
            <a:r>
              <a:rPr lang="tr-TR" sz="3600" smtClean="0"/>
              <a:t>Radyasyona daha dirençlidir.</a:t>
            </a:r>
          </a:p>
          <a:p>
            <a:pPr>
              <a:defRPr/>
            </a:pPr>
            <a:r>
              <a:rPr lang="tr-TR" sz="3600" smtClean="0"/>
              <a:t>Yüksek dozlarda RNA sentezi inhibe edilebilir.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625" y="500063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smtClean="0">
                <a:solidFill>
                  <a:srgbClr val="FFC000"/>
                </a:solidFill>
              </a:rPr>
              <a:t>RADYOSENSİTİVİTEYİ BELİRLEYEN FAKTÖRLER: Hücre Kinetiği</a:t>
            </a:r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>
          <a:xfrm>
            <a:off x="684213" y="2133600"/>
            <a:ext cx="8301037" cy="4884738"/>
          </a:xfrm>
        </p:spPr>
        <p:txBody>
          <a:bodyPr/>
          <a:lstStyle/>
          <a:p>
            <a:pPr marL="514350" indent="-514350">
              <a:buFont typeface="Garamond" pitchFamily="18" charset="0"/>
              <a:buAutoNum type="arabicParenR"/>
            </a:pPr>
            <a:r>
              <a:rPr lang="tr-TR" sz="2800" b="1" smtClean="0"/>
              <a:t>Aktif Mitotik hücre sayısının fazlalığı</a:t>
            </a:r>
            <a:r>
              <a:rPr lang="tr-TR" sz="2800" smtClean="0"/>
              <a:t> (mitoz fazında radyosensitivite yaklaşık 4 kat fazladır</a:t>
            </a:r>
            <a:r>
              <a:rPr lang="tr-TR" sz="2800" smtClean="0">
                <a:latin typeface="Arial" charset="0"/>
              </a:rPr>
              <a:t>)</a:t>
            </a:r>
            <a:r>
              <a:rPr lang="tr-TR" sz="2800" smtClean="0"/>
              <a:t>. </a:t>
            </a:r>
          </a:p>
          <a:p>
            <a:pPr marL="514350" indent="-514350">
              <a:buFont typeface="Garamond" pitchFamily="18" charset="0"/>
              <a:buAutoNum type="arabicParenR"/>
            </a:pPr>
            <a:endParaRPr lang="tr-TR" sz="2800" b="1" smtClean="0"/>
          </a:p>
          <a:p>
            <a:pPr marL="514350" indent="-514350">
              <a:buFont typeface="Garamond" pitchFamily="18" charset="0"/>
              <a:buAutoNum type="arabicParenR"/>
            </a:pPr>
            <a:r>
              <a:rPr lang="tr-TR" sz="2800" b="1" smtClean="0"/>
              <a:t>Az diferansiye hücre sayısının fazlalığı</a:t>
            </a:r>
            <a:r>
              <a:rPr lang="tr-TR" sz="2800" smtClean="0"/>
              <a:t> (az diferansiye hücreler daha radyosensitiftir)</a:t>
            </a:r>
            <a:r>
              <a:rPr lang="tr-TR" sz="2800" smtClean="0">
                <a:latin typeface="Arial" charset="0"/>
              </a:rPr>
              <a:t>.</a:t>
            </a:r>
          </a:p>
          <a:p>
            <a:pPr marL="514350" indent="-514350">
              <a:buFont typeface="Garamond" pitchFamily="18" charset="0"/>
              <a:buAutoNum type="arabicParenR"/>
            </a:pPr>
            <a:endParaRPr lang="tr-TR" sz="2800" b="1" smtClean="0"/>
          </a:p>
          <a:p>
            <a:pPr marL="514350" indent="-514350">
              <a:buFont typeface="Garamond" pitchFamily="18" charset="0"/>
              <a:buAutoNum type="arabicParenR"/>
            </a:pPr>
            <a:r>
              <a:rPr lang="tr-TR" sz="2800" b="1" smtClean="0"/>
              <a:t>Hücrenin aktif proliferasyonda kalış süresi</a:t>
            </a:r>
            <a:r>
              <a:rPr lang="tr-TR" sz="2800" smtClean="0"/>
              <a:t> (aktif proliferasyon yeteneği ve süresi çok hücreler daha radyosensitiftir.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11188" y="333375"/>
            <a:ext cx="7993062" cy="2232025"/>
          </a:xfrm>
        </p:spPr>
        <p:txBody>
          <a:bodyPr/>
          <a:lstStyle/>
          <a:p>
            <a:pPr eaLnBrk="1" hangingPunct="1"/>
            <a:r>
              <a:rPr lang="tr-TR" sz="3600" smtClean="0">
                <a:solidFill>
                  <a:srgbClr val="FFC000"/>
                </a:solidFill>
              </a:rPr>
              <a:t>RADYASYONUN BİYOLOJİK SİSTEMLER ÜZERİNE ETKİLERİ 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924175"/>
            <a:ext cx="8229600" cy="2303463"/>
          </a:xfrm>
        </p:spPr>
        <p:txBody>
          <a:bodyPr/>
          <a:lstStyle/>
          <a:p>
            <a:pPr eaLnBrk="1" hangingPunct="1">
              <a:defRPr/>
            </a:pPr>
            <a:r>
              <a:rPr lang="tr-TR" sz="4000" dirty="0" smtClean="0"/>
              <a:t>Hızlı bölünen, andiferansiye hücrelerin olduğu dokular radyasyon etkilerine en hassasdır</a:t>
            </a:r>
            <a:r>
              <a:rPr lang="tr-TR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2 Slayt Numarası Yer Tutucusu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DAF023D-64AC-44D3-BE9B-ED4923C1150D}" type="slidenum">
              <a:rPr lang="tr-TR"/>
              <a:pPr/>
              <a:t>7</a:t>
            </a:fld>
            <a:endParaRPr lang="tr-TR"/>
          </a:p>
        </p:txBody>
      </p:sp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3054350" y="4232275"/>
            <a:ext cx="2741613" cy="2624138"/>
          </a:xfrm>
          <a:prstGeom prst="rect">
            <a:avLst/>
          </a:prstGeom>
          <a:solidFill>
            <a:srgbClr val="00FEF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 b="1" u="sng">
                <a:solidFill>
                  <a:schemeClr val="bg2"/>
                </a:solidFill>
                <a:latin typeface="Verdana" pitchFamily="34" charset="0"/>
              </a:rPr>
              <a:t>Orta derecede duyarlı</a:t>
            </a:r>
            <a:endParaRPr lang="en-US" sz="2000" b="1" u="sng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Deri</a:t>
            </a:r>
            <a:endParaRPr lang="en-US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en-US" b="1">
                <a:solidFill>
                  <a:schemeClr val="bg2"/>
                </a:solidFill>
                <a:latin typeface="Verdana" pitchFamily="34" charset="0"/>
              </a:rPr>
              <a:t>Vas</a:t>
            </a: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küler</a:t>
            </a:r>
            <a:r>
              <a:rPr lang="en-US" b="1">
                <a:solidFill>
                  <a:schemeClr val="bg2"/>
                </a:solidFill>
                <a:latin typeface="Verdana" pitchFamily="34" charset="0"/>
              </a:rPr>
              <a:t> endotel</a:t>
            </a: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Akciğerler</a:t>
            </a:r>
            <a:endParaRPr lang="en-US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Böbrekler</a:t>
            </a:r>
            <a:endParaRPr lang="en-US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Karaciğer</a:t>
            </a:r>
            <a:endParaRPr lang="en-US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en-US" b="1">
                <a:solidFill>
                  <a:schemeClr val="bg2"/>
                </a:solidFill>
                <a:latin typeface="Verdana" pitchFamily="34" charset="0"/>
              </a:rPr>
              <a:t>Lens (</a:t>
            </a: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göz</a:t>
            </a:r>
            <a:r>
              <a:rPr lang="en-US" b="1">
                <a:solidFill>
                  <a:schemeClr val="bg2"/>
                </a:solidFill>
                <a:latin typeface="Verdana" pitchFamily="34" charset="0"/>
              </a:rPr>
              <a:t>)</a:t>
            </a:r>
            <a:endParaRPr lang="tr-TR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endParaRPr lang="en-US" b="1">
              <a:solidFill>
                <a:schemeClr val="bg2"/>
              </a:solidFill>
              <a:latin typeface="Verdana" pitchFamily="34" charset="0"/>
            </a:endParaRPr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72225" y="4038600"/>
            <a:ext cx="2222500" cy="2819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82975" y="1412875"/>
            <a:ext cx="1933575" cy="2819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0" y="3994150"/>
            <a:ext cx="1981200" cy="2819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78246" name="Text Box 6"/>
          <p:cNvSpPr txBox="1">
            <a:spLocks noChangeArrowheads="1"/>
          </p:cNvSpPr>
          <p:nvPr/>
        </p:nvSpPr>
        <p:spPr bwMode="auto">
          <a:xfrm>
            <a:off x="539750" y="3716338"/>
            <a:ext cx="1944688" cy="457200"/>
          </a:xfrm>
          <a:prstGeom prst="rect">
            <a:avLst/>
          </a:prstGeom>
          <a:solidFill>
            <a:srgbClr val="00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tr-TR" sz="24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Kemik iliği</a:t>
            </a:r>
            <a:endParaRPr lang="en-GB" sz="24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78247" name="Text Box 7"/>
          <p:cNvSpPr txBox="1">
            <a:spLocks noChangeArrowheads="1"/>
          </p:cNvSpPr>
          <p:nvPr/>
        </p:nvSpPr>
        <p:spPr bwMode="auto">
          <a:xfrm>
            <a:off x="3492500" y="1412875"/>
            <a:ext cx="1871663" cy="457200"/>
          </a:xfrm>
          <a:prstGeom prst="rect">
            <a:avLst/>
          </a:prstGeom>
          <a:solidFill>
            <a:srgbClr val="00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tr-TR" sz="24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Deri</a:t>
            </a:r>
            <a:endParaRPr lang="en-GB" sz="24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78248" name="Text Box 8"/>
          <p:cNvSpPr txBox="1">
            <a:spLocks noChangeArrowheads="1"/>
          </p:cNvSpPr>
          <p:nvPr/>
        </p:nvSpPr>
        <p:spPr bwMode="auto">
          <a:xfrm>
            <a:off x="6372225" y="3573463"/>
            <a:ext cx="2303463" cy="457200"/>
          </a:xfrm>
          <a:prstGeom prst="rect">
            <a:avLst/>
          </a:prstGeom>
          <a:solidFill>
            <a:srgbClr val="00FFFF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ctr"/>
            <a:r>
              <a:rPr lang="tr-TR" sz="2400" b="1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Sinir sistemi</a:t>
            </a:r>
            <a:endParaRPr lang="en-GB" sz="2400" b="1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34825" name="Text Box 9"/>
          <p:cNvSpPr txBox="1">
            <a:spLocks noChangeArrowheads="1"/>
          </p:cNvSpPr>
          <p:nvPr/>
        </p:nvSpPr>
        <p:spPr bwMode="auto">
          <a:xfrm>
            <a:off x="5867400" y="1412875"/>
            <a:ext cx="3048000" cy="2044700"/>
          </a:xfrm>
          <a:prstGeom prst="rect">
            <a:avLst/>
          </a:prstGeom>
          <a:solidFill>
            <a:srgbClr val="00FEF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 b="1" u="sng">
                <a:solidFill>
                  <a:schemeClr val="bg2"/>
                </a:solidFill>
                <a:latin typeface="Verdana" pitchFamily="34" charset="0"/>
              </a:rPr>
              <a:t>Az duyarlı</a:t>
            </a: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SSS</a:t>
            </a:r>
            <a:endParaRPr lang="en-US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Kaslar</a:t>
            </a:r>
            <a:endParaRPr lang="en-US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Kemik ve kıkırdak</a:t>
            </a:r>
            <a:endParaRPr lang="en-US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Bağ dokusu</a:t>
            </a:r>
          </a:p>
          <a:p>
            <a:pPr>
              <a:buFontTx/>
              <a:buChar char="•"/>
            </a:pPr>
            <a:endParaRPr lang="tr-TR" b="1">
              <a:solidFill>
                <a:schemeClr val="bg2"/>
              </a:solidFill>
              <a:latin typeface="Verdana" pitchFamily="34" charset="0"/>
            </a:endParaRPr>
          </a:p>
          <a:p>
            <a:endParaRPr lang="en-US" b="1">
              <a:solidFill>
                <a:schemeClr val="bg2"/>
              </a:solidFill>
              <a:latin typeface="Verdana" pitchFamily="34" charset="0"/>
            </a:endParaRPr>
          </a:p>
        </p:txBody>
      </p:sp>
      <p:sp>
        <p:nvSpPr>
          <p:cNvPr id="34826" name="Text Box 10"/>
          <p:cNvSpPr txBox="1">
            <a:spLocks noChangeArrowheads="1"/>
          </p:cNvSpPr>
          <p:nvPr/>
        </p:nvSpPr>
        <p:spPr bwMode="auto">
          <a:xfrm>
            <a:off x="142875" y="1341438"/>
            <a:ext cx="2916238" cy="2319337"/>
          </a:xfrm>
          <a:prstGeom prst="rect">
            <a:avLst/>
          </a:prstGeom>
          <a:solidFill>
            <a:srgbClr val="00FEF8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000" b="1" u="sng">
                <a:solidFill>
                  <a:schemeClr val="bg2"/>
                </a:solidFill>
                <a:latin typeface="Verdana" pitchFamily="34" charset="0"/>
              </a:rPr>
              <a:t>Çok duyarlı</a:t>
            </a:r>
            <a:endParaRPr lang="en-US" sz="2000" b="1" u="sng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Lenfoid doku</a:t>
            </a:r>
            <a:endParaRPr lang="en-US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Kemik iliği</a:t>
            </a:r>
            <a:r>
              <a:rPr lang="en-US" b="1">
                <a:solidFill>
                  <a:schemeClr val="bg2"/>
                </a:solidFill>
                <a:latin typeface="Verdana" pitchFamily="34" charset="0"/>
              </a:rPr>
              <a:t> </a:t>
            </a:r>
          </a:p>
          <a:p>
            <a:pPr>
              <a:buFontTx/>
              <a:buChar char="•"/>
            </a:pPr>
            <a:r>
              <a:rPr lang="en-US" b="1">
                <a:solidFill>
                  <a:schemeClr val="bg2"/>
                </a:solidFill>
                <a:latin typeface="Verdana" pitchFamily="34" charset="0"/>
              </a:rPr>
              <a:t>G</a:t>
            </a: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İS </a:t>
            </a:r>
            <a:r>
              <a:rPr lang="en-US" b="1">
                <a:solidFill>
                  <a:schemeClr val="bg2"/>
                </a:solidFill>
                <a:latin typeface="Verdana" pitchFamily="34" charset="0"/>
              </a:rPr>
              <a:t>epitel</a:t>
            </a:r>
          </a:p>
          <a:p>
            <a:pPr>
              <a:buFontTx/>
              <a:buChar char="•"/>
            </a:pPr>
            <a:r>
              <a:rPr lang="en-US" b="1">
                <a:solidFill>
                  <a:schemeClr val="bg2"/>
                </a:solidFill>
                <a:latin typeface="Verdana" pitchFamily="34" charset="0"/>
              </a:rPr>
              <a:t>Gonad</a:t>
            </a: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lar</a:t>
            </a:r>
            <a:endParaRPr lang="en-US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Embryonik</a:t>
            </a:r>
            <a:r>
              <a:rPr lang="en-US" b="1">
                <a:solidFill>
                  <a:schemeClr val="bg2"/>
                </a:solidFill>
                <a:latin typeface="Verdana" pitchFamily="34" charset="0"/>
              </a:rPr>
              <a:t> </a:t>
            </a:r>
            <a:r>
              <a:rPr lang="tr-TR" b="1">
                <a:solidFill>
                  <a:schemeClr val="bg2"/>
                </a:solidFill>
                <a:latin typeface="Verdana" pitchFamily="34" charset="0"/>
              </a:rPr>
              <a:t>dokular</a:t>
            </a:r>
          </a:p>
          <a:p>
            <a:pPr>
              <a:buFontTx/>
              <a:buChar char="•"/>
            </a:pPr>
            <a:endParaRPr lang="tr-TR" b="1">
              <a:solidFill>
                <a:schemeClr val="bg2"/>
              </a:solidFill>
              <a:latin typeface="Verdana" pitchFamily="34" charset="0"/>
            </a:endParaRPr>
          </a:p>
          <a:p>
            <a:pPr>
              <a:buFontTx/>
              <a:buChar char="•"/>
            </a:pPr>
            <a:endParaRPr lang="en-US" b="1">
              <a:solidFill>
                <a:schemeClr val="bg2"/>
              </a:solidFill>
              <a:latin typeface="Verdana" pitchFamily="34" charset="0"/>
            </a:endParaRPr>
          </a:p>
        </p:txBody>
      </p:sp>
      <p:sp>
        <p:nvSpPr>
          <p:cNvPr id="34827" name="Text Box 11"/>
          <p:cNvSpPr txBox="1">
            <a:spLocks noChangeArrowheads="1"/>
          </p:cNvSpPr>
          <p:nvPr/>
        </p:nvSpPr>
        <p:spPr bwMode="auto">
          <a:xfrm>
            <a:off x="757238" y="333375"/>
            <a:ext cx="75596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tr-TR" sz="4000" b="1">
                <a:solidFill>
                  <a:srgbClr val="FFC000"/>
                </a:solidFill>
              </a:rPr>
              <a:t>Dokuların Radyasyon Duyarlılığı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BİYOLOJİK SİSTEMLERE ETKİLERİ</a:t>
            </a: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114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r-TR" smtClean="0">
                <a:solidFill>
                  <a:srgbClr val="FFC000"/>
                </a:solidFill>
              </a:rPr>
              <a:t>Hemapoetik sistem</a:t>
            </a:r>
            <a:r>
              <a:rPr lang="tr-TR" smtClean="0">
                <a:solidFill>
                  <a:srgbClr val="FFC000"/>
                </a:solidFill>
                <a:latin typeface="Arial" charset="0"/>
              </a:rPr>
              <a:t>(Hemapoetik sendrom)</a:t>
            </a:r>
            <a:r>
              <a:rPr lang="tr-TR" smtClean="0">
                <a:solidFill>
                  <a:srgbClr val="FFC000"/>
                </a:solidFill>
              </a:rPr>
              <a:t>:</a:t>
            </a:r>
          </a:p>
          <a:p>
            <a:r>
              <a:rPr lang="tr-TR" smtClean="0"/>
              <a:t>1,5 Sv (150 Rem) üzerinde görülür.</a:t>
            </a:r>
            <a:endParaRPr lang="tr-TR" smtClean="0">
              <a:solidFill>
                <a:srgbClr val="C00000"/>
              </a:solidFill>
            </a:endParaRPr>
          </a:p>
          <a:p>
            <a:r>
              <a:rPr lang="tr-TR" smtClean="0"/>
              <a:t>Radyasyona en hassas sistemdir.</a:t>
            </a:r>
          </a:p>
          <a:p>
            <a:r>
              <a:rPr lang="tr-TR" smtClean="0"/>
              <a:t>Prekürsör hücrelerde hassasiyet en yüksektir.</a:t>
            </a:r>
          </a:p>
          <a:p>
            <a:r>
              <a:rPr lang="tr-TR" smtClean="0">
                <a:latin typeface="Arial" charset="0"/>
              </a:rPr>
              <a:t>H</a:t>
            </a:r>
            <a:r>
              <a:rPr lang="tr-TR" smtClean="0"/>
              <a:t>assasiyetlerine göre sıralama: lenfosit, granülosit, trombosit, eritrosit.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smtClean="0">
                <a:solidFill>
                  <a:srgbClr val="FFC000"/>
                </a:solidFill>
              </a:rPr>
              <a:t>RADYASYONUN BİYOLOJİK SİSTEMLERE ETKİLERİ</a:t>
            </a:r>
            <a:endParaRPr lang="tr-TR" sz="3600" smtClean="0">
              <a:solidFill>
                <a:srgbClr val="FFC000"/>
              </a:solidFill>
              <a:latin typeface="Arial" charset="0"/>
            </a:endParaRPr>
          </a:p>
        </p:txBody>
      </p:sp>
      <p:sp>
        <p:nvSpPr>
          <p:cNvPr id="26627" name="2 İçerik Yer Tutucusu"/>
          <p:cNvSpPr>
            <a:spLocks noGrp="1"/>
          </p:cNvSpPr>
          <p:nvPr>
            <p:ph idx="1"/>
          </p:nvPr>
        </p:nvSpPr>
        <p:spPr>
          <a:xfrm>
            <a:off x="684213" y="1773238"/>
            <a:ext cx="8229600" cy="4525962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tr-TR" smtClean="0">
                <a:solidFill>
                  <a:srgbClr val="FFC000"/>
                </a:solidFill>
              </a:rPr>
              <a:t>Gastrointestinal Sistem</a:t>
            </a:r>
            <a:r>
              <a:rPr lang="tr-TR" smtClean="0">
                <a:solidFill>
                  <a:srgbClr val="FFC000"/>
                </a:solidFill>
                <a:latin typeface="Arial" charset="0"/>
              </a:rPr>
              <a:t> (GİS sendromu)</a:t>
            </a:r>
            <a:r>
              <a:rPr lang="tr-TR" smtClean="0">
                <a:solidFill>
                  <a:srgbClr val="FFC000"/>
                </a:solidFill>
              </a:rPr>
              <a:t>:</a:t>
            </a:r>
          </a:p>
          <a:p>
            <a:r>
              <a:rPr lang="tr-TR" sz="2800" smtClean="0"/>
              <a:t>5-10 Sv (500-1000 Rem)lik dozlarda görülür.</a:t>
            </a:r>
            <a:endParaRPr lang="tr-TR" sz="2800" smtClean="0">
              <a:solidFill>
                <a:srgbClr val="C00000"/>
              </a:solidFill>
            </a:endParaRPr>
          </a:p>
          <a:p>
            <a:r>
              <a:rPr lang="tr-TR" smtClean="0"/>
              <a:t>Mide:</a:t>
            </a:r>
            <a:r>
              <a:rPr lang="tr-TR" sz="2800" smtClean="0"/>
              <a:t>Bulantı-kusma,asit</a:t>
            </a:r>
            <a:r>
              <a:rPr lang="tr-TR" sz="2800" smtClean="0">
                <a:latin typeface="Arial" charset="0"/>
              </a:rPr>
              <a:t>-</a:t>
            </a:r>
            <a:r>
              <a:rPr lang="tr-TR" sz="2800" smtClean="0"/>
              <a:t>pepsin sekresyonunda azalma</a:t>
            </a:r>
            <a:r>
              <a:rPr lang="tr-TR" sz="2800" smtClean="0">
                <a:latin typeface="Arial" charset="0"/>
              </a:rPr>
              <a:t>.</a:t>
            </a:r>
          </a:p>
          <a:p>
            <a:r>
              <a:rPr lang="tr-TR" smtClean="0"/>
              <a:t>İnce bağırsak: </a:t>
            </a:r>
            <a:r>
              <a:rPr lang="tr-TR" sz="2800" smtClean="0"/>
              <a:t>Villuslarında kript hücreleri çok hassastır. Ülserler,septik infiltrasyonlar olabilir.</a:t>
            </a:r>
          </a:p>
          <a:p>
            <a:r>
              <a:rPr lang="tr-TR" smtClean="0"/>
              <a:t>Kalın bağırsak: </a:t>
            </a:r>
            <a:r>
              <a:rPr lang="tr-TR" sz="2800" smtClean="0"/>
              <a:t>Diyare,elektrolit</a:t>
            </a:r>
            <a:r>
              <a:rPr lang="tr-TR" sz="2800" smtClean="0">
                <a:latin typeface="Arial" charset="0"/>
              </a:rPr>
              <a:t>-</a:t>
            </a:r>
            <a:r>
              <a:rPr lang="tr-TR" sz="2800" smtClean="0"/>
              <a:t>sıvı kaybı</a:t>
            </a:r>
            <a:r>
              <a:rPr lang="tr-TR" sz="2800" smtClean="0">
                <a:latin typeface="Arial" charset="0"/>
              </a:rPr>
              <a:t>.</a:t>
            </a:r>
          </a:p>
          <a:p>
            <a:pPr>
              <a:buFont typeface="Arial" charset="0"/>
              <a:buNone/>
            </a:pPr>
            <a:r>
              <a:rPr lang="tr-TR" sz="2800" smtClean="0"/>
              <a:t>     </a:t>
            </a:r>
            <a:endParaRPr lang="tr-TR" smtClean="0"/>
          </a:p>
          <a:p>
            <a:endParaRPr lang="tr-TR" u="sng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593</Words>
  <Application>Microsoft Office PowerPoint</Application>
  <PresentationFormat>Ekran Gösterisi (4:3)</PresentationFormat>
  <Paragraphs>111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Ofis Teması</vt:lpstr>
      <vt:lpstr>RADYASYONUN HÜCREDEKİ KRİTİK HEDEFLERİ</vt:lpstr>
      <vt:lpstr>RADYASYONUN DNA/KROMOZOM ÜZERİNE ETKİLERİ</vt:lpstr>
      <vt:lpstr> RADYASYONUN HÜCRE ZARINA ETKİLERİ </vt:lpstr>
      <vt:lpstr>RADYASYONUN RNA ÜZERİNE ETKİLERİ </vt:lpstr>
      <vt:lpstr>RADYOSENSİTİVİTEYİ BELİRLEYEN FAKTÖRLER: Hücre Kinetiği</vt:lpstr>
      <vt:lpstr>RADYASYONUN BİYOLOJİK SİSTEMLER ÜZERİNE ETKİLERİ </vt:lpstr>
      <vt:lpstr>Slayt 7</vt:lpstr>
      <vt:lpstr>RADYASYONUN BİYOLOJİK SİSTEMLERE ETKİLERİ</vt:lpstr>
      <vt:lpstr>RADYASYONUN BİYOLOJİK SİSTEMLERE ETKİLERİ</vt:lpstr>
      <vt:lpstr>RADYASYONUN BİYOLOJİK SİSTEMLERE ETKİLERİ</vt:lpstr>
      <vt:lpstr>RADYASYONUN BİYOLOJİK SİSTEMLERE ETKİLERİ</vt:lpstr>
      <vt:lpstr>RADYASYONUN BİYOLOJİK SİSTEMLERE ETKİLERİ</vt:lpstr>
      <vt:lpstr>RADYASYONUN BİYOLOJİK SİSTEMLERE ETKİLERİ</vt:lpstr>
      <vt:lpstr>RADYASYONUN İNSANDA AKUT ETKİLERİ</vt:lpstr>
      <vt:lpstr>RADYASYONUN İNSANDA KRONİK ETKİLERİ</vt:lpstr>
      <vt:lpstr>RADYASYONUN EMBRİYO, FETUSA ETKİLERİ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RADYASYONUN HÜCREDEKİ KRİTİK HEDEFLERİ</dc:title>
  <dc:creator>KALPMERKZ1677</dc:creator>
  <cp:lastModifiedBy>KALPMERKZ1677</cp:lastModifiedBy>
  <cp:revision>1</cp:revision>
  <dcterms:created xsi:type="dcterms:W3CDTF">2017-07-03T12:47:33Z</dcterms:created>
  <dcterms:modified xsi:type="dcterms:W3CDTF">2017-07-03T12:47:43Z</dcterms:modified>
</cp:coreProperties>
</file>