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68" r:id="rId3"/>
    <p:sldId id="267" r:id="rId4"/>
    <p:sldId id="282" r:id="rId5"/>
    <p:sldId id="270" r:id="rId6"/>
    <p:sldId id="269" r:id="rId7"/>
    <p:sldId id="287" r:id="rId8"/>
    <p:sldId id="277" r:id="rId9"/>
    <p:sldId id="271" r:id="rId10"/>
    <p:sldId id="284" r:id="rId11"/>
    <p:sldId id="278" r:id="rId12"/>
    <p:sldId id="273" r:id="rId13"/>
    <p:sldId id="274" r:id="rId14"/>
    <p:sldId id="275" r:id="rId15"/>
    <p:sldId id="285" r:id="rId16"/>
    <p:sldId id="289" r:id="rId17"/>
    <p:sldId id="288" r:id="rId18"/>
    <p:sldId id="291" r:id="rId19"/>
    <p:sldId id="286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231DB-331F-471E-BC4A-3B97F72E84E2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084E6-0DF4-494C-910D-28ECA48716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000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42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9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2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49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61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61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74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51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62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28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33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F128-6998-4C75-9FA8-3DC07ECB0EC8}" type="datetimeFigureOut">
              <a:rPr lang="tr-TR" smtClean="0"/>
              <a:t>10.04.2018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D48C0-45B9-4770-A404-95C7E0A35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2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slisozluk.net/sulfurous,-sulphurous,-containing-sulfur-nedir-ne-deme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711669" y="846084"/>
            <a:ext cx="6989380" cy="2387600"/>
          </a:xfrm>
        </p:spPr>
        <p:txBody>
          <a:bodyPr>
            <a:normAutofit/>
          </a:bodyPr>
          <a:lstStyle/>
          <a:p>
            <a:r>
              <a:rPr lang="tr-TR" sz="7200" b="1" dirty="0" smtClean="0">
                <a:solidFill>
                  <a:srgbClr val="00B0F0"/>
                </a:solidFill>
              </a:rPr>
              <a:t>YOGHURT </a:t>
            </a:r>
            <a:br>
              <a:rPr lang="tr-TR" sz="7200" b="1" dirty="0" smtClean="0">
                <a:solidFill>
                  <a:srgbClr val="00B0F0"/>
                </a:solidFill>
              </a:rPr>
            </a:br>
            <a:r>
              <a:rPr lang="tr-TR" sz="7200" b="1" dirty="0" smtClean="0">
                <a:solidFill>
                  <a:srgbClr val="00B0F0"/>
                </a:solidFill>
              </a:rPr>
              <a:t>TECHNOLGY</a:t>
            </a:r>
            <a:endParaRPr lang="tr-TR" sz="7200" b="1" dirty="0">
              <a:solidFill>
                <a:srgbClr val="00B0F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8690" y="4064739"/>
            <a:ext cx="5864772" cy="1655762"/>
          </a:xfrm>
        </p:spPr>
        <p:txBody>
          <a:bodyPr>
            <a:normAutofit/>
          </a:bodyPr>
          <a:lstStyle/>
          <a:p>
            <a:r>
              <a:rPr lang="en-US" sz="2000" b="1" dirty="0"/>
              <a:t>Res. </a:t>
            </a:r>
            <a:r>
              <a:rPr lang="en-US" sz="2000" b="1" dirty="0" err="1" smtClean="0"/>
              <a:t>Asst</a:t>
            </a:r>
            <a:r>
              <a:rPr lang="en-US" sz="2000" b="1" dirty="0"/>
              <a:t>, DVM Bahar ONARAN</a:t>
            </a:r>
          </a:p>
          <a:p>
            <a:r>
              <a:rPr lang="en-US" sz="2000" dirty="0"/>
              <a:t>Ankara University, Faculty of Veterinary Medicine</a:t>
            </a:r>
          </a:p>
          <a:p>
            <a:r>
              <a:rPr lang="en-US" sz="2000" dirty="0"/>
              <a:t>Department of Food Hygiene and Technology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0002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Homogenization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Prevent</a:t>
            </a:r>
            <a:r>
              <a:rPr lang="tr-TR" dirty="0" smtClean="0"/>
              <a:t> </a:t>
            </a:r>
            <a:r>
              <a:rPr lang="tr-TR" dirty="0" err="1" smtClean="0"/>
              <a:t>creaming</a:t>
            </a:r>
            <a:endParaRPr lang="tr-TR" dirty="0" smtClean="0"/>
          </a:p>
          <a:p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tasty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homogen</a:t>
            </a:r>
            <a:r>
              <a:rPr lang="tr-TR" dirty="0" smtClean="0"/>
              <a:t> </a:t>
            </a:r>
            <a:r>
              <a:rPr lang="tr-TR" dirty="0" err="1" smtClean="0"/>
              <a:t>dispertion</a:t>
            </a:r>
            <a:r>
              <a:rPr lang="tr-TR" dirty="0" smtClean="0"/>
              <a:t> of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endParaRPr lang="tr-TR" dirty="0" smtClean="0"/>
          </a:p>
          <a:p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digestable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particules</a:t>
            </a:r>
            <a:r>
              <a:rPr lang="tr-TR" dirty="0" smtClean="0"/>
              <a:t> of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endParaRPr lang="tr-TR" dirty="0" smtClean="0"/>
          </a:p>
          <a:p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consistance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1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Incubation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temperature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40-45  </a:t>
            </a:r>
            <a:r>
              <a:rPr lang="tr-TR" dirty="0"/>
              <a:t>̊</a:t>
            </a:r>
            <a:r>
              <a:rPr lang="tr-TR" dirty="0" smtClean="0"/>
              <a:t>C </a:t>
            </a:r>
            <a:r>
              <a:rPr lang="tr-TR" dirty="0" err="1" smtClean="0"/>
              <a:t>takes</a:t>
            </a:r>
            <a:r>
              <a:rPr lang="tr-TR" dirty="0" smtClean="0"/>
              <a:t> 3 </a:t>
            </a:r>
            <a:r>
              <a:rPr lang="tr-TR" dirty="0" err="1" smtClean="0"/>
              <a:t>hours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Produces</a:t>
            </a:r>
            <a:r>
              <a:rPr lang="tr-TR" dirty="0" smtClean="0"/>
              <a:t> </a:t>
            </a:r>
            <a:r>
              <a:rPr lang="tr-TR" dirty="0" err="1" smtClean="0"/>
              <a:t>coarse</a:t>
            </a:r>
            <a:r>
              <a:rPr lang="tr-TR" dirty="0" smtClean="0"/>
              <a:t> protein network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thick</a:t>
            </a:r>
            <a:r>
              <a:rPr lang="tr-TR" dirty="0" smtClean="0"/>
              <a:t> </a:t>
            </a:r>
            <a:r>
              <a:rPr lang="tr-TR" dirty="0" err="1" smtClean="0"/>
              <a:t>trands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firmness</a:t>
            </a:r>
            <a:r>
              <a:rPr lang="tr-TR" dirty="0" smtClean="0"/>
              <a:t> but </a:t>
            </a:r>
            <a:r>
              <a:rPr lang="tr-TR" dirty="0" err="1" smtClean="0"/>
              <a:t>easily</a:t>
            </a:r>
            <a:r>
              <a:rPr lang="tr-TR" dirty="0" smtClean="0"/>
              <a:t> </a:t>
            </a:r>
            <a:r>
              <a:rPr lang="tr-TR" dirty="0" err="1" smtClean="0"/>
              <a:t>leak</a:t>
            </a:r>
            <a:r>
              <a:rPr lang="tr-TR" dirty="0" smtClean="0"/>
              <a:t> </a:t>
            </a:r>
            <a:r>
              <a:rPr lang="tr-TR" dirty="0" err="1" smtClean="0"/>
              <a:t>whey</a:t>
            </a:r>
            <a:r>
              <a:rPr lang="tr-TR" dirty="0" smtClean="0"/>
              <a:t> (a </a:t>
            </a:r>
            <a:r>
              <a:rPr lang="tr-TR" dirty="0" err="1" smtClean="0"/>
              <a:t>process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syneresis</a:t>
            </a:r>
            <a:r>
              <a:rPr lang="tr-TR" dirty="0" smtClean="0"/>
              <a:t> –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seperation</a:t>
            </a:r>
            <a:r>
              <a:rPr lang="tr-TR" dirty="0" smtClean="0"/>
              <a:t> of </a:t>
            </a:r>
            <a:r>
              <a:rPr lang="tr-TR" dirty="0" err="1" smtClean="0"/>
              <a:t>liquid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gel)</a:t>
            </a:r>
          </a:p>
          <a:p>
            <a:r>
              <a:rPr lang="tr-TR" dirty="0" smtClean="0"/>
              <a:t>30  </a:t>
            </a:r>
            <a:r>
              <a:rPr lang="tr-TR" dirty="0"/>
              <a:t>̊</a:t>
            </a:r>
            <a:r>
              <a:rPr lang="tr-TR" dirty="0" smtClean="0"/>
              <a:t>C </a:t>
            </a:r>
            <a:r>
              <a:rPr lang="tr-TR" dirty="0" err="1" smtClean="0"/>
              <a:t>takes</a:t>
            </a:r>
            <a:r>
              <a:rPr lang="tr-TR" dirty="0" smtClean="0"/>
              <a:t> 18 </a:t>
            </a:r>
            <a:r>
              <a:rPr lang="tr-TR" dirty="0" err="1" smtClean="0"/>
              <a:t>hours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Produces</a:t>
            </a:r>
            <a:r>
              <a:rPr lang="tr-TR" dirty="0" smtClean="0"/>
              <a:t> a </a:t>
            </a:r>
            <a:r>
              <a:rPr lang="tr-TR" dirty="0" err="1" smtClean="0"/>
              <a:t>finer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branched</a:t>
            </a:r>
            <a:r>
              <a:rPr lang="tr-TR" dirty="0" smtClean="0"/>
              <a:t> </a:t>
            </a:r>
            <a:r>
              <a:rPr lang="tr-TR" dirty="0" err="1" smtClean="0"/>
              <a:t>delicate</a:t>
            </a:r>
            <a:r>
              <a:rPr lang="tr-TR" dirty="0" smtClean="0"/>
              <a:t> network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holds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liquid</a:t>
            </a:r>
            <a:r>
              <a:rPr lang="tr-TR" dirty="0" smtClean="0"/>
              <a:t> </a:t>
            </a:r>
            <a:r>
              <a:rPr lang="tr-TR" dirty="0" err="1" smtClean="0"/>
              <a:t>whey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0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484" y="4827182"/>
            <a:ext cx="10515600" cy="1211558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>
                <a:sym typeface="Wingdings" panose="05000000000000000000" pitchFamily="2" charset="2"/>
              </a:rPr>
              <a:t>These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bacteria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work</a:t>
            </a:r>
            <a:r>
              <a:rPr lang="tr-TR" dirty="0" smtClean="0">
                <a:sym typeface="Wingdings" panose="05000000000000000000" pitchFamily="2" charset="2"/>
              </a:rPr>
              <a:t> in </a:t>
            </a:r>
            <a:r>
              <a:rPr lang="tr-TR" dirty="0" err="1" smtClean="0">
                <a:sym typeface="Wingdings" panose="05000000000000000000" pitchFamily="2" charset="2"/>
              </a:rPr>
              <a:t>symbiosis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Each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bacterium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stimulates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growth</a:t>
            </a:r>
            <a:r>
              <a:rPr lang="tr-TR" dirty="0" smtClean="0">
                <a:sym typeface="Wingdings" panose="05000000000000000000" pitchFamily="2" charset="2"/>
              </a:rPr>
              <a:t> of </a:t>
            </a:r>
            <a:r>
              <a:rPr lang="tr-TR" dirty="0" err="1" smtClean="0">
                <a:sym typeface="Wingdings" panose="05000000000000000000" pitchFamily="2" charset="2"/>
              </a:rPr>
              <a:t>to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other</a:t>
            </a:r>
            <a:r>
              <a:rPr lang="tr-TR" dirty="0" smtClean="0">
                <a:sym typeface="Wingdings" panose="05000000000000000000" pitchFamily="2" charset="2"/>
              </a:rPr>
              <a:t>  </a:t>
            </a:r>
            <a:r>
              <a:rPr lang="tr-TR" dirty="0" err="1" smtClean="0">
                <a:sym typeface="Wingdings" panose="05000000000000000000" pitchFamily="2" charset="2"/>
              </a:rPr>
              <a:t>acidifies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milk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more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rapidly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than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either</a:t>
            </a:r>
            <a:r>
              <a:rPr lang="tr-TR" dirty="0" smtClean="0">
                <a:sym typeface="Wingdings" panose="05000000000000000000" pitchFamily="2" charset="2"/>
              </a:rPr>
              <a:t> partner on </a:t>
            </a:r>
            <a:r>
              <a:rPr lang="tr-TR" dirty="0" err="1" smtClean="0">
                <a:sym typeface="Wingdings" panose="05000000000000000000" pitchFamily="2" charset="2"/>
              </a:rPr>
              <a:t>its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own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8697433" y="1594884"/>
            <a:ext cx="24986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>
                <a:solidFill>
                  <a:srgbClr val="FF0000"/>
                </a:solidFill>
              </a:rPr>
              <a:t>L. </a:t>
            </a:r>
            <a:r>
              <a:rPr lang="tr-TR" sz="2800" i="1" dirty="0" err="1" smtClean="0">
                <a:solidFill>
                  <a:srgbClr val="FF0000"/>
                </a:solidFill>
              </a:rPr>
              <a:t>bulgaricus</a:t>
            </a:r>
            <a:r>
              <a:rPr lang="tr-TR" sz="2800" i="1" dirty="0" smtClean="0">
                <a:solidFill>
                  <a:srgbClr val="FF0000"/>
                </a:solidFill>
              </a:rPr>
              <a:t>  </a:t>
            </a:r>
            <a:r>
              <a:rPr lang="tr-TR" sz="2800" dirty="0" smtClean="0"/>
              <a:t>is</a:t>
            </a:r>
            <a:r>
              <a:rPr lang="tr-TR" sz="2800" dirty="0" smtClean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more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acid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tolerant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and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takes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over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untill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acidity</a:t>
            </a:r>
            <a:r>
              <a:rPr lang="tr-TR" sz="2800" dirty="0">
                <a:sym typeface="Wingdings" panose="05000000000000000000" pitchFamily="2" charset="2"/>
              </a:rPr>
              <a:t> &gt; 1 </a:t>
            </a:r>
            <a:r>
              <a:rPr lang="tr-TR" sz="2800" dirty="0" smtClean="0">
                <a:sym typeface="Wingdings" panose="05000000000000000000" pitchFamily="2" charset="2"/>
              </a:rPr>
              <a:t>% (</a:t>
            </a:r>
            <a:r>
              <a:rPr lang="tr-TR" sz="2800" dirty="0" err="1" smtClean="0">
                <a:sym typeface="Wingdings" panose="05000000000000000000" pitchFamily="2" charset="2"/>
              </a:rPr>
              <a:t>rods</a:t>
            </a:r>
            <a:r>
              <a:rPr lang="tr-TR" sz="2800" dirty="0" smtClean="0">
                <a:sym typeface="Wingdings" panose="05000000000000000000" pitchFamily="2" charset="2"/>
              </a:rPr>
              <a:t>)</a:t>
            </a:r>
            <a:endParaRPr lang="tr-TR" sz="2800" dirty="0">
              <a:sym typeface="Wingdings" panose="05000000000000000000" pitchFamily="2" charset="2"/>
            </a:endParaRPr>
          </a:p>
          <a:p>
            <a:pPr algn="just"/>
            <a:endParaRPr lang="tr-TR" sz="28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318977" y="1797354"/>
            <a:ext cx="316850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800" b="1" i="1" dirty="0">
                <a:solidFill>
                  <a:srgbClr val="92D050"/>
                </a:solidFill>
              </a:rPr>
              <a:t>S. </a:t>
            </a:r>
            <a:r>
              <a:rPr lang="tr-TR" sz="2800" b="1" i="1" dirty="0" err="1">
                <a:solidFill>
                  <a:srgbClr val="92D050"/>
                </a:solidFill>
              </a:rPr>
              <a:t>t</a:t>
            </a:r>
            <a:r>
              <a:rPr lang="tr-TR" sz="2800" b="1" i="1" dirty="0" err="1" smtClean="0">
                <a:solidFill>
                  <a:srgbClr val="92D050"/>
                </a:solidFill>
              </a:rPr>
              <a:t>hermophilus</a:t>
            </a:r>
            <a:r>
              <a:rPr lang="tr-TR" sz="2800" b="1" i="1" dirty="0" smtClean="0">
                <a:solidFill>
                  <a:srgbClr val="92D050"/>
                </a:solidFill>
              </a:rPr>
              <a:t> </a:t>
            </a:r>
            <a:r>
              <a:rPr lang="tr-TR" sz="2800" dirty="0" smtClean="0">
                <a:sym typeface="Wingdings" panose="05000000000000000000" pitchFamily="2" charset="2"/>
              </a:rPr>
              <a:t>is </a:t>
            </a:r>
            <a:r>
              <a:rPr lang="tr-TR" sz="2800" dirty="0" err="1">
                <a:sym typeface="Wingdings" panose="05000000000000000000" pitchFamily="2" charset="2"/>
              </a:rPr>
              <a:t>more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active</a:t>
            </a:r>
            <a:r>
              <a:rPr lang="tr-TR" sz="2800" dirty="0">
                <a:sym typeface="Wingdings" panose="05000000000000000000" pitchFamily="2" charset="2"/>
              </a:rPr>
              <a:t>, </a:t>
            </a:r>
            <a:r>
              <a:rPr lang="tr-TR" sz="2800" dirty="0" err="1">
                <a:sym typeface="Wingdings" panose="05000000000000000000" pitchFamily="2" charset="2"/>
              </a:rPr>
              <a:t>then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slows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down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when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the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acidity</a:t>
            </a:r>
            <a:r>
              <a:rPr lang="tr-TR" sz="2800" dirty="0">
                <a:sym typeface="Wingdings" panose="05000000000000000000" pitchFamily="2" charset="2"/>
              </a:rPr>
              <a:t> </a:t>
            </a:r>
            <a:r>
              <a:rPr lang="tr-TR" sz="2800" dirty="0" err="1">
                <a:sym typeface="Wingdings" panose="05000000000000000000" pitchFamily="2" charset="2"/>
              </a:rPr>
              <a:t>reaches</a:t>
            </a:r>
            <a:r>
              <a:rPr lang="tr-TR" sz="2800" dirty="0">
                <a:sym typeface="Wingdings" panose="05000000000000000000" pitchFamily="2" charset="2"/>
              </a:rPr>
              <a:t> 0.5 </a:t>
            </a:r>
            <a:r>
              <a:rPr lang="tr-TR" sz="2800" dirty="0" smtClean="0">
                <a:sym typeface="Wingdings" panose="05000000000000000000" pitchFamily="2" charset="2"/>
              </a:rPr>
              <a:t>% (</a:t>
            </a:r>
            <a:r>
              <a:rPr lang="tr-TR" sz="2800" dirty="0" err="1" smtClean="0">
                <a:sym typeface="Wingdings" panose="05000000000000000000" pitchFamily="2" charset="2"/>
              </a:rPr>
              <a:t>cocci</a:t>
            </a:r>
            <a:r>
              <a:rPr lang="tr-TR" sz="2800" dirty="0" smtClean="0">
                <a:sym typeface="Wingdings" panose="05000000000000000000" pitchFamily="2" charset="2"/>
              </a:rPr>
              <a:t>)</a:t>
            </a:r>
            <a:endParaRPr lang="tr-TR" sz="2800" dirty="0">
              <a:sym typeface="Wingdings" panose="05000000000000000000" pitchFamily="2" charset="2"/>
            </a:endParaRPr>
          </a:p>
          <a:p>
            <a:endParaRPr lang="tr-TR" dirty="0"/>
          </a:p>
        </p:txBody>
      </p:sp>
      <p:cxnSp>
        <p:nvCxnSpPr>
          <p:cNvPr id="12" name="Düz Ok Bağlayıcısı 11"/>
          <p:cNvCxnSpPr/>
          <p:nvPr/>
        </p:nvCxnSpPr>
        <p:spPr>
          <a:xfrm flipH="1">
            <a:off x="2796363" y="925033"/>
            <a:ext cx="2987749" cy="97819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6762307" y="945550"/>
            <a:ext cx="2690037" cy="64933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69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Simbiosis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414" cy="4351338"/>
          </a:xfrm>
        </p:spPr>
        <p:txBody>
          <a:bodyPr/>
          <a:lstStyle/>
          <a:p>
            <a:r>
              <a:rPr lang="tr-TR" dirty="0" err="1" smtClean="0"/>
              <a:t>Initially</a:t>
            </a:r>
            <a:r>
              <a:rPr lang="tr-TR" dirty="0" smtClean="0"/>
              <a:t> </a:t>
            </a:r>
            <a:r>
              <a:rPr lang="tr-TR" i="1" dirty="0" smtClean="0"/>
              <a:t>S. </a:t>
            </a:r>
            <a:r>
              <a:rPr lang="tr-TR" i="1" dirty="0" err="1" smtClean="0"/>
              <a:t>thermophilus</a:t>
            </a:r>
            <a:r>
              <a:rPr lang="tr-TR" i="1" dirty="0" smtClean="0"/>
              <a:t> </a:t>
            </a:r>
            <a:r>
              <a:rPr lang="tr-TR" dirty="0" err="1" smtClean="0"/>
              <a:t>grows</a:t>
            </a:r>
            <a:r>
              <a:rPr lang="tr-TR" dirty="0" smtClean="0"/>
              <a:t> </a:t>
            </a:r>
            <a:r>
              <a:rPr lang="tr-TR" dirty="0" err="1" smtClean="0"/>
              <a:t>rapidly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presence of </a:t>
            </a:r>
            <a:r>
              <a:rPr lang="tr-TR" dirty="0" err="1" smtClean="0"/>
              <a:t>oxygen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produce</a:t>
            </a:r>
            <a:r>
              <a:rPr lang="tr-TR" dirty="0" smtClean="0"/>
              <a:t> </a:t>
            </a:r>
            <a:r>
              <a:rPr lang="tr-TR" dirty="0" err="1" smtClean="0"/>
              <a:t>formic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CO</a:t>
            </a:r>
            <a:r>
              <a:rPr lang="tr-TR" sz="1800" dirty="0" smtClean="0"/>
              <a:t>2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anaerobic</a:t>
            </a:r>
            <a:r>
              <a:rPr lang="tr-TR" dirty="0" smtClean="0"/>
              <a:t> </a:t>
            </a:r>
            <a:r>
              <a:rPr lang="tr-TR" smtClean="0"/>
              <a:t>condition</a:t>
            </a:r>
            <a:r>
              <a:rPr lang="tr-TR" dirty="0" smtClean="0"/>
              <a:t>, </a:t>
            </a:r>
            <a:r>
              <a:rPr lang="tr-TR" dirty="0" err="1" smtClean="0"/>
              <a:t>formic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CO</a:t>
            </a:r>
            <a:r>
              <a:rPr lang="tr-TR" sz="1800" dirty="0" smtClean="0"/>
              <a:t>2</a:t>
            </a:r>
            <a:r>
              <a:rPr lang="tr-TR" dirty="0" smtClean="0"/>
              <a:t> </a:t>
            </a:r>
            <a:r>
              <a:rPr lang="tr-TR" dirty="0" err="1" smtClean="0"/>
              <a:t>stimulate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of </a:t>
            </a:r>
            <a:r>
              <a:rPr lang="tr-TR" i="1" dirty="0" smtClean="0"/>
              <a:t>L. </a:t>
            </a:r>
            <a:r>
              <a:rPr lang="tr-TR" i="1" dirty="0" err="1" smtClean="0"/>
              <a:t>bulgaricus</a:t>
            </a:r>
            <a:r>
              <a:rPr lang="tr-TR" i="1" dirty="0" smtClean="0"/>
              <a:t> </a:t>
            </a:r>
            <a:r>
              <a:rPr lang="tr-TR" dirty="0" err="1"/>
              <a:t>w</a:t>
            </a:r>
            <a:r>
              <a:rPr lang="tr-TR" dirty="0" err="1" smtClean="0"/>
              <a:t>hich</a:t>
            </a:r>
            <a:r>
              <a:rPr lang="tr-TR" dirty="0" smtClean="0"/>
              <a:t> has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exoproteinase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peptidase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produce</a:t>
            </a:r>
            <a:r>
              <a:rPr lang="tr-TR" dirty="0" smtClean="0"/>
              <a:t> amino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peptides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. </a:t>
            </a:r>
          </a:p>
          <a:p>
            <a:r>
              <a:rPr lang="tr-TR" i="1" dirty="0"/>
              <a:t>L. </a:t>
            </a:r>
            <a:r>
              <a:rPr lang="tr-TR" i="1" dirty="0" err="1"/>
              <a:t>b</a:t>
            </a:r>
            <a:r>
              <a:rPr lang="tr-TR" i="1" dirty="0" err="1" smtClean="0"/>
              <a:t>ulgaricus</a:t>
            </a:r>
            <a:r>
              <a:rPr lang="tr-TR" i="1" dirty="0" smtClean="0"/>
              <a:t> </a:t>
            </a:r>
            <a:r>
              <a:rPr lang="tr-TR" dirty="0" err="1"/>
              <a:t>produce</a:t>
            </a:r>
            <a:r>
              <a:rPr lang="tr-TR" dirty="0"/>
              <a:t> amino </a:t>
            </a:r>
            <a:r>
              <a:rPr lang="tr-TR" dirty="0" err="1"/>
              <a:t>acids</a:t>
            </a:r>
            <a:r>
              <a:rPr lang="tr-TR" dirty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/>
              <a:t>as </a:t>
            </a:r>
            <a:r>
              <a:rPr lang="tr-TR" dirty="0" err="1"/>
              <a:t>glycine</a:t>
            </a:r>
            <a:r>
              <a:rPr lang="tr-TR" dirty="0"/>
              <a:t>, valine, </a:t>
            </a:r>
            <a:r>
              <a:rPr lang="tr-TR" dirty="0" err="1"/>
              <a:t>histidine</a:t>
            </a:r>
            <a:r>
              <a:rPr lang="tr-TR" dirty="0"/>
              <a:t>, </a:t>
            </a:r>
            <a:r>
              <a:rPr lang="tr-TR" dirty="0" err="1"/>
              <a:t>leucine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methionine</a:t>
            </a:r>
            <a:r>
              <a:rPr lang="tr-TR" dirty="0" smtClean="0"/>
              <a:t>. (</a:t>
            </a:r>
            <a:r>
              <a:rPr lang="tr-TR" u="sng" dirty="0" err="1" smtClean="0">
                <a:solidFill>
                  <a:srgbClr val="0070C0"/>
                </a:solidFill>
                <a:hlinkClick r:id="rId2" tooltip="sulfurous, sulphurous, containing sulfur nedir, ne demek, sulfurous, sulphurous, containing sulfur anlamı - Sesli Sözlük"/>
              </a:rPr>
              <a:t>sulfurous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amino </a:t>
            </a:r>
            <a:r>
              <a:rPr lang="tr-TR" dirty="0" err="1" smtClean="0">
                <a:solidFill>
                  <a:srgbClr val="0070C0"/>
                </a:solidFill>
              </a:rPr>
              <a:t>acids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93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Simbiosis</a:t>
            </a:r>
            <a:r>
              <a:rPr lang="tr-TR" dirty="0">
                <a:solidFill>
                  <a:srgbClr val="FF0000"/>
                </a:solidFill>
              </a:rPr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355318" cy="4351338"/>
          </a:xfrm>
        </p:spPr>
        <p:txBody>
          <a:bodyPr/>
          <a:lstStyle/>
          <a:p>
            <a:r>
              <a:rPr lang="tr-TR" dirty="0" err="1" smtClean="0"/>
              <a:t>These</a:t>
            </a:r>
            <a:r>
              <a:rPr lang="tr-TR" dirty="0"/>
              <a:t> amino </a:t>
            </a:r>
            <a:r>
              <a:rPr lang="tr-TR" dirty="0" err="1"/>
              <a:t>acids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of </a:t>
            </a:r>
            <a:r>
              <a:rPr lang="tr-TR" i="1" dirty="0"/>
              <a:t>S. </a:t>
            </a:r>
            <a:r>
              <a:rPr lang="tr-TR" i="1" dirty="0" err="1"/>
              <a:t>thermophilus</a:t>
            </a:r>
            <a:r>
              <a:rPr lang="tr-TR" dirty="0" smtClean="0"/>
              <a:t> 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lacks</a:t>
            </a:r>
            <a:r>
              <a:rPr lang="tr-TR" dirty="0" smtClean="0"/>
              <a:t> </a:t>
            </a:r>
            <a:r>
              <a:rPr lang="tr-TR" dirty="0" err="1" smtClean="0"/>
              <a:t>proteinase</a:t>
            </a:r>
            <a:r>
              <a:rPr lang="tr-TR" dirty="0" smtClean="0"/>
              <a:t> </a:t>
            </a:r>
            <a:r>
              <a:rPr lang="tr-TR" dirty="0" err="1" smtClean="0"/>
              <a:t>enzymes</a:t>
            </a:r>
            <a:r>
              <a:rPr lang="tr-TR" dirty="0" smtClean="0"/>
              <a:t>.</a:t>
            </a:r>
          </a:p>
          <a:p>
            <a:r>
              <a:rPr lang="tr-TR" i="1" dirty="0"/>
              <a:t>S. </a:t>
            </a:r>
            <a:r>
              <a:rPr lang="tr-TR" i="1" dirty="0" err="1"/>
              <a:t>thermophilus</a:t>
            </a:r>
            <a:r>
              <a:rPr lang="tr-TR" i="1" dirty="0"/>
              <a:t> </a:t>
            </a:r>
            <a:r>
              <a:rPr lang="tr-TR" dirty="0" err="1"/>
              <a:t>grows</a:t>
            </a:r>
            <a:r>
              <a:rPr lang="tr-TR" dirty="0"/>
              <a:t> </a:t>
            </a:r>
            <a:r>
              <a:rPr lang="tr-TR" dirty="0" err="1"/>
              <a:t>rapidly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</a:t>
            </a:r>
            <a:r>
              <a:rPr lang="tr-TR" dirty="0" err="1"/>
              <a:t>pH</a:t>
            </a:r>
            <a:r>
              <a:rPr lang="tr-TR" dirty="0"/>
              <a:t> </a:t>
            </a:r>
            <a:r>
              <a:rPr lang="tr-TR" dirty="0" err="1"/>
              <a:t>drops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5.2-5.3 at </a:t>
            </a:r>
            <a:r>
              <a:rPr lang="tr-TR" dirty="0" err="1" smtClean="0"/>
              <a:t>the</a:t>
            </a:r>
            <a:r>
              <a:rPr lang="tr-TR" dirty="0" smtClean="0"/>
              <a:t> time of 2nd </a:t>
            </a:r>
            <a:r>
              <a:rPr lang="tr-TR" dirty="0" err="1" smtClean="0"/>
              <a:t>hour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3993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287" y="1550071"/>
            <a:ext cx="7697274" cy="3924848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74531" y="720396"/>
            <a:ext cx="4921469" cy="1100931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latin typeface="+mn-lt"/>
              </a:rPr>
              <a:t>Relative</a:t>
            </a:r>
            <a:r>
              <a:rPr lang="tr-TR" sz="2400" dirty="0" smtClean="0">
                <a:latin typeface="+mn-lt"/>
              </a:rPr>
              <a:t> </a:t>
            </a:r>
            <a:r>
              <a:rPr lang="tr-TR" sz="2400" dirty="0" err="1" smtClean="0">
                <a:latin typeface="+mn-lt"/>
              </a:rPr>
              <a:t>concentration</a:t>
            </a:r>
            <a:r>
              <a:rPr lang="tr-TR" sz="2400" dirty="0" smtClean="0">
                <a:latin typeface="+mn-lt"/>
              </a:rPr>
              <a:t> of </a:t>
            </a:r>
            <a:r>
              <a:rPr lang="tr-TR" sz="2400" dirty="0" err="1" smtClean="0">
                <a:latin typeface="+mn-lt"/>
              </a:rPr>
              <a:t>bacteria</a:t>
            </a:r>
            <a:endParaRPr lang="tr-TR" sz="24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38436" y="2687497"/>
            <a:ext cx="2888962" cy="824998"/>
          </a:xfrm>
        </p:spPr>
        <p:txBody>
          <a:bodyPr>
            <a:normAutofit fontScale="92500" lnSpcReduction="20000"/>
          </a:bodyPr>
          <a:lstStyle/>
          <a:p>
            <a:r>
              <a:rPr lang="tr-TR" b="1" i="1" dirty="0">
                <a:solidFill>
                  <a:srgbClr val="0070C0"/>
                </a:solidFill>
              </a:rPr>
              <a:t>L. </a:t>
            </a:r>
            <a:r>
              <a:rPr lang="tr-TR" b="1" i="1" dirty="0" err="1">
                <a:solidFill>
                  <a:srgbClr val="0070C0"/>
                </a:solidFill>
              </a:rPr>
              <a:t>b</a:t>
            </a:r>
            <a:r>
              <a:rPr lang="tr-TR" b="1" i="1" dirty="0" err="1" smtClean="0">
                <a:solidFill>
                  <a:srgbClr val="0070C0"/>
                </a:solidFill>
              </a:rPr>
              <a:t>ulgaricus</a:t>
            </a:r>
            <a:endParaRPr lang="tr-TR" b="1" i="1" dirty="0" smtClean="0">
              <a:solidFill>
                <a:srgbClr val="0070C0"/>
              </a:solidFill>
            </a:endParaRPr>
          </a:p>
          <a:p>
            <a:r>
              <a:rPr lang="tr-TR" b="1" i="1" dirty="0" smtClean="0">
                <a:solidFill>
                  <a:srgbClr val="FF0000"/>
                </a:solidFill>
              </a:rPr>
              <a:t>S</a:t>
            </a:r>
            <a:r>
              <a:rPr lang="tr-TR" b="1" i="1" dirty="0">
                <a:solidFill>
                  <a:srgbClr val="FF0000"/>
                </a:solidFill>
              </a:rPr>
              <a:t>. </a:t>
            </a:r>
            <a:r>
              <a:rPr lang="tr-TR" b="1" i="1" dirty="0" err="1">
                <a:solidFill>
                  <a:srgbClr val="FF0000"/>
                </a:solidFill>
              </a:rPr>
              <a:t>thermophilus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445748" y="4557331"/>
            <a:ext cx="65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 </a:t>
            </a:r>
            <a:r>
              <a:rPr lang="tr-TR" dirty="0" err="1" smtClean="0"/>
              <a:t>Hrs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4766143" y="4557331"/>
            <a:ext cx="66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3 </a:t>
            </a:r>
            <a:r>
              <a:rPr lang="tr-TR" dirty="0" err="1"/>
              <a:t>Hrs</a:t>
            </a:r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946422" y="2816499"/>
            <a:ext cx="5998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10</a:t>
            </a:r>
            <a:r>
              <a:rPr lang="tr-TR" sz="2400" b="1" baseline="30000" dirty="0" smtClean="0">
                <a:solidFill>
                  <a:srgbClr val="FF0000"/>
                </a:solidFill>
              </a:rPr>
              <a:t>9</a:t>
            </a:r>
            <a:endParaRPr lang="tr-TR" sz="2400" b="1" dirty="0">
              <a:solidFill>
                <a:srgbClr val="FF0000"/>
              </a:solidFill>
            </a:endParaRPr>
          </a:p>
          <a:p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64084" y="3727575"/>
            <a:ext cx="766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10</a:t>
            </a:r>
            <a:r>
              <a:rPr lang="tr-TR" sz="2400" b="1" baseline="30000" dirty="0">
                <a:solidFill>
                  <a:srgbClr val="0070C0"/>
                </a:solidFill>
              </a:rPr>
              <a:t>3-4</a:t>
            </a:r>
            <a:endParaRPr lang="tr-TR" sz="2400" b="1" dirty="0">
              <a:solidFill>
                <a:srgbClr val="0070C0"/>
              </a:solidFill>
            </a:endParaRPr>
          </a:p>
          <a:p>
            <a:endParaRPr lang="tr-TR" sz="2400" b="1" dirty="0">
              <a:solidFill>
                <a:srgbClr val="0070C0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347012" y="4280332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/>
              <a:t>Time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8127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48406" y="638394"/>
            <a:ext cx="10515600" cy="1325563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In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pH</a:t>
            </a:r>
            <a:r>
              <a:rPr lang="tr-TR" dirty="0" smtClean="0">
                <a:solidFill>
                  <a:srgbClr val="FF0000"/>
                </a:solidFill>
              </a:rPr>
              <a:t> 5.2-5.3 </a:t>
            </a:r>
            <a:r>
              <a:rPr lang="tr-TR" dirty="0" smtClean="0">
                <a:solidFill>
                  <a:srgbClr val="7030A0"/>
                </a:solidFill>
              </a:rPr>
              <a:t>(at </a:t>
            </a:r>
            <a:r>
              <a:rPr lang="tr-TR" dirty="0" err="1" smtClean="0">
                <a:solidFill>
                  <a:srgbClr val="7030A0"/>
                </a:solidFill>
              </a:rPr>
              <a:t>the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err="1" smtClean="0">
                <a:solidFill>
                  <a:srgbClr val="7030A0"/>
                </a:solidFill>
              </a:rPr>
              <a:t>end</a:t>
            </a:r>
            <a:r>
              <a:rPr lang="tr-TR" dirty="0" smtClean="0">
                <a:solidFill>
                  <a:srgbClr val="7030A0"/>
                </a:solidFill>
              </a:rPr>
              <a:t> of </a:t>
            </a:r>
            <a:r>
              <a:rPr lang="tr-TR" dirty="0" err="1" smtClean="0">
                <a:solidFill>
                  <a:srgbClr val="7030A0"/>
                </a:solidFill>
              </a:rPr>
              <a:t>the</a:t>
            </a:r>
            <a:r>
              <a:rPr lang="tr-TR" dirty="0" smtClean="0">
                <a:solidFill>
                  <a:srgbClr val="7030A0"/>
                </a:solidFill>
              </a:rPr>
              <a:t> 2nd </a:t>
            </a:r>
            <a:r>
              <a:rPr lang="tr-TR" dirty="0" err="1" smtClean="0">
                <a:solidFill>
                  <a:srgbClr val="7030A0"/>
                </a:solidFill>
              </a:rPr>
              <a:t>hour</a:t>
            </a:r>
            <a:r>
              <a:rPr lang="tr-TR" dirty="0" smtClean="0">
                <a:solidFill>
                  <a:srgbClr val="7030A0"/>
                </a:solidFill>
              </a:rPr>
              <a:t>)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8406" y="1963957"/>
            <a:ext cx="9609083" cy="4351338"/>
          </a:xfrm>
        </p:spPr>
        <p:txBody>
          <a:bodyPr/>
          <a:lstStyle/>
          <a:p>
            <a:r>
              <a:rPr lang="tr-TR" dirty="0" err="1" smtClean="0"/>
              <a:t>Stability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caseinat</a:t>
            </a:r>
            <a:r>
              <a:rPr lang="tr-TR" dirty="0"/>
              <a:t> </a:t>
            </a:r>
            <a:r>
              <a:rPr lang="tr-TR" dirty="0" err="1"/>
              <a:t>particules</a:t>
            </a:r>
            <a:r>
              <a:rPr lang="tr-TR" dirty="0"/>
              <a:t> break </a:t>
            </a:r>
            <a:r>
              <a:rPr lang="tr-TR" dirty="0" err="1" smtClean="0"/>
              <a:t>down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Ca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phospates</a:t>
            </a:r>
            <a:r>
              <a:rPr lang="tr-TR" dirty="0" smtClean="0"/>
              <a:t> </a:t>
            </a:r>
            <a:r>
              <a:rPr lang="tr-TR" dirty="0" err="1" smtClean="0"/>
              <a:t>seperates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casein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Ca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. </a:t>
            </a:r>
            <a:r>
              <a:rPr lang="tr-TR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Caseinate-Phosphate</a:t>
            </a:r>
            <a:r>
              <a:rPr lang="tr-TR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tr-TR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Complex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ionized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Casein</a:t>
            </a:r>
            <a:r>
              <a:rPr lang="tr-TR" dirty="0" smtClean="0"/>
              <a:t>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precipitated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First </a:t>
            </a:r>
            <a:r>
              <a:rPr lang="tr-TR" dirty="0" err="1" smtClean="0"/>
              <a:t>curd</a:t>
            </a:r>
            <a:r>
              <a:rPr lang="tr-TR" dirty="0" smtClean="0"/>
              <a:t> </a:t>
            </a:r>
            <a:r>
              <a:rPr lang="tr-TR" dirty="0" err="1" smtClean="0"/>
              <a:t>appears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it’s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sweet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and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loose</a:t>
            </a: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i="1" dirty="0" err="1">
                <a:solidFill>
                  <a:srgbClr val="FF0000"/>
                </a:solidFill>
              </a:rPr>
              <a:t>Streptococcus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thermophilus</a:t>
            </a:r>
            <a:r>
              <a:rPr lang="tr-TR" i="1" dirty="0" smtClean="0">
                <a:solidFill>
                  <a:srgbClr val="FF0000"/>
                </a:solidFill>
              </a:rPr>
              <a:t>: </a:t>
            </a:r>
            <a:r>
              <a:rPr lang="tr-TR" dirty="0" smtClean="0"/>
              <a:t>10</a:t>
            </a:r>
            <a:r>
              <a:rPr lang="tr-TR" baseline="30000" dirty="0" smtClean="0"/>
              <a:t>9</a:t>
            </a:r>
            <a:endParaRPr lang="tr-TR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i="1" dirty="0" err="1">
                <a:solidFill>
                  <a:srgbClr val="FF0000"/>
                </a:solidFill>
              </a:rPr>
              <a:t>Lactobacillus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bulgaricus</a:t>
            </a:r>
            <a:r>
              <a:rPr lang="tr-TR" dirty="0" smtClean="0">
                <a:solidFill>
                  <a:srgbClr val="FF0000"/>
                </a:solidFill>
              </a:rPr>
              <a:t>: </a:t>
            </a:r>
            <a:r>
              <a:rPr lang="tr-TR" dirty="0"/>
              <a:t>10</a:t>
            </a:r>
            <a:r>
              <a:rPr lang="tr-TR" baseline="30000" dirty="0"/>
              <a:t>3-4</a:t>
            </a:r>
            <a:endParaRPr lang="tr-TR" dirty="0"/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6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5648" y="1152962"/>
            <a:ext cx="10515600" cy="493252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After</a:t>
            </a:r>
            <a:r>
              <a:rPr lang="tr-TR" dirty="0">
                <a:solidFill>
                  <a:srgbClr val="FF0000"/>
                </a:solidFill>
              </a:rPr>
              <a:t> 2nd </a:t>
            </a:r>
            <a:r>
              <a:rPr lang="tr-TR" dirty="0" err="1">
                <a:solidFill>
                  <a:srgbClr val="FF0000"/>
                </a:solidFill>
              </a:rPr>
              <a:t>hour</a:t>
            </a:r>
            <a:r>
              <a:rPr lang="tr-TR" dirty="0">
                <a:solidFill>
                  <a:srgbClr val="FF0000"/>
                </a:solidFill>
              </a:rPr>
              <a:t>;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growth</a:t>
            </a:r>
            <a:r>
              <a:rPr lang="tr-TR" dirty="0"/>
              <a:t> of </a:t>
            </a:r>
            <a:r>
              <a:rPr lang="tr-TR" i="1" dirty="0"/>
              <a:t>S. </a:t>
            </a:r>
            <a:r>
              <a:rPr lang="tr-TR" i="1" dirty="0" err="1"/>
              <a:t>thermophilus</a:t>
            </a:r>
            <a:r>
              <a:rPr lang="tr-TR" i="1" dirty="0"/>
              <a:t> </a:t>
            </a:r>
            <a:r>
              <a:rPr lang="tr-TR" dirty="0" err="1"/>
              <a:t>slows</a:t>
            </a:r>
            <a:r>
              <a:rPr lang="tr-TR" dirty="0"/>
              <a:t> </a:t>
            </a:r>
            <a:r>
              <a:rPr lang="tr-TR" dirty="0" err="1" smtClean="0"/>
              <a:t>down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However</a:t>
            </a:r>
            <a:r>
              <a:rPr lang="tr-TR" dirty="0"/>
              <a:t>, </a:t>
            </a:r>
            <a:r>
              <a:rPr lang="tr-TR" dirty="0" err="1"/>
              <a:t>growth</a:t>
            </a:r>
            <a:r>
              <a:rPr lang="tr-TR" dirty="0"/>
              <a:t> of </a:t>
            </a:r>
            <a:r>
              <a:rPr lang="tr-TR" i="1" dirty="0"/>
              <a:t>L. </a:t>
            </a:r>
            <a:r>
              <a:rPr lang="tr-TR" i="1" dirty="0" err="1"/>
              <a:t>bulgaricus</a:t>
            </a:r>
            <a:r>
              <a:rPr lang="tr-TR" i="1" dirty="0"/>
              <a:t> </a:t>
            </a:r>
            <a:r>
              <a:rPr lang="tr-TR" dirty="0" err="1"/>
              <a:t>continues</a:t>
            </a:r>
            <a:r>
              <a:rPr lang="tr-TR" dirty="0"/>
              <a:t> </a:t>
            </a:r>
            <a:r>
              <a:rPr lang="tr-TR" dirty="0" err="1"/>
              <a:t>fairly</a:t>
            </a:r>
            <a:r>
              <a:rPr lang="tr-TR" dirty="0"/>
              <a:t> </a:t>
            </a:r>
            <a:r>
              <a:rPr lang="tr-TR" dirty="0" err="1" smtClean="0"/>
              <a:t>rapidly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 smtClean="0">
                <a:solidFill>
                  <a:srgbClr val="FF0000"/>
                </a:solidFill>
              </a:rPr>
              <a:t>After</a:t>
            </a:r>
            <a:r>
              <a:rPr lang="tr-TR" dirty="0" smtClean="0">
                <a:solidFill>
                  <a:srgbClr val="FF0000"/>
                </a:solidFill>
              </a:rPr>
              <a:t> 3 </a:t>
            </a:r>
            <a:r>
              <a:rPr lang="tr-TR" dirty="0" err="1" smtClean="0">
                <a:solidFill>
                  <a:srgbClr val="FF0000"/>
                </a:solidFill>
              </a:rPr>
              <a:t>hours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it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incubator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cool</a:t>
            </a:r>
            <a:r>
              <a:rPr lang="tr-TR" dirty="0" smtClean="0"/>
              <a:t> it </a:t>
            </a:r>
            <a:r>
              <a:rPr lang="tr-TR" dirty="0" err="1" smtClean="0"/>
              <a:t>immediately</a:t>
            </a:r>
            <a:r>
              <a:rPr lang="tr-TR" dirty="0" smtClean="0"/>
              <a:t>)</a:t>
            </a:r>
          </a:p>
          <a:p>
            <a:r>
              <a:rPr lang="tr-TR" dirty="0" smtClean="0"/>
              <a:t>At </a:t>
            </a:r>
            <a:r>
              <a:rPr lang="tr-TR" dirty="0" err="1" smtClean="0"/>
              <a:t>the</a:t>
            </a:r>
            <a:r>
              <a:rPr lang="tr-TR" dirty="0" smtClean="0"/>
              <a:t> time </a:t>
            </a:r>
            <a:r>
              <a:rPr lang="tr-TR" dirty="0" err="1"/>
              <a:t>pH</a:t>
            </a:r>
            <a:r>
              <a:rPr lang="tr-TR" dirty="0" smtClean="0"/>
              <a:t> </a:t>
            </a:r>
            <a:r>
              <a:rPr lang="tr-TR" dirty="0" err="1" smtClean="0"/>
              <a:t>drops</a:t>
            </a:r>
            <a:r>
              <a:rPr lang="tr-TR" dirty="0" smtClean="0"/>
              <a:t> in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/>
              <a:t>4.6-4.8</a:t>
            </a:r>
            <a:r>
              <a:rPr lang="tr-TR" dirty="0" smtClean="0"/>
              <a:t>.</a:t>
            </a:r>
          </a:p>
          <a:p>
            <a:r>
              <a:rPr lang="tr-TR" dirty="0" smtClean="0"/>
              <a:t>At </a:t>
            </a:r>
            <a:r>
              <a:rPr lang="tr-TR" dirty="0" err="1" smtClean="0"/>
              <a:t>that</a:t>
            </a:r>
            <a:r>
              <a:rPr lang="tr-TR" dirty="0" smtClean="0"/>
              <a:t> time </a:t>
            </a:r>
            <a:r>
              <a:rPr lang="tr-TR" dirty="0" err="1" smtClean="0"/>
              <a:t>both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 </a:t>
            </a:r>
            <a:r>
              <a:rPr lang="tr-TR" dirty="0" err="1" smtClean="0"/>
              <a:t>count</a:t>
            </a:r>
            <a:r>
              <a:rPr lang="tr-TR" dirty="0" smtClean="0"/>
              <a:t>: </a:t>
            </a:r>
            <a:r>
              <a:rPr lang="tr-TR" dirty="0" smtClean="0">
                <a:solidFill>
                  <a:srgbClr val="7030A0"/>
                </a:solidFill>
              </a:rPr>
              <a:t>10</a:t>
            </a:r>
            <a:r>
              <a:rPr lang="tr-TR" baseline="30000" dirty="0" smtClean="0">
                <a:solidFill>
                  <a:srgbClr val="7030A0"/>
                </a:solidFill>
              </a:rPr>
              <a:t>9 </a:t>
            </a:r>
            <a:r>
              <a:rPr lang="tr-TR" dirty="0" smtClean="0">
                <a:solidFill>
                  <a:srgbClr val="0070C0"/>
                </a:solidFill>
              </a:rPr>
              <a:t>(</a:t>
            </a:r>
            <a:r>
              <a:rPr lang="tr-TR" dirty="0" err="1" smtClean="0">
                <a:solidFill>
                  <a:srgbClr val="0070C0"/>
                </a:solidFill>
              </a:rPr>
              <a:t>and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they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are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 err="1" smtClean="0">
                <a:solidFill>
                  <a:srgbClr val="0070C0"/>
                </a:solidFill>
              </a:rPr>
              <a:t>equal</a:t>
            </a:r>
            <a:r>
              <a:rPr lang="tr-TR" dirty="0" smtClean="0">
                <a:solidFill>
                  <a:srgbClr val="0070C0"/>
                </a:solidFill>
              </a:rPr>
              <a:t>)</a:t>
            </a:r>
          </a:p>
          <a:p>
            <a:endParaRPr lang="tr-TR" dirty="0" smtClean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don’t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of it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incubator</a:t>
            </a:r>
            <a:r>
              <a:rPr lang="tr-TR" dirty="0" smtClean="0"/>
              <a:t>, </a:t>
            </a:r>
            <a:r>
              <a:rPr lang="tr-TR" i="1" dirty="0" smtClean="0"/>
              <a:t>L. </a:t>
            </a:r>
            <a:r>
              <a:rPr lang="tr-TR" i="1" dirty="0" err="1"/>
              <a:t>b</a:t>
            </a:r>
            <a:r>
              <a:rPr lang="tr-TR" i="1" dirty="0" err="1" smtClean="0"/>
              <a:t>ulgaricus</a:t>
            </a:r>
            <a:r>
              <a:rPr lang="tr-TR" i="1" dirty="0" smtClean="0"/>
              <a:t> </a:t>
            </a:r>
            <a:r>
              <a:rPr lang="tr-TR" dirty="0" err="1" smtClean="0"/>
              <a:t>continues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grow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taste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yogurt</a:t>
            </a:r>
            <a:r>
              <a:rPr lang="tr-TR" dirty="0" smtClean="0"/>
              <a:t> </a:t>
            </a:r>
            <a:r>
              <a:rPr lang="tr-TR" dirty="0" err="1" smtClean="0"/>
              <a:t>become</a:t>
            </a:r>
            <a:r>
              <a:rPr lang="tr-TR" dirty="0" smtClean="0"/>
              <a:t> </a:t>
            </a:r>
            <a:r>
              <a:rPr lang="tr-TR" dirty="0" err="1" smtClean="0"/>
              <a:t>sour</a:t>
            </a:r>
            <a:r>
              <a:rPr lang="tr-TR" dirty="0" smtClean="0"/>
              <a:t> (</a:t>
            </a:r>
            <a:r>
              <a:rPr lang="tr-TR" dirty="0" err="1" smtClean="0"/>
              <a:t>acidic</a:t>
            </a:r>
            <a:r>
              <a:rPr lang="tr-TR" dirty="0" smtClean="0"/>
              <a:t>).</a:t>
            </a:r>
          </a:p>
          <a:p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i="1" dirty="0" smtClean="0"/>
              <a:t>L</a:t>
            </a:r>
            <a:r>
              <a:rPr lang="tr-TR" i="1" dirty="0"/>
              <a:t>. </a:t>
            </a:r>
            <a:r>
              <a:rPr lang="tr-TR" i="1" dirty="0" err="1"/>
              <a:t>bulgaricus</a:t>
            </a:r>
            <a:r>
              <a:rPr lang="tr-TR" i="1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proteolitic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654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8917" y="4961809"/>
            <a:ext cx="10515600" cy="13255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err="1">
                <a:latin typeface="+mn-lt"/>
              </a:rPr>
              <a:t>The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lactic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acid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coagulates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the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remaining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milk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proteins</a:t>
            </a:r>
            <a:r>
              <a:rPr lang="tr-TR" sz="2400" dirty="0">
                <a:latin typeface="+mn-lt"/>
              </a:rPr>
              <a:t>, </a:t>
            </a:r>
            <a:r>
              <a:rPr lang="tr-TR" sz="2400" dirty="0" err="1">
                <a:latin typeface="+mn-lt"/>
              </a:rPr>
              <a:t>causing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the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yogurt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to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thicken</a:t>
            </a:r>
            <a:r>
              <a:rPr lang="tr-TR" sz="2400" dirty="0">
                <a:latin typeface="+mn-lt"/>
              </a:rPr>
              <a:t>.</a:t>
            </a:r>
            <a:br>
              <a:rPr lang="tr-TR" sz="2400" dirty="0">
                <a:latin typeface="+mn-lt"/>
              </a:rPr>
            </a:br>
            <a:endParaRPr lang="tr-TR" sz="2400" dirty="0">
              <a:latin typeface="+mn-lt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072" y="938079"/>
            <a:ext cx="9173855" cy="3877216"/>
          </a:xfrm>
        </p:spPr>
      </p:pic>
    </p:spTree>
    <p:extLst>
      <p:ext uri="{BB962C8B-B14F-4D97-AF65-F5344CB8AC3E}">
        <p14:creationId xmlns:p14="http://schemas.microsoft.com/office/powerpoint/2010/main" val="345984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Fat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contents</a:t>
            </a:r>
            <a:r>
              <a:rPr lang="tr-TR" dirty="0" smtClean="0">
                <a:solidFill>
                  <a:srgbClr val="FF0000"/>
                </a:solidFill>
              </a:rPr>
              <a:t> of </a:t>
            </a:r>
            <a:r>
              <a:rPr lang="tr-TR" dirty="0" err="1" smtClean="0">
                <a:solidFill>
                  <a:srgbClr val="FF0000"/>
                </a:solidFill>
              </a:rPr>
              <a:t>yogurt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content</a:t>
            </a:r>
            <a:r>
              <a:rPr lang="tr-TR" dirty="0"/>
              <a:t> of </a:t>
            </a:r>
            <a:r>
              <a:rPr lang="tr-TR" dirty="0" err="1"/>
              <a:t>yogurt</a:t>
            </a:r>
            <a:r>
              <a:rPr lang="tr-TR" dirty="0"/>
              <a:t> </a:t>
            </a:r>
            <a:r>
              <a:rPr lang="tr-TR" dirty="0" err="1"/>
              <a:t>varies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0-3.5 %,</a:t>
            </a:r>
          </a:p>
          <a:p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 </a:t>
            </a:r>
            <a:r>
              <a:rPr lang="tr-TR" dirty="0" err="1"/>
              <a:t>yogurt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 1-1.5 % </a:t>
            </a:r>
            <a:r>
              <a:rPr lang="tr-TR" dirty="0" err="1">
                <a:sym typeface="Wingdings" panose="05000000000000000000" pitchFamily="2" charset="2"/>
              </a:rPr>
              <a:t>fat</a:t>
            </a:r>
            <a:endParaRPr lang="tr-TR" dirty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57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Yoghurt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7507014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fermented</a:t>
            </a:r>
            <a:r>
              <a:rPr lang="tr-TR" dirty="0" smtClean="0"/>
              <a:t> </a:t>
            </a:r>
            <a:r>
              <a:rPr lang="tr-TR" dirty="0" err="1" smtClean="0"/>
              <a:t>dairy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whereby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is </a:t>
            </a:r>
            <a:r>
              <a:rPr lang="tr-TR" dirty="0" err="1" smtClean="0"/>
              <a:t>inoculated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 </a:t>
            </a:r>
            <a:r>
              <a:rPr lang="tr-TR" dirty="0" err="1" smtClean="0"/>
              <a:t>cultures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Fermentation</a:t>
            </a:r>
            <a:r>
              <a:rPr lang="tr-TR" dirty="0" smtClean="0">
                <a:sym typeface="Wingdings" panose="05000000000000000000" pitchFamily="2" charset="2"/>
              </a:rPr>
              <a:t> a </a:t>
            </a:r>
            <a:r>
              <a:rPr lang="tr-TR" dirty="0" err="1" smtClean="0">
                <a:sym typeface="Wingdings" panose="05000000000000000000" pitchFamily="2" charset="2"/>
              </a:rPr>
              <a:t>slow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decomposition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process</a:t>
            </a:r>
            <a:r>
              <a:rPr lang="tr-TR" dirty="0" smtClean="0">
                <a:sym typeface="Wingdings" panose="05000000000000000000" pitchFamily="2" charset="2"/>
              </a:rPr>
              <a:t> of </a:t>
            </a:r>
            <a:r>
              <a:rPr lang="tr-TR" dirty="0" err="1" smtClean="0">
                <a:sym typeface="Wingdings" panose="05000000000000000000" pitchFamily="2" charset="2"/>
              </a:rPr>
              <a:t>organic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substances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induced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microorganisms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or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enzymes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To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produce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yogurt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lactose</a:t>
            </a:r>
            <a:r>
              <a:rPr lang="tr-TR" dirty="0" smtClean="0">
                <a:sym typeface="Wingdings" panose="05000000000000000000" pitchFamily="2" charset="2"/>
              </a:rPr>
              <a:t>, a </a:t>
            </a:r>
            <a:r>
              <a:rPr lang="tr-TR" dirty="0" err="1" smtClean="0">
                <a:sym typeface="Wingdings" panose="05000000000000000000" pitchFamily="2" charset="2"/>
              </a:rPr>
              <a:t>compound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sugar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found</a:t>
            </a:r>
            <a:r>
              <a:rPr lang="tr-TR" dirty="0" smtClean="0">
                <a:sym typeface="Wingdings" panose="05000000000000000000" pitchFamily="2" charset="2"/>
              </a:rPr>
              <a:t> in </a:t>
            </a:r>
            <a:r>
              <a:rPr lang="tr-TR" dirty="0" err="1" smtClean="0">
                <a:sym typeface="Wingdings" panose="05000000000000000000" pitchFamily="2" charset="2"/>
              </a:rPr>
              <a:t>milk</a:t>
            </a:r>
            <a:r>
              <a:rPr lang="tr-TR" dirty="0" smtClean="0">
                <a:sym typeface="Wingdings" panose="05000000000000000000" pitchFamily="2" charset="2"/>
              </a:rPr>
              <a:t>, is </a:t>
            </a:r>
            <a:r>
              <a:rPr lang="tr-TR" dirty="0" err="1" smtClean="0">
                <a:sym typeface="Wingdings" panose="05000000000000000000" pitchFamily="2" charset="2"/>
              </a:rPr>
              <a:t>fermented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two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different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species</a:t>
            </a:r>
            <a:r>
              <a:rPr lang="tr-TR" dirty="0" smtClean="0">
                <a:sym typeface="Wingdings" panose="05000000000000000000" pitchFamily="2" charset="2"/>
              </a:rPr>
              <a:t> of </a:t>
            </a:r>
            <a:r>
              <a:rPr lang="tr-TR" dirty="0" err="1" smtClean="0">
                <a:sym typeface="Wingdings" panose="05000000000000000000" pitchFamily="2" charset="2"/>
              </a:rPr>
              <a:t>bacteria</a:t>
            </a:r>
            <a:r>
              <a:rPr lang="tr-TR" dirty="0" smtClean="0">
                <a:sym typeface="Wingdings" panose="05000000000000000000" pitchFamily="2" charset="2"/>
              </a:rPr>
              <a:t>;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tr-TR" i="1" dirty="0" err="1" smtClean="0"/>
              <a:t>Streptococcus</a:t>
            </a:r>
            <a:r>
              <a:rPr lang="tr-TR" i="1" dirty="0" smtClean="0"/>
              <a:t> </a:t>
            </a:r>
            <a:r>
              <a:rPr lang="tr-TR" i="1" dirty="0" err="1" smtClean="0"/>
              <a:t>thermophilus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tr-TR" i="1" dirty="0" err="1" smtClean="0"/>
              <a:t>Lactobacillus</a:t>
            </a:r>
            <a:r>
              <a:rPr lang="tr-TR" i="1" dirty="0" smtClean="0"/>
              <a:t> </a:t>
            </a:r>
            <a:r>
              <a:rPr lang="tr-TR" i="1" dirty="0" err="1"/>
              <a:t>delbrueckii</a:t>
            </a:r>
            <a:r>
              <a:rPr lang="tr-TR" i="1" dirty="0"/>
              <a:t> </a:t>
            </a:r>
            <a:r>
              <a:rPr lang="tr-TR" dirty="0" err="1"/>
              <a:t>subsp</a:t>
            </a:r>
            <a:r>
              <a:rPr lang="tr-TR" dirty="0"/>
              <a:t>. </a:t>
            </a:r>
            <a:r>
              <a:rPr lang="tr-TR" i="1" dirty="0" err="1"/>
              <a:t>bulgaricus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 smtClean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84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i="1" dirty="0" err="1">
                <a:solidFill>
                  <a:srgbClr val="FF0000"/>
                </a:solidFill>
              </a:rPr>
              <a:t>Streptococcus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>
                <a:solidFill>
                  <a:srgbClr val="FF0000"/>
                </a:solidFill>
              </a:rPr>
              <a:t>thermophilus</a:t>
            </a:r>
            <a:endParaRPr lang="tr-TR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i="1" dirty="0" err="1">
                <a:solidFill>
                  <a:srgbClr val="FF0000"/>
                </a:solidFill>
              </a:rPr>
              <a:t>Lactobacillus</a:t>
            </a:r>
            <a:r>
              <a:rPr lang="tr-TR" i="1" dirty="0">
                <a:solidFill>
                  <a:srgbClr val="FF0000"/>
                </a:solidFill>
              </a:rPr>
              <a:t> </a:t>
            </a:r>
            <a:r>
              <a:rPr lang="tr-TR" i="1" dirty="0" err="1" smtClean="0">
                <a:solidFill>
                  <a:srgbClr val="FF0000"/>
                </a:solidFill>
              </a:rPr>
              <a:t>bulgaricus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Thermophilic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bacteria</a:t>
            </a: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tr-TR" dirty="0" err="1" smtClean="0">
                <a:sym typeface="Wingdings" panose="05000000000000000000" pitchFamily="2" charset="2"/>
              </a:rPr>
              <a:t>Heat</a:t>
            </a:r>
            <a:r>
              <a:rPr lang="tr-TR" dirty="0" err="1">
                <a:sym typeface="Wingdings" panose="05000000000000000000" pitchFamily="2" charset="2"/>
              </a:rPr>
              <a:t>-</a:t>
            </a:r>
            <a:r>
              <a:rPr lang="tr-TR" dirty="0" err="1" smtClean="0">
                <a:sym typeface="Wingdings" panose="05000000000000000000" pitchFamily="2" charset="2"/>
              </a:rPr>
              <a:t>loving</a:t>
            </a:r>
            <a:endParaRPr lang="tr-TR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tr-TR" dirty="0"/>
              <a:t> </a:t>
            </a:r>
            <a:r>
              <a:rPr lang="tr-TR" dirty="0" err="1" smtClean="0"/>
              <a:t>grows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at 40-45  </a:t>
            </a:r>
            <a:r>
              <a:rPr lang="tr-TR" dirty="0"/>
              <a:t>̊</a:t>
            </a:r>
            <a:r>
              <a:rPr lang="tr-TR" dirty="0" smtClean="0"/>
              <a:t>C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8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8999483" cy="4351338"/>
          </a:xfrm>
        </p:spPr>
        <p:txBody>
          <a:bodyPr/>
          <a:lstStyle/>
          <a:p>
            <a:r>
              <a:rPr lang="tr-TR" dirty="0" err="1">
                <a:sym typeface="Wingdings" panose="05000000000000000000" pitchFamily="2" charset="2"/>
              </a:rPr>
              <a:t>Yogurt</a:t>
            </a:r>
            <a:r>
              <a:rPr lang="tr-TR" dirty="0">
                <a:sym typeface="Wingdings" panose="05000000000000000000" pitchFamily="2" charset="2"/>
              </a:rPr>
              <a:t> is </a:t>
            </a:r>
            <a:r>
              <a:rPr lang="tr-TR" dirty="0" err="1">
                <a:sym typeface="Wingdings" panose="05000000000000000000" pitchFamily="2" charset="2"/>
              </a:rPr>
              <a:t>commercially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produced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by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adding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to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milk</a:t>
            </a:r>
            <a:r>
              <a:rPr lang="tr-TR" dirty="0">
                <a:sym typeface="Wingdings" panose="05000000000000000000" pitchFamily="2" charset="2"/>
              </a:rPr>
              <a:t> a 2-4 % </a:t>
            </a:r>
            <a:r>
              <a:rPr lang="tr-TR" dirty="0" smtClean="0">
                <a:sym typeface="Wingdings" panose="05000000000000000000" pitchFamily="2" charset="2"/>
              </a:rPr>
              <a:t>STARTER CULTURES </a:t>
            </a:r>
            <a:r>
              <a:rPr lang="tr-TR" dirty="0" err="1" smtClean="0">
                <a:sym typeface="Wingdings" panose="05000000000000000000" pitchFamily="2" charset="2"/>
              </a:rPr>
              <a:t>that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>
                <a:sym typeface="Wingdings" panose="05000000000000000000" pitchFamily="2" charset="2"/>
              </a:rPr>
              <a:t>has </a:t>
            </a:r>
            <a:r>
              <a:rPr lang="tr-TR" dirty="0" err="1">
                <a:sym typeface="Wingdings" panose="05000000000000000000" pitchFamily="2" charset="2"/>
              </a:rPr>
              <a:t>been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inoculated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with</a:t>
            </a:r>
            <a:r>
              <a:rPr lang="tr-TR" dirty="0">
                <a:sym typeface="Wingdings" panose="05000000000000000000" pitchFamily="2" charset="2"/>
              </a:rPr>
              <a:t> a 2-5 % </a:t>
            </a:r>
            <a:r>
              <a:rPr lang="tr-TR" dirty="0" err="1" smtClean="0">
                <a:sym typeface="Wingdings" panose="05000000000000000000" pitchFamily="2" charset="2"/>
              </a:rPr>
              <a:t>combination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>
                <a:sym typeface="Wingdings" panose="05000000000000000000" pitchFamily="2" charset="2"/>
              </a:rPr>
              <a:t>of </a:t>
            </a:r>
            <a:r>
              <a:rPr lang="tr-TR" i="1" dirty="0">
                <a:sym typeface="Wingdings" panose="05000000000000000000" pitchFamily="2" charset="2"/>
              </a:rPr>
              <a:t>S. </a:t>
            </a:r>
            <a:r>
              <a:rPr lang="tr-TR" i="1" dirty="0" err="1">
                <a:sym typeface="Wingdings" panose="05000000000000000000" pitchFamily="2" charset="2"/>
              </a:rPr>
              <a:t>t</a:t>
            </a:r>
            <a:r>
              <a:rPr lang="tr-TR" i="1" dirty="0" err="1" smtClean="0">
                <a:sym typeface="Wingdings" panose="05000000000000000000" pitchFamily="2" charset="2"/>
              </a:rPr>
              <a:t>hermophilus</a:t>
            </a:r>
            <a:r>
              <a:rPr lang="tr-TR" i="1" dirty="0" smtClean="0">
                <a:sym typeface="Wingdings" panose="05000000000000000000" pitchFamily="2" charset="2"/>
              </a:rPr>
              <a:t>, </a:t>
            </a:r>
            <a:r>
              <a:rPr lang="tr-TR" i="1" dirty="0">
                <a:sym typeface="Wingdings" panose="05000000000000000000" pitchFamily="2" charset="2"/>
              </a:rPr>
              <a:t>L</a:t>
            </a:r>
            <a:r>
              <a:rPr lang="tr-TR" i="1" dirty="0" smtClean="0">
                <a:sym typeface="Wingdings" panose="05000000000000000000" pitchFamily="2" charset="2"/>
              </a:rPr>
              <a:t>. </a:t>
            </a:r>
            <a:r>
              <a:rPr lang="tr-TR" i="1" dirty="0" err="1" smtClean="0">
                <a:sym typeface="Wingdings" panose="05000000000000000000" pitchFamily="2" charset="2"/>
              </a:rPr>
              <a:t>bulgaricus</a:t>
            </a:r>
            <a:r>
              <a:rPr lang="tr-TR" dirty="0" smtClean="0">
                <a:sym typeface="Wingdings" panose="05000000000000000000" pitchFamily="2" charset="2"/>
              </a:rPr>
              <a:t> (</a:t>
            </a:r>
            <a:r>
              <a:rPr lang="tr-TR" dirty="0">
                <a:sym typeface="Wingdings" panose="05000000000000000000" pitchFamily="2" charset="2"/>
              </a:rPr>
              <a:t>1:1 </a:t>
            </a:r>
            <a:r>
              <a:rPr lang="tr-TR" dirty="0" err="1">
                <a:sym typeface="Wingdings" panose="05000000000000000000" pitchFamily="2" charset="2"/>
              </a:rPr>
              <a:t>ratio</a:t>
            </a:r>
            <a:r>
              <a:rPr lang="tr-TR" dirty="0">
                <a:sym typeface="Wingdings" panose="05000000000000000000" pitchFamily="2" charset="2"/>
              </a:rPr>
              <a:t>).</a:t>
            </a:r>
          </a:p>
          <a:p>
            <a:r>
              <a:rPr lang="tr-TR" dirty="0" err="1">
                <a:sym typeface="Wingdings" panose="05000000000000000000" pitchFamily="2" charset="2"/>
              </a:rPr>
              <a:t>The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milk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mixture</a:t>
            </a:r>
            <a:r>
              <a:rPr lang="tr-TR" dirty="0">
                <a:sym typeface="Wingdings" panose="05000000000000000000" pitchFamily="2" charset="2"/>
              </a:rPr>
              <a:t> is </a:t>
            </a:r>
            <a:r>
              <a:rPr lang="tr-TR" dirty="0" err="1">
                <a:sym typeface="Wingdings" panose="05000000000000000000" pitchFamily="2" charset="2"/>
              </a:rPr>
              <a:t>then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incubated</a:t>
            </a:r>
            <a:r>
              <a:rPr lang="tr-TR" dirty="0">
                <a:sym typeface="Wingdings" panose="05000000000000000000" pitchFamily="2" charset="2"/>
              </a:rPr>
              <a:t> at </a:t>
            </a:r>
            <a:r>
              <a:rPr lang="tr-TR" dirty="0"/>
              <a:t>40-45  ̊</a:t>
            </a:r>
            <a:r>
              <a:rPr lang="tr-TR" dirty="0" smtClean="0"/>
              <a:t>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for</a:t>
            </a:r>
            <a:r>
              <a:rPr lang="tr-TR" dirty="0">
                <a:sym typeface="Wingdings" panose="05000000000000000000" pitchFamily="2" charset="2"/>
              </a:rPr>
              <a:t> 3-6 </a:t>
            </a:r>
            <a:r>
              <a:rPr lang="tr-TR" dirty="0" err="1">
                <a:sym typeface="Wingdings" panose="05000000000000000000" pitchFamily="2" charset="2"/>
              </a:rPr>
              <a:t>hours</a:t>
            </a:r>
            <a:r>
              <a:rPr lang="tr-TR" dirty="0">
                <a:sym typeface="Wingdings" panose="05000000000000000000" pitchFamily="2" charset="2"/>
              </a:rPr>
              <a:t>. 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product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must</a:t>
            </a:r>
            <a:r>
              <a:rPr lang="tr-TR" dirty="0">
                <a:sym typeface="Wingdings" panose="05000000000000000000" pitchFamily="2" charset="2"/>
              </a:rPr>
              <a:t> be </a:t>
            </a:r>
            <a:r>
              <a:rPr lang="tr-TR" dirty="0" err="1" smtClean="0">
                <a:sym typeface="Wingdings" panose="05000000000000000000" pitchFamily="2" charset="2"/>
              </a:rPr>
              <a:t>cooled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immediately</a:t>
            </a:r>
            <a:r>
              <a:rPr lang="tr-TR" dirty="0">
                <a:sym typeface="Wingdings" panose="05000000000000000000" pitchFamily="2" charset="2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011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239703" cy="4351338"/>
          </a:xfrm>
        </p:spPr>
        <p:txBody>
          <a:bodyPr/>
          <a:lstStyle/>
          <a:p>
            <a:r>
              <a:rPr lang="tr-TR" dirty="0" err="1" smtClean="0"/>
              <a:t>Milk</a:t>
            </a:r>
            <a:r>
              <a:rPr lang="tr-TR" dirty="0" smtClean="0"/>
              <a:t> SNF (</a:t>
            </a:r>
            <a:r>
              <a:rPr lang="tr-TR" dirty="0" err="1" smtClean="0"/>
              <a:t>solids-non-fat</a:t>
            </a:r>
            <a:r>
              <a:rPr lang="tr-TR" dirty="0" smtClean="0"/>
              <a:t>) </a:t>
            </a:r>
            <a:r>
              <a:rPr lang="tr-TR" dirty="0" err="1" smtClean="0"/>
              <a:t>content</a:t>
            </a:r>
            <a:r>
              <a:rPr lang="tr-TR" dirty="0" smtClean="0"/>
              <a:t> of </a:t>
            </a:r>
            <a:r>
              <a:rPr lang="tr-TR" dirty="0" err="1" smtClean="0"/>
              <a:t>yogurt</a:t>
            </a:r>
            <a:r>
              <a:rPr lang="tr-TR" dirty="0" smtClean="0"/>
              <a:t> </a:t>
            </a:r>
            <a:r>
              <a:rPr lang="tr-TR" dirty="0" err="1" smtClean="0"/>
              <a:t>varies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9-16 %.</a:t>
            </a:r>
          </a:p>
          <a:p>
            <a:r>
              <a:rPr lang="tr-TR" dirty="0" smtClean="0"/>
              <a:t>SNF can be </a:t>
            </a: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adding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means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Increased</a:t>
            </a:r>
            <a:r>
              <a:rPr lang="tr-TR" dirty="0" smtClean="0"/>
              <a:t> SNF </a:t>
            </a:r>
            <a:r>
              <a:rPr lang="tr-TR" dirty="0" err="1" smtClean="0"/>
              <a:t>levels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needed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protein </a:t>
            </a:r>
            <a:r>
              <a:rPr lang="tr-TR" dirty="0" err="1" smtClean="0"/>
              <a:t>content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helps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viscosity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desired</a:t>
            </a:r>
            <a:r>
              <a:rPr lang="tr-TR" dirty="0" smtClean="0"/>
              <a:t> </a:t>
            </a:r>
            <a:r>
              <a:rPr lang="tr-TR" dirty="0" err="1" smtClean="0"/>
              <a:t>levels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71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9903372" cy="4351338"/>
          </a:xfrm>
        </p:spPr>
        <p:txBody>
          <a:bodyPr>
            <a:normAutofit/>
          </a:bodyPr>
          <a:lstStyle/>
          <a:p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major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flavor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components</a:t>
            </a:r>
            <a:r>
              <a:rPr lang="tr-TR" dirty="0" smtClean="0">
                <a:sym typeface="Wingdings" panose="05000000000000000000" pitchFamily="2" charset="2"/>
              </a:rPr>
              <a:t> of </a:t>
            </a:r>
            <a:r>
              <a:rPr lang="tr-TR" dirty="0" err="1" smtClean="0">
                <a:sym typeface="Wingdings" panose="05000000000000000000" pitchFamily="2" charset="2"/>
              </a:rPr>
              <a:t>yogurt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are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carbonil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compounds</a:t>
            </a:r>
            <a:r>
              <a:rPr lang="tr-TR" dirty="0" smtClean="0">
                <a:sym typeface="Wingdings" panose="05000000000000000000" pitchFamily="2" charset="2"/>
              </a:rPr>
              <a:t>; </a:t>
            </a:r>
            <a:r>
              <a:rPr lang="tr-TR" dirty="0" err="1" smtClean="0">
                <a:sym typeface="Wingdings" panose="05000000000000000000" pitchFamily="2" charset="2"/>
              </a:rPr>
              <a:t>among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these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acetaldehyde</a:t>
            </a:r>
            <a:r>
              <a:rPr lang="tr-TR" dirty="0" smtClean="0">
                <a:sym typeface="Wingdings" panose="05000000000000000000" pitchFamily="2" charset="2"/>
              </a:rPr>
              <a:t> is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most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important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and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gives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yogurt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its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acidic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flavor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Other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flavor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compenents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are</a:t>
            </a:r>
            <a:r>
              <a:rPr lang="tr-TR" dirty="0" smtClean="0">
                <a:sym typeface="Wingdings" panose="05000000000000000000" pitchFamily="2" charset="2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>
                <a:sym typeface="Wingdings" panose="05000000000000000000" pitchFamily="2" charset="2"/>
              </a:rPr>
              <a:t>diacetyl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lactic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acid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acetic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acid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acetoin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ethanol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err="1" smtClean="0">
                <a:sym typeface="Wingdings" panose="05000000000000000000" pitchFamily="2" charset="2"/>
              </a:rPr>
              <a:t>Yogurt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quality</a:t>
            </a:r>
            <a:r>
              <a:rPr lang="tr-TR" dirty="0" smtClean="0">
                <a:sym typeface="Wingdings" panose="05000000000000000000" pitchFamily="2" charset="2"/>
              </a:rPr>
              <a:t> is </a:t>
            </a:r>
            <a:r>
              <a:rPr lang="tr-TR" dirty="0" err="1" smtClean="0">
                <a:sym typeface="Wingdings" panose="05000000000000000000" pitchFamily="2" charset="2"/>
              </a:rPr>
              <a:t>based</a:t>
            </a:r>
            <a:r>
              <a:rPr lang="tr-TR" dirty="0" smtClean="0">
                <a:sym typeface="Wingdings" panose="05000000000000000000" pitchFamily="2" charset="2"/>
              </a:rPr>
              <a:t> on </a:t>
            </a:r>
            <a:r>
              <a:rPr lang="tr-TR" dirty="0" err="1" smtClean="0">
                <a:sym typeface="Wingdings" panose="05000000000000000000" pitchFamily="2" charset="2"/>
              </a:rPr>
              <a:t>color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err="1" smtClean="0">
                <a:sym typeface="Wingdings" panose="05000000000000000000" pitchFamily="2" charset="2"/>
              </a:rPr>
              <a:t>apperance</a:t>
            </a:r>
            <a:r>
              <a:rPr lang="tr-TR" dirty="0" smtClean="0">
                <a:sym typeface="Wingdings" panose="05000000000000000000" pitchFamily="2" charset="2"/>
              </a:rPr>
              <a:t>, body, </a:t>
            </a:r>
            <a:r>
              <a:rPr lang="tr-TR" dirty="0" err="1" smtClean="0">
                <a:sym typeface="Wingdings" panose="05000000000000000000" pitchFamily="2" charset="2"/>
              </a:rPr>
              <a:t>texture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and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flavor</a:t>
            </a:r>
            <a:r>
              <a:rPr lang="tr-TR" dirty="0" smtClean="0">
                <a:sym typeface="Wingdings" panose="05000000000000000000" pitchFamily="2" charset="2"/>
              </a:rPr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65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ym typeface="Wingdings" panose="05000000000000000000" pitchFamily="2" charset="2"/>
              </a:rPr>
              <a:t>Lactic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acid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err="1">
                <a:sym typeface="Wingdings" panose="05000000000000000000" pitchFamily="2" charset="2"/>
              </a:rPr>
              <a:t>the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end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product</a:t>
            </a:r>
            <a:r>
              <a:rPr lang="tr-TR" dirty="0">
                <a:sym typeface="Wingdings" panose="05000000000000000000" pitchFamily="2" charset="2"/>
              </a:rPr>
              <a:t> of </a:t>
            </a:r>
            <a:r>
              <a:rPr lang="tr-TR" dirty="0" err="1">
                <a:sym typeface="Wingdings" panose="05000000000000000000" pitchFamily="2" charset="2"/>
              </a:rPr>
              <a:t>anaerobic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metabolism</a:t>
            </a:r>
            <a:r>
              <a:rPr lang="tr-TR" dirty="0">
                <a:sym typeface="Wingdings" panose="05000000000000000000" pitchFamily="2" charset="2"/>
              </a:rPr>
              <a:t> of </a:t>
            </a:r>
            <a:r>
              <a:rPr lang="tr-TR" dirty="0" err="1">
                <a:sym typeface="Wingdings" panose="05000000000000000000" pitchFamily="2" charset="2"/>
              </a:rPr>
              <a:t>glucose</a:t>
            </a:r>
            <a:r>
              <a:rPr lang="tr-TR" dirty="0">
                <a:sym typeface="Wingdings" panose="05000000000000000000" pitchFamily="2" charset="2"/>
              </a:rPr>
              <a:t>, </a:t>
            </a:r>
            <a:r>
              <a:rPr lang="tr-TR" dirty="0" err="1">
                <a:sym typeface="Wingdings" panose="05000000000000000000" pitchFamily="2" charset="2"/>
              </a:rPr>
              <a:t>provides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the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sweet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flavor</a:t>
            </a:r>
            <a:r>
              <a:rPr lang="tr-TR" dirty="0">
                <a:sym typeface="Wingdings" panose="05000000000000000000" pitchFamily="2" charset="2"/>
              </a:rPr>
              <a:t> of </a:t>
            </a:r>
            <a:r>
              <a:rPr lang="tr-TR" dirty="0" err="1">
                <a:sym typeface="Wingdings" panose="05000000000000000000" pitchFamily="2" charset="2"/>
              </a:rPr>
              <a:t>yogurt</a:t>
            </a:r>
            <a:r>
              <a:rPr lang="tr-TR" dirty="0">
                <a:sym typeface="Wingdings" panose="05000000000000000000" pitchFamily="2" charset="2"/>
              </a:rPr>
              <a:t>, as </a:t>
            </a:r>
            <a:r>
              <a:rPr lang="tr-TR" dirty="0" err="1">
                <a:sym typeface="Wingdings" panose="05000000000000000000" pitchFamily="2" charset="2"/>
              </a:rPr>
              <a:t>well</a:t>
            </a:r>
            <a:r>
              <a:rPr lang="tr-TR" dirty="0">
                <a:sym typeface="Wingdings" panose="05000000000000000000" pitchFamily="2" charset="2"/>
              </a:rPr>
              <a:t> as </a:t>
            </a:r>
            <a:r>
              <a:rPr lang="tr-TR" dirty="0" err="1">
                <a:sym typeface="Wingdings" panose="05000000000000000000" pitchFamily="2" charset="2"/>
              </a:rPr>
              <a:t>the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formation</a:t>
            </a:r>
            <a:r>
              <a:rPr lang="tr-TR" dirty="0">
                <a:sym typeface="Wingdings" panose="05000000000000000000" pitchFamily="2" charset="2"/>
              </a:rPr>
              <a:t> of a gel </a:t>
            </a:r>
            <a:r>
              <a:rPr lang="tr-TR" dirty="0" err="1">
                <a:sym typeface="Wingdings" panose="05000000000000000000" pitchFamily="2" charset="2"/>
              </a:rPr>
              <a:t>structure</a:t>
            </a:r>
            <a:r>
              <a:rPr lang="tr-TR" dirty="0">
                <a:sym typeface="Wingdings" panose="05000000000000000000" pitchFamily="2" charset="2"/>
              </a:rPr>
              <a:t>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497" y="2928327"/>
            <a:ext cx="6834208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8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5572" y="1254664"/>
            <a:ext cx="8242707" cy="959630"/>
          </a:xfrm>
        </p:spPr>
        <p:txBody>
          <a:bodyPr>
            <a:noAutofit/>
          </a:bodyPr>
          <a:lstStyle/>
          <a:p>
            <a:pPr algn="ctr"/>
            <a:r>
              <a:rPr lang="tr-TR" sz="1800" dirty="0" err="1" smtClean="0">
                <a:latin typeface="+mn-lt"/>
              </a:rPr>
              <a:t>Milk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mixture</a:t>
            </a:r>
            <a:r>
              <a:rPr lang="tr-TR" sz="1800" dirty="0" smtClean="0">
                <a:latin typeface="+mn-lt"/>
              </a:rPr>
              <a:t>: </a:t>
            </a:r>
            <a:br>
              <a:rPr lang="tr-TR" sz="1800" dirty="0" smtClean="0">
                <a:latin typeface="+mn-lt"/>
              </a:rPr>
            </a:br>
            <a:r>
              <a:rPr lang="tr-TR" sz="1800" dirty="0" err="1" smtClean="0">
                <a:latin typeface="+mn-lt"/>
              </a:rPr>
              <a:t>standardization</a:t>
            </a:r>
            <a:r>
              <a:rPr lang="tr-TR" sz="1800" dirty="0" smtClean="0">
                <a:latin typeface="+mn-lt"/>
              </a:rPr>
              <a:t> of </a:t>
            </a:r>
            <a:r>
              <a:rPr lang="tr-TR" sz="1800" dirty="0" err="1" smtClean="0">
                <a:latin typeface="+mn-lt"/>
              </a:rPr>
              <a:t>fat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and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solids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content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via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seperation</a:t>
            </a:r>
            <a:r>
              <a:rPr lang="tr-TR" sz="1800" dirty="0" smtClean="0">
                <a:latin typeface="+mn-lt"/>
              </a:rPr>
              <a:t> of </a:t>
            </a:r>
            <a:r>
              <a:rPr lang="tr-TR" sz="1800" dirty="0" err="1" smtClean="0">
                <a:latin typeface="+mn-lt"/>
              </a:rPr>
              <a:t>fat</a:t>
            </a:r>
            <a:r>
              <a:rPr lang="tr-TR" sz="1800" dirty="0" smtClean="0">
                <a:latin typeface="+mn-lt"/>
              </a:rPr>
              <a:t>, </a:t>
            </a:r>
            <a:br>
              <a:rPr lang="tr-TR" sz="1800" dirty="0" smtClean="0">
                <a:latin typeface="+mn-lt"/>
              </a:rPr>
            </a:br>
            <a:r>
              <a:rPr lang="tr-TR" sz="1800" dirty="0" err="1" smtClean="0">
                <a:latin typeface="+mn-lt"/>
              </a:rPr>
              <a:t>addition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non-fat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dry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milk</a:t>
            </a:r>
            <a:r>
              <a:rPr lang="tr-TR" sz="1800" dirty="0" smtClean="0">
                <a:latin typeface="+mn-lt"/>
              </a:rPr>
              <a:t>, </a:t>
            </a:r>
            <a:r>
              <a:rPr lang="tr-TR" sz="1800" dirty="0" err="1" smtClean="0">
                <a:latin typeface="+mn-lt"/>
              </a:rPr>
              <a:t>concentrated</a:t>
            </a:r>
            <a:r>
              <a:rPr lang="tr-TR" sz="1800" dirty="0" smtClean="0">
                <a:latin typeface="+mn-lt"/>
              </a:rPr>
              <a:t> </a:t>
            </a:r>
            <a:r>
              <a:rPr lang="tr-TR" sz="1800" dirty="0" err="1" smtClean="0">
                <a:latin typeface="+mn-lt"/>
              </a:rPr>
              <a:t>milk</a:t>
            </a:r>
            <a:endParaRPr lang="tr-TR" sz="1800" dirty="0">
              <a:latin typeface="+mn-lt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4162579" y="2497960"/>
            <a:ext cx="362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Homogenization</a:t>
            </a:r>
            <a:r>
              <a:rPr lang="tr-TR" dirty="0" smtClean="0"/>
              <a:t>: 7-17 </a:t>
            </a:r>
            <a:r>
              <a:rPr lang="tr-TR" dirty="0" err="1" smtClean="0"/>
              <a:t>Mpa</a:t>
            </a:r>
            <a:r>
              <a:rPr lang="tr-TR" dirty="0" smtClean="0"/>
              <a:t>, 50-55  </a:t>
            </a:r>
            <a:r>
              <a:rPr lang="tr-TR" dirty="0"/>
              <a:t>̊C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163523" y="3282448"/>
            <a:ext cx="5829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Pasteurization</a:t>
            </a:r>
            <a:r>
              <a:rPr lang="tr-TR" dirty="0" smtClean="0"/>
              <a:t>: 80-85  </a:t>
            </a:r>
            <a:r>
              <a:rPr lang="tr-TR" dirty="0"/>
              <a:t>̊</a:t>
            </a:r>
            <a:r>
              <a:rPr lang="tr-TR" dirty="0" smtClean="0"/>
              <a:t>C </a:t>
            </a:r>
            <a:r>
              <a:rPr lang="tr-TR" dirty="0" err="1" smtClean="0"/>
              <a:t>for</a:t>
            </a:r>
            <a:r>
              <a:rPr lang="tr-TR" dirty="0" smtClean="0"/>
              <a:t> 30 </a:t>
            </a:r>
            <a:r>
              <a:rPr lang="tr-TR" dirty="0" err="1" smtClean="0"/>
              <a:t>min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90-95  ̊C </a:t>
            </a:r>
            <a:r>
              <a:rPr lang="tr-TR" dirty="0" err="1" smtClean="0"/>
              <a:t>for</a:t>
            </a:r>
            <a:r>
              <a:rPr lang="tr-TR" dirty="0" smtClean="0"/>
              <a:t> 5-10 </a:t>
            </a:r>
            <a:r>
              <a:rPr lang="tr-TR" dirty="0" err="1" smtClean="0"/>
              <a:t>min</a:t>
            </a:r>
            <a:r>
              <a:rPr lang="tr-TR" dirty="0" smtClean="0"/>
              <a:t> </a:t>
            </a:r>
          </a:p>
          <a:p>
            <a:pPr algn="ctr"/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cool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45  </a:t>
            </a:r>
            <a:r>
              <a:rPr lang="tr-TR" dirty="0"/>
              <a:t>̊C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2966144" y="4234381"/>
            <a:ext cx="6224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Inoculation</a:t>
            </a:r>
            <a:r>
              <a:rPr lang="tr-TR" dirty="0" smtClean="0"/>
              <a:t>: </a:t>
            </a:r>
            <a:r>
              <a:rPr lang="tr-TR" dirty="0" err="1" smtClean="0"/>
              <a:t>Add</a:t>
            </a:r>
            <a:r>
              <a:rPr lang="tr-TR" dirty="0" smtClean="0"/>
              <a:t> 2%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 smtClean="0"/>
              <a:t> </a:t>
            </a:r>
            <a:r>
              <a:rPr lang="tr-TR" i="1" dirty="0" smtClean="0"/>
              <a:t>S. </a:t>
            </a:r>
            <a:r>
              <a:rPr lang="tr-TR" i="1" dirty="0" err="1"/>
              <a:t>t</a:t>
            </a:r>
            <a:r>
              <a:rPr lang="tr-TR" i="1" dirty="0" err="1" smtClean="0"/>
              <a:t>hermophilus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smtClean="0"/>
              <a:t>L. </a:t>
            </a:r>
            <a:r>
              <a:rPr lang="tr-TR" i="1" dirty="0" err="1"/>
              <a:t>b</a:t>
            </a:r>
            <a:r>
              <a:rPr lang="tr-TR" i="1" dirty="0" err="1" smtClean="0"/>
              <a:t>ulgaricus</a:t>
            </a:r>
            <a:r>
              <a:rPr lang="tr-TR" i="1" dirty="0" smtClean="0"/>
              <a:t> </a:t>
            </a:r>
            <a:endParaRPr lang="tr-TR" i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3906195" y="4954781"/>
            <a:ext cx="405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Incubation</a:t>
            </a:r>
            <a:r>
              <a:rPr lang="tr-TR" dirty="0" smtClean="0"/>
              <a:t>: </a:t>
            </a:r>
            <a:r>
              <a:rPr lang="tr-TR" dirty="0" err="1" smtClean="0"/>
              <a:t>Incubate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3 </a:t>
            </a:r>
            <a:r>
              <a:rPr lang="tr-TR" dirty="0" err="1" smtClean="0"/>
              <a:t>hours</a:t>
            </a:r>
            <a:r>
              <a:rPr lang="tr-TR" dirty="0" smtClean="0"/>
              <a:t> at 45  </a:t>
            </a:r>
            <a:r>
              <a:rPr lang="tr-TR" dirty="0"/>
              <a:t>̊C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>
            <a:off x="4784651" y="5704169"/>
            <a:ext cx="2476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Cool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4  </a:t>
            </a:r>
            <a:r>
              <a:rPr lang="tr-TR" dirty="0"/>
              <a:t>̊</a:t>
            </a:r>
            <a:r>
              <a:rPr lang="tr-TR" dirty="0" smtClean="0"/>
              <a:t>C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package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2322487" y="541416"/>
            <a:ext cx="688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STEPS FOR THE MANUFACTURE OF YOGHURT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11" name="Aşağı Ok 10"/>
          <p:cNvSpPr/>
          <p:nvPr/>
        </p:nvSpPr>
        <p:spPr>
          <a:xfrm>
            <a:off x="5638356" y="2173489"/>
            <a:ext cx="257137" cy="32447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184" y="2953181"/>
            <a:ext cx="292633" cy="341406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290" y="3965310"/>
            <a:ext cx="292633" cy="341406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801" y="4613375"/>
            <a:ext cx="292633" cy="341406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290" y="5343438"/>
            <a:ext cx="292633" cy="3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5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tr-TR" sz="4000" b="1" dirty="0" err="1" smtClean="0">
                <a:solidFill>
                  <a:srgbClr val="FF0000"/>
                </a:solidFill>
              </a:rPr>
              <a:t>Why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</a:rPr>
              <a:t>heating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</a:rPr>
              <a:t>milk</a:t>
            </a:r>
            <a:r>
              <a:rPr lang="tr-TR" sz="4000" b="1" dirty="0" smtClean="0">
                <a:solidFill>
                  <a:srgbClr val="FF0000"/>
                </a:solidFill>
              </a:rPr>
              <a:t> at </a:t>
            </a:r>
            <a:r>
              <a:rPr lang="tr-TR" sz="4000" b="1" dirty="0" err="1" smtClean="0">
                <a:solidFill>
                  <a:srgbClr val="FF0000"/>
                </a:solidFill>
              </a:rPr>
              <a:t>higher</a:t>
            </a:r>
            <a:r>
              <a:rPr lang="tr-TR" sz="4000" b="1" dirty="0" smtClean="0">
                <a:solidFill>
                  <a:srgbClr val="FF0000"/>
                </a:solidFill>
              </a:rPr>
              <a:t> </a:t>
            </a:r>
            <a:r>
              <a:rPr lang="tr-TR" sz="4000" b="1" dirty="0" err="1" smtClean="0">
                <a:solidFill>
                  <a:srgbClr val="FF0000"/>
                </a:solidFill>
              </a:rPr>
              <a:t>temperatures</a:t>
            </a:r>
            <a:r>
              <a:rPr lang="tr-TR" sz="4000" b="1" dirty="0" smtClean="0">
                <a:solidFill>
                  <a:srgbClr val="FF0000"/>
                </a:solidFill>
              </a:rPr>
              <a:t>? 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Destroying</a:t>
            </a:r>
            <a:r>
              <a:rPr lang="tr-TR" dirty="0" smtClean="0"/>
              <a:t> </a:t>
            </a:r>
            <a:r>
              <a:rPr lang="tr-TR" dirty="0" err="1" smtClean="0"/>
              <a:t>pathogen</a:t>
            </a:r>
            <a:r>
              <a:rPr lang="tr-TR" dirty="0" smtClean="0"/>
              <a:t> </a:t>
            </a:r>
            <a:r>
              <a:rPr lang="tr-TR" dirty="0" err="1" smtClean="0"/>
              <a:t>microoorganisms</a:t>
            </a:r>
            <a:endParaRPr lang="tr-TR" dirty="0" smtClean="0"/>
          </a:p>
          <a:p>
            <a:r>
              <a:rPr lang="tr-TR" dirty="0" err="1" smtClean="0"/>
              <a:t>Opaque</a:t>
            </a:r>
            <a:r>
              <a:rPr lang="tr-TR" dirty="0" smtClean="0"/>
              <a:t> </a:t>
            </a:r>
            <a:r>
              <a:rPr lang="tr-TR" dirty="0" err="1" smtClean="0"/>
              <a:t>white</a:t>
            </a:r>
            <a:r>
              <a:rPr lang="tr-TR" dirty="0" smtClean="0"/>
              <a:t> </a:t>
            </a:r>
            <a:r>
              <a:rPr lang="tr-TR" dirty="0" err="1" smtClean="0"/>
              <a:t>color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tr-TR" dirty="0" err="1" smtClean="0">
                <a:sym typeface="Wingdings" panose="05000000000000000000" pitchFamily="2" charset="2"/>
              </a:rPr>
              <a:t>Lactalbumin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and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lactoglobulin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denaturation</a:t>
            </a:r>
            <a:r>
              <a:rPr lang="tr-TR" dirty="0" smtClean="0">
                <a:sym typeface="Wingdings" panose="05000000000000000000" pitchFamily="2" charset="2"/>
              </a:rPr>
              <a:t> (</a:t>
            </a:r>
            <a:r>
              <a:rPr lang="tr-TR" dirty="0" err="1" smtClean="0">
                <a:sym typeface="Wingdings" panose="05000000000000000000" pitchFamily="2" charset="2"/>
              </a:rPr>
              <a:t>they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are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yellow</a:t>
            </a:r>
            <a:r>
              <a:rPr lang="tr-TR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tr-TR" dirty="0" err="1" smtClean="0">
                <a:sym typeface="Wingdings" panose="05000000000000000000" pitchFamily="2" charset="2"/>
              </a:rPr>
              <a:t>Consistence</a:t>
            </a:r>
            <a:r>
              <a:rPr lang="tr-TR" dirty="0" smtClean="0">
                <a:sym typeface="Wingdings" panose="05000000000000000000" pitchFamily="2" charset="2"/>
              </a:rPr>
              <a:t> is </a:t>
            </a:r>
            <a:r>
              <a:rPr lang="tr-TR" dirty="0" err="1" smtClean="0">
                <a:sym typeface="Wingdings" panose="05000000000000000000" pitchFamily="2" charset="2"/>
              </a:rPr>
              <a:t>higher</a:t>
            </a:r>
            <a:endParaRPr lang="tr-TR" dirty="0" smtClean="0"/>
          </a:p>
          <a:p>
            <a:r>
              <a:rPr lang="tr-TR" dirty="0" err="1" smtClean="0"/>
              <a:t>Condition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: </a:t>
            </a:r>
            <a:r>
              <a:rPr lang="tr-TR" dirty="0" err="1" smtClean="0"/>
              <a:t>begins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denaturing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endParaRPr lang="tr-TR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tr-TR" dirty="0" smtClean="0">
                <a:sym typeface="Wingdings" panose="05000000000000000000" pitchFamily="2" charset="2"/>
              </a:rPr>
              <a:t>A </a:t>
            </a:r>
            <a:r>
              <a:rPr lang="tr-TR" dirty="0" err="1" smtClean="0">
                <a:sym typeface="Wingdings" panose="05000000000000000000" pitchFamily="2" charset="2"/>
              </a:rPr>
              <a:t>whey</a:t>
            </a:r>
            <a:r>
              <a:rPr lang="tr-TR" dirty="0" smtClean="0">
                <a:sym typeface="Wingdings" panose="05000000000000000000" pitchFamily="2" charset="2"/>
              </a:rPr>
              <a:t> protein </a:t>
            </a:r>
            <a:r>
              <a:rPr lang="tr-TR" dirty="0" err="1" smtClean="0">
                <a:sym typeface="Wingdings" panose="05000000000000000000" pitchFamily="2" charset="2"/>
              </a:rPr>
              <a:t>molecule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binds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to</a:t>
            </a:r>
            <a:r>
              <a:rPr lang="tr-TR" dirty="0" smtClean="0">
                <a:sym typeface="Wingdings" panose="05000000000000000000" pitchFamily="2" charset="2"/>
              </a:rPr>
              <a:t> a </a:t>
            </a:r>
            <a:r>
              <a:rPr lang="tr-TR" dirty="0" err="1" smtClean="0">
                <a:sym typeface="Wingdings" panose="05000000000000000000" pitchFamily="2" charset="2"/>
              </a:rPr>
              <a:t>casein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molecule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which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disrupts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casein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bundles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allowing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them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to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make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short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branched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micelle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chains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err="1" smtClean="0"/>
              <a:t>Appears</a:t>
            </a:r>
            <a:r>
              <a:rPr lang="tr-TR" dirty="0" smtClean="0"/>
              <a:t> </a:t>
            </a:r>
            <a:r>
              <a:rPr lang="tr-TR" dirty="0" err="1" smtClean="0"/>
              <a:t>formic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/>
              <a:t>H</a:t>
            </a:r>
            <a:r>
              <a:rPr lang="tr-TR" sz="1800" dirty="0"/>
              <a:t>2</a:t>
            </a:r>
            <a:r>
              <a:rPr lang="tr-TR" dirty="0"/>
              <a:t>S </a:t>
            </a:r>
            <a:r>
              <a:rPr lang="tr-TR" dirty="0" err="1"/>
              <a:t>molecules</a:t>
            </a:r>
            <a:r>
              <a:rPr lang="tr-TR" dirty="0"/>
              <a:t>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err="1">
                <a:sym typeface="Wingdings" panose="05000000000000000000" pitchFamily="2" charset="2"/>
              </a:rPr>
              <a:t>starters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grow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err="1">
                <a:sym typeface="Wingdings" panose="05000000000000000000" pitchFamily="2" charset="2"/>
              </a:rPr>
              <a:t>better</a:t>
            </a:r>
            <a:r>
              <a:rPr lang="tr-TR" dirty="0"/>
              <a:t> </a:t>
            </a:r>
            <a:endParaRPr lang="tr-TR" dirty="0" smtClean="0"/>
          </a:p>
          <a:p>
            <a:endParaRPr lang="tr-TR" dirty="0"/>
          </a:p>
          <a:p>
            <a:pPr>
              <a:buFont typeface="Wingdings" panose="05000000000000000000" pitchFamily="2" charset="2"/>
              <a:buChar char="à"/>
            </a:pPr>
            <a:endParaRPr lang="tr-T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78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884</Words>
  <Application>Microsoft Office PowerPoint</Application>
  <PresentationFormat>Geniş ekran</PresentationFormat>
  <Paragraphs>95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Teması</vt:lpstr>
      <vt:lpstr>YOGHURT  TECHNOLGY</vt:lpstr>
      <vt:lpstr>Yoghurt </vt:lpstr>
      <vt:lpstr>PowerPoint Sunusu</vt:lpstr>
      <vt:lpstr>PowerPoint Sunusu</vt:lpstr>
      <vt:lpstr>PowerPoint Sunusu</vt:lpstr>
      <vt:lpstr>PowerPoint Sunusu</vt:lpstr>
      <vt:lpstr>PowerPoint Sunusu</vt:lpstr>
      <vt:lpstr>Milk mixture:  standardization of fat and solids content via seperation of fat,  addition non-fat dry milk, concentrated milk</vt:lpstr>
      <vt:lpstr>Why heating milk at higher temperatures? </vt:lpstr>
      <vt:lpstr>Homogenization </vt:lpstr>
      <vt:lpstr>Incubation temperature</vt:lpstr>
      <vt:lpstr>PowerPoint Sunusu</vt:lpstr>
      <vt:lpstr>Simbiosis </vt:lpstr>
      <vt:lpstr>Simbiosis </vt:lpstr>
      <vt:lpstr>Relative concentration of bacteria</vt:lpstr>
      <vt:lpstr>In pH 5.2-5.3 (at the end of the 2nd hour)</vt:lpstr>
      <vt:lpstr>PowerPoint Sunusu</vt:lpstr>
      <vt:lpstr>The lactic acid coagulates the remaining milk proteins, causing the yogurt to thicken. </vt:lpstr>
      <vt:lpstr>Fat contents of yogurt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YOGURT  TECHNOLGY</dc:title>
  <dc:creator>Bahar</dc:creator>
  <cp:lastModifiedBy>Bahar</cp:lastModifiedBy>
  <cp:revision>44</cp:revision>
  <dcterms:created xsi:type="dcterms:W3CDTF">2017-11-22T14:30:06Z</dcterms:created>
  <dcterms:modified xsi:type="dcterms:W3CDTF">2018-04-10T14:45:49Z</dcterms:modified>
</cp:coreProperties>
</file>