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534" r:id="rId2"/>
    <p:sldId id="535" r:id="rId3"/>
    <p:sldId id="537" r:id="rId4"/>
    <p:sldId id="538" r:id="rId5"/>
    <p:sldId id="539" r:id="rId6"/>
    <p:sldId id="540" r:id="rId7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32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1" autoAdjust="0"/>
    <p:restoredTop sz="93634" autoAdjust="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AB5E4-C69B-410E-A69D-C710F3FAB01E}" type="datetimeFigureOut">
              <a:rPr lang="tr-TR" smtClean="0"/>
              <a:pPr/>
              <a:t>11.07.2017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3D6CD-491A-4FE2-961A-9331108EF1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1633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842AE5-82C7-435D-B4B2-436A4AC6FA22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7352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2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3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4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365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CC8EDC-F457-4929-A331-0C01F763442E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77CD35-93FD-4433-AD38-B5F2D30E4FC4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676400" y="1981200"/>
            <a:ext cx="70104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F70470B-E0DD-4024-BB23-74AE03E67E3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B34ED0-4103-4425-BC4D-76748146754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57BF0F-8E2C-4860-AB1C-A0912262D4D5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BFC8E2-A29A-4EFE-A02D-1B209CD6CB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BABCDD-7B4F-4840-9C74-1256F2A6D5B3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252241-4AA3-4992-B0EB-2C9AD77A7CD9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C79C9C-6F3D-4999-8299-61130A0F6EFD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77652F-7186-42E5-B0C8-5D413A552061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C749F6-B33F-45F3-BC9F-C792A6D54F8C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D76E58C-D6FC-44D9-B6CC-6F6E889F60FA}" type="slidenum">
              <a:rPr lang="tr-TR"/>
              <a:pPr/>
              <a:t>‹#›</a:t>
            </a:fld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56328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5632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3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34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634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47664" y="44847"/>
            <a:ext cx="6984578" cy="2232025"/>
          </a:xfrm>
        </p:spPr>
        <p:txBody>
          <a:bodyPr/>
          <a:lstStyle/>
          <a:p>
            <a:pPr eaLnBrk="1" hangingPunct="1"/>
            <a:r>
              <a:rPr lang="tr-TR" sz="3600" dirty="0">
                <a:solidFill>
                  <a:srgbClr val="FFC000"/>
                </a:solidFill>
                <a:latin typeface="Garamond" charset="0"/>
              </a:rPr>
              <a:t>RADYASYONUN BİYOLOJİK SİSTEMLER ÜZERİNE ETKİLERİ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2420888"/>
            <a:ext cx="7653536" cy="23034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tr-TR" sz="4000" dirty="0" smtClean="0">
                <a:latin typeface="Garamond" charset="0"/>
              </a:rPr>
              <a:t> </a:t>
            </a:r>
            <a:r>
              <a:rPr lang="tr-TR" sz="3200" dirty="0" smtClean="0">
                <a:latin typeface="Garamond" charset="0"/>
              </a:rPr>
              <a:t>Hızlı </a:t>
            </a:r>
            <a:r>
              <a:rPr lang="tr-TR" sz="3200" dirty="0">
                <a:latin typeface="Garamond" charset="0"/>
              </a:rPr>
              <a:t>bölünen, </a:t>
            </a:r>
            <a:r>
              <a:rPr lang="tr-TR" sz="3200" dirty="0" err="1">
                <a:latin typeface="Garamond" charset="0"/>
              </a:rPr>
              <a:t>andiferansiye</a:t>
            </a:r>
            <a:r>
              <a:rPr lang="tr-TR" sz="3200" dirty="0">
                <a:latin typeface="Garamond" charset="0"/>
              </a:rPr>
              <a:t> hücrelerin olduğu dokular radyasyon etkilerine en </a:t>
            </a:r>
            <a:r>
              <a:rPr lang="tr-TR" sz="3200" dirty="0" err="1">
                <a:latin typeface="Garamond" charset="0"/>
              </a:rPr>
              <a:t>hassasdır</a:t>
            </a:r>
            <a:r>
              <a:rPr lang="tr-TR" sz="3200" dirty="0">
                <a:latin typeface="Garamond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77074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Slayt Numarası Yer Tutucusu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fld id="{9D86794C-7114-DB4A-B9DC-6461A489DCCD}" type="slidenum">
              <a:rPr lang="tr-TR">
                <a:latin typeface="Arial" charset="0"/>
              </a:rPr>
              <a:pPr eaLnBrk="1" hangingPunct="1"/>
              <a:t>2</a:t>
            </a:fld>
            <a:endParaRPr lang="tr-TR">
              <a:latin typeface="Arial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054350" y="4232275"/>
            <a:ext cx="2741613" cy="2624138"/>
          </a:xfrm>
          <a:prstGeom prst="rect">
            <a:avLst/>
          </a:prstGeom>
          <a:solidFill>
            <a:srgbClr val="00FEF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r>
              <a:rPr lang="tr-TR" sz="2000" b="1" u="sng">
                <a:solidFill>
                  <a:schemeClr val="bg2"/>
                </a:solidFill>
                <a:latin typeface="Verdana" charset="0"/>
              </a:rPr>
              <a:t>Orta derecede duyarlı</a:t>
            </a:r>
            <a:endParaRPr lang="en-US" sz="2000" b="1" u="sng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Deri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charset="0"/>
              </a:rPr>
              <a:t>Vas</a:t>
            </a:r>
            <a:r>
              <a:rPr lang="tr-TR" b="1">
                <a:solidFill>
                  <a:schemeClr val="bg2"/>
                </a:solidFill>
                <a:latin typeface="Verdana" charset="0"/>
              </a:rPr>
              <a:t>küler</a:t>
            </a:r>
            <a:r>
              <a:rPr lang="en-US" b="1">
                <a:solidFill>
                  <a:schemeClr val="bg2"/>
                </a:solidFill>
                <a:latin typeface="Verdana" charset="0"/>
              </a:rPr>
              <a:t> endotel</a:t>
            </a: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Akciğerler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Böbrekler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Karaciğer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charset="0"/>
              </a:rPr>
              <a:t>Lens (</a:t>
            </a:r>
            <a:r>
              <a:rPr lang="tr-TR" b="1">
                <a:solidFill>
                  <a:schemeClr val="bg2"/>
                </a:solidFill>
                <a:latin typeface="Verdana" charset="0"/>
              </a:rPr>
              <a:t>göz</a:t>
            </a:r>
            <a:r>
              <a:rPr lang="en-US" b="1">
                <a:solidFill>
                  <a:schemeClr val="bg2"/>
                </a:solidFill>
                <a:latin typeface="Verdana" charset="0"/>
              </a:rPr>
              <a:t>)</a:t>
            </a:r>
            <a:endParaRPr lang="tr-TR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endParaRPr lang="en-US" b="1">
              <a:solidFill>
                <a:schemeClr val="bg2"/>
              </a:solidFill>
              <a:latin typeface="Verdana" charset="0"/>
            </a:endParaRP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38600"/>
            <a:ext cx="22225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5" y="1412875"/>
            <a:ext cx="19335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458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994150"/>
            <a:ext cx="1981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539750" y="3716338"/>
            <a:ext cx="1944688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</a:rPr>
              <a:t>Kemik iliği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</a:endParaRPr>
          </a:p>
        </p:txBody>
      </p:sp>
      <p:sp>
        <p:nvSpPr>
          <p:cNvPr id="778247" name="Text Box 7"/>
          <p:cNvSpPr txBox="1">
            <a:spLocks noChangeArrowheads="1"/>
          </p:cNvSpPr>
          <p:nvPr/>
        </p:nvSpPr>
        <p:spPr bwMode="auto">
          <a:xfrm>
            <a:off x="3492500" y="1412875"/>
            <a:ext cx="1871663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</a:rPr>
              <a:t>Deri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</a:endParaRPr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6372225" y="3573463"/>
            <a:ext cx="2303463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</a:rPr>
              <a:t>Sinir sistemi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</a:endParaRPr>
          </a:p>
        </p:txBody>
      </p:sp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5867400" y="1412875"/>
            <a:ext cx="3048000" cy="2044700"/>
          </a:xfrm>
          <a:prstGeom prst="rect">
            <a:avLst/>
          </a:prstGeom>
          <a:solidFill>
            <a:srgbClr val="00FEF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r>
              <a:rPr lang="tr-TR" sz="2000" b="1" u="sng">
                <a:solidFill>
                  <a:schemeClr val="bg2"/>
                </a:solidFill>
                <a:latin typeface="Verdana" charset="0"/>
              </a:rPr>
              <a:t>Az duyarlı</a:t>
            </a: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SSS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Kaslar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Kemik ve kıkırdak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Bağ dokusu</a:t>
            </a:r>
          </a:p>
          <a:p>
            <a:pPr>
              <a:buFontTx/>
              <a:buChar char="•"/>
            </a:pPr>
            <a:endParaRPr lang="tr-TR" b="1">
              <a:solidFill>
                <a:schemeClr val="bg2"/>
              </a:solidFill>
              <a:latin typeface="Verdana" charset="0"/>
            </a:endParaRPr>
          </a:p>
          <a:p>
            <a:endParaRPr lang="en-US" b="1">
              <a:solidFill>
                <a:schemeClr val="bg2"/>
              </a:solidFill>
              <a:latin typeface="Verdana" charset="0"/>
            </a:endParaRPr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142875" y="1341438"/>
            <a:ext cx="2916238" cy="2319337"/>
          </a:xfrm>
          <a:prstGeom prst="rect">
            <a:avLst/>
          </a:prstGeom>
          <a:solidFill>
            <a:srgbClr val="00FEF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r>
              <a:rPr lang="tr-TR" sz="2000" b="1" u="sng">
                <a:solidFill>
                  <a:schemeClr val="bg2"/>
                </a:solidFill>
                <a:latin typeface="Verdana" charset="0"/>
              </a:rPr>
              <a:t>Çok duyarlı</a:t>
            </a:r>
            <a:endParaRPr lang="en-US" sz="2000" b="1" u="sng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Lenfoid doku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Kemik iliği</a:t>
            </a:r>
            <a:r>
              <a:rPr lang="en-US" b="1">
                <a:solidFill>
                  <a:schemeClr val="bg2"/>
                </a:solidFill>
                <a:latin typeface="Verdana" charset="0"/>
              </a:rPr>
              <a:t> </a:t>
            </a: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charset="0"/>
              </a:rPr>
              <a:t>G</a:t>
            </a:r>
            <a:r>
              <a:rPr lang="tr-TR" b="1">
                <a:solidFill>
                  <a:schemeClr val="bg2"/>
                </a:solidFill>
                <a:latin typeface="Verdana" charset="0"/>
              </a:rPr>
              <a:t>İS </a:t>
            </a:r>
            <a:r>
              <a:rPr lang="en-US" b="1">
                <a:solidFill>
                  <a:schemeClr val="bg2"/>
                </a:solidFill>
                <a:latin typeface="Verdana" charset="0"/>
              </a:rPr>
              <a:t>epitel</a:t>
            </a: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charset="0"/>
              </a:rPr>
              <a:t>Gonad</a:t>
            </a:r>
            <a:r>
              <a:rPr lang="tr-TR" b="1">
                <a:solidFill>
                  <a:schemeClr val="bg2"/>
                </a:solidFill>
                <a:latin typeface="Verdana" charset="0"/>
              </a:rPr>
              <a:t>lar</a:t>
            </a:r>
            <a:endParaRPr lang="en-US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charset="0"/>
              </a:rPr>
              <a:t>Embryonik</a:t>
            </a:r>
            <a:r>
              <a:rPr lang="en-US" b="1">
                <a:solidFill>
                  <a:schemeClr val="bg2"/>
                </a:solidFill>
                <a:latin typeface="Verdana" charset="0"/>
              </a:rPr>
              <a:t> </a:t>
            </a:r>
            <a:r>
              <a:rPr lang="tr-TR" b="1">
                <a:solidFill>
                  <a:schemeClr val="bg2"/>
                </a:solidFill>
                <a:latin typeface="Verdana" charset="0"/>
              </a:rPr>
              <a:t>dokular</a:t>
            </a:r>
          </a:p>
          <a:p>
            <a:pPr>
              <a:buFontTx/>
              <a:buChar char="•"/>
            </a:pPr>
            <a:endParaRPr lang="tr-TR" b="1">
              <a:solidFill>
                <a:schemeClr val="bg2"/>
              </a:solidFill>
              <a:latin typeface="Verdana" charset="0"/>
            </a:endParaRPr>
          </a:p>
          <a:p>
            <a:pPr>
              <a:buFontTx/>
              <a:buChar char="•"/>
            </a:pPr>
            <a:endParaRPr lang="en-US" b="1">
              <a:solidFill>
                <a:schemeClr val="bg2"/>
              </a:solidFill>
              <a:latin typeface="Verdana" charset="0"/>
            </a:endParaRPr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1619175" y="406405"/>
            <a:ext cx="67692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3600" b="1" dirty="0">
                <a:solidFill>
                  <a:srgbClr val="FFD326"/>
                </a:solidFill>
                <a:latin typeface="Garamond"/>
                <a:cs typeface="Garamond"/>
              </a:rPr>
              <a:t>Dokuların Radyasyon Duyarlılığı</a:t>
            </a:r>
          </a:p>
        </p:txBody>
      </p:sp>
    </p:spTree>
    <p:extLst>
      <p:ext uri="{BB962C8B-B14F-4D97-AF65-F5344CB8AC3E}">
        <p14:creationId xmlns="" xmlns:p14="http://schemas.microsoft.com/office/powerpoint/2010/main" val="91755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rgbClr val="FFD326"/>
                </a:solidFill>
                <a:latin typeface="Garamond" charset="0"/>
              </a:rPr>
              <a:t>RADYASYONUN İNSANDA AKUT ETKİLERİ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dirty="0">
                <a:solidFill>
                  <a:srgbClr val="FFC000"/>
                </a:solidFill>
                <a:latin typeface="Garamond" charset="0"/>
              </a:rPr>
              <a:t>1)</a:t>
            </a:r>
            <a:r>
              <a:rPr lang="tr-TR" sz="2800" dirty="0" err="1">
                <a:solidFill>
                  <a:srgbClr val="FFC000"/>
                </a:solidFill>
                <a:latin typeface="Garamond" charset="0"/>
              </a:rPr>
              <a:t>Prodromal</a:t>
            </a:r>
            <a:r>
              <a:rPr lang="tr-TR" sz="2800" dirty="0">
                <a:solidFill>
                  <a:srgbClr val="FFC000"/>
                </a:solidFill>
                <a:latin typeface="Garamond" charset="0"/>
              </a:rPr>
              <a:t> devre:</a:t>
            </a:r>
            <a:endParaRPr lang="tr-TR" sz="2500" dirty="0">
              <a:solidFill>
                <a:srgbClr val="FFC000"/>
              </a:solidFill>
              <a:latin typeface="Garamond" charset="0"/>
            </a:endParaRPr>
          </a:p>
          <a:p>
            <a:pPr>
              <a:lnSpc>
                <a:spcPct val="80000"/>
              </a:lnSpc>
            </a:pPr>
            <a:r>
              <a:rPr lang="tr-TR" sz="2500" dirty="0">
                <a:latin typeface="Garamond" charset="0"/>
              </a:rPr>
              <a:t>İlk 24-48 saat</a:t>
            </a:r>
          </a:p>
          <a:p>
            <a:pPr>
              <a:lnSpc>
                <a:spcPct val="80000"/>
              </a:lnSpc>
            </a:pPr>
            <a:r>
              <a:rPr lang="tr-TR" sz="2500" dirty="0" err="1">
                <a:latin typeface="Garamond" charset="0"/>
              </a:rPr>
              <a:t>Halsizlik,iştahsızlık,bulantı,kusma</a:t>
            </a:r>
            <a:endParaRPr lang="tr-TR" sz="2500" dirty="0">
              <a:latin typeface="Garamond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dirty="0">
                <a:solidFill>
                  <a:srgbClr val="FFC000"/>
                </a:solidFill>
                <a:latin typeface="Garamond" charset="0"/>
              </a:rPr>
              <a:t>2)</a:t>
            </a:r>
            <a:r>
              <a:rPr lang="tr-TR" sz="2800" dirty="0" err="1">
                <a:solidFill>
                  <a:srgbClr val="FFC000"/>
                </a:solidFill>
                <a:latin typeface="Garamond" charset="0"/>
              </a:rPr>
              <a:t>Latent</a:t>
            </a:r>
            <a:r>
              <a:rPr lang="tr-TR" sz="2800" dirty="0">
                <a:solidFill>
                  <a:srgbClr val="FFC000"/>
                </a:solidFill>
                <a:latin typeface="Garamond" charset="0"/>
              </a:rPr>
              <a:t> devre:</a:t>
            </a:r>
          </a:p>
          <a:p>
            <a:pPr>
              <a:lnSpc>
                <a:spcPct val="80000"/>
              </a:lnSpc>
            </a:pPr>
            <a:r>
              <a:rPr lang="tr-TR" sz="2500" dirty="0">
                <a:latin typeface="Garamond" charset="0"/>
              </a:rPr>
              <a:t>1-3 hafta</a:t>
            </a:r>
            <a:r>
              <a:rPr lang="tr-TR" sz="2500" dirty="0">
                <a:latin typeface="Arial" charset="0"/>
              </a:rPr>
              <a:t>, ç</a:t>
            </a:r>
            <a:r>
              <a:rPr lang="tr-TR" sz="2500" dirty="0">
                <a:latin typeface="Garamond" charset="0"/>
              </a:rPr>
              <a:t>ok yüksek dozlarda 20 </a:t>
            </a:r>
            <a:r>
              <a:rPr lang="tr-TR" sz="2500" dirty="0" err="1">
                <a:latin typeface="Garamond" charset="0"/>
              </a:rPr>
              <a:t>Sv</a:t>
            </a:r>
            <a:r>
              <a:rPr lang="tr-TR" sz="2500" dirty="0">
                <a:latin typeface="Garamond" charset="0"/>
              </a:rPr>
              <a:t> (2000 </a:t>
            </a:r>
            <a:r>
              <a:rPr lang="tr-TR" sz="2500" dirty="0" err="1">
                <a:latin typeface="Garamond" charset="0"/>
              </a:rPr>
              <a:t>Rem</a:t>
            </a:r>
            <a:r>
              <a:rPr lang="tr-TR" sz="2500" dirty="0">
                <a:latin typeface="Garamond" charset="0"/>
              </a:rPr>
              <a:t>) üzerinde birkaç saat.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dirty="0">
                <a:solidFill>
                  <a:srgbClr val="FFC000"/>
                </a:solidFill>
                <a:latin typeface="Garamond" charset="0"/>
              </a:rPr>
              <a:t>3)Hastalık devresi:</a:t>
            </a:r>
          </a:p>
          <a:p>
            <a:pPr>
              <a:lnSpc>
                <a:spcPct val="80000"/>
              </a:lnSpc>
            </a:pPr>
            <a:r>
              <a:rPr lang="tr-TR" sz="2500" dirty="0" err="1">
                <a:latin typeface="Garamond" charset="0"/>
              </a:rPr>
              <a:t>Hemapoetik</a:t>
            </a:r>
            <a:r>
              <a:rPr lang="tr-TR" sz="2500" dirty="0">
                <a:latin typeface="Garamond" charset="0"/>
              </a:rPr>
              <a:t> sendrom</a:t>
            </a:r>
          </a:p>
          <a:p>
            <a:pPr>
              <a:lnSpc>
                <a:spcPct val="80000"/>
              </a:lnSpc>
            </a:pPr>
            <a:r>
              <a:rPr lang="tr-TR" sz="2500" dirty="0" err="1">
                <a:latin typeface="Garamond" charset="0"/>
              </a:rPr>
              <a:t>Gastrointestinal</a:t>
            </a:r>
            <a:r>
              <a:rPr lang="tr-TR" sz="2500" dirty="0">
                <a:latin typeface="Garamond" charset="0"/>
              </a:rPr>
              <a:t> sendrom</a:t>
            </a:r>
          </a:p>
          <a:p>
            <a:pPr>
              <a:lnSpc>
                <a:spcPct val="80000"/>
              </a:lnSpc>
            </a:pPr>
            <a:r>
              <a:rPr lang="tr-TR" sz="2500" dirty="0" err="1">
                <a:latin typeface="Garamond" charset="0"/>
              </a:rPr>
              <a:t>Kardiyonörovasküler</a:t>
            </a:r>
            <a:r>
              <a:rPr lang="tr-TR" sz="2500" dirty="0">
                <a:latin typeface="Garamond" charset="0"/>
              </a:rPr>
              <a:t> sendrom</a:t>
            </a:r>
          </a:p>
        </p:txBody>
      </p:sp>
    </p:spTree>
    <p:extLst>
      <p:ext uri="{BB962C8B-B14F-4D97-AF65-F5344CB8AC3E}">
        <p14:creationId xmlns="" xmlns:p14="http://schemas.microsoft.com/office/powerpoint/2010/main" val="377212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rgbClr val="FFD326"/>
                </a:solidFill>
                <a:latin typeface="Garamond" charset="0"/>
              </a:rPr>
              <a:t>AKUT RADYASYON SENDROMU TEDAVİSİ</a:t>
            </a:r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Garamond" charset="0"/>
              </a:rPr>
              <a:t>Solunum-dolaşım kontrolü</a:t>
            </a:r>
          </a:p>
          <a:p>
            <a:r>
              <a:rPr lang="tr-TR" dirty="0">
                <a:latin typeface="Garamond" charset="0"/>
              </a:rPr>
              <a:t>Yara, yanık, kırık müdahaleleri</a:t>
            </a:r>
          </a:p>
          <a:p>
            <a:r>
              <a:rPr lang="tr-TR" dirty="0" err="1">
                <a:latin typeface="Garamond" charset="0"/>
              </a:rPr>
              <a:t>Dekontaminasyon</a:t>
            </a:r>
            <a:endParaRPr lang="tr-TR" dirty="0">
              <a:latin typeface="Garamond" charset="0"/>
            </a:endParaRPr>
          </a:p>
          <a:p>
            <a:r>
              <a:rPr lang="tr-TR" dirty="0">
                <a:latin typeface="Garamond" charset="0"/>
              </a:rPr>
              <a:t>Hematolojik, biyokimyasal tetkikler</a:t>
            </a:r>
          </a:p>
          <a:p>
            <a:r>
              <a:rPr lang="tr-TR" dirty="0" err="1">
                <a:latin typeface="Garamond" charset="0"/>
              </a:rPr>
              <a:t>Semptomatik</a:t>
            </a:r>
            <a:r>
              <a:rPr lang="tr-TR" dirty="0">
                <a:latin typeface="Garamond" charset="0"/>
              </a:rPr>
              <a:t> tedavi</a:t>
            </a:r>
          </a:p>
          <a:p>
            <a:r>
              <a:rPr lang="tr-TR" dirty="0">
                <a:latin typeface="Garamond" charset="0"/>
              </a:rPr>
              <a:t>HLA </a:t>
            </a:r>
            <a:r>
              <a:rPr lang="tr-TR" dirty="0" err="1">
                <a:latin typeface="Garamond" charset="0"/>
              </a:rPr>
              <a:t>tiplendirmesi</a:t>
            </a:r>
            <a:endParaRPr lang="tr-TR" dirty="0">
              <a:latin typeface="Arial" charset="0"/>
            </a:endParaRPr>
          </a:p>
          <a:p>
            <a:r>
              <a:rPr lang="tr-TR" dirty="0">
                <a:latin typeface="Garamond" charset="0"/>
              </a:rPr>
              <a:t>Alınan doza göre tedavi</a:t>
            </a:r>
          </a:p>
        </p:txBody>
      </p:sp>
    </p:spTree>
    <p:extLst>
      <p:ext uri="{BB962C8B-B14F-4D97-AF65-F5344CB8AC3E}">
        <p14:creationId xmlns="" xmlns:p14="http://schemas.microsoft.com/office/powerpoint/2010/main" val="18266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rgbClr val="FFD326"/>
                </a:solidFill>
                <a:latin typeface="Garamond" charset="0"/>
              </a:rPr>
              <a:t>RADYASYONUN İNSANDA KRONİK ETKİLERİ</a:t>
            </a: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Garamond" charset="0"/>
              </a:rPr>
              <a:t>Fibroatrofi</a:t>
            </a:r>
            <a:endParaRPr lang="tr-TR" dirty="0">
              <a:latin typeface="Garamond" charset="0"/>
            </a:endParaRPr>
          </a:p>
          <a:p>
            <a:r>
              <a:rPr lang="tr-TR" dirty="0">
                <a:latin typeface="Garamond" charset="0"/>
              </a:rPr>
              <a:t>Katarakt</a:t>
            </a:r>
          </a:p>
          <a:p>
            <a:r>
              <a:rPr lang="tr-TR" dirty="0" err="1">
                <a:latin typeface="Garamond" charset="0"/>
              </a:rPr>
              <a:t>Fertilite</a:t>
            </a:r>
            <a:r>
              <a:rPr lang="tr-TR" dirty="0">
                <a:latin typeface="Garamond" charset="0"/>
              </a:rPr>
              <a:t> bozuklukları</a:t>
            </a:r>
          </a:p>
          <a:p>
            <a:r>
              <a:rPr lang="tr-TR" dirty="0">
                <a:latin typeface="Garamond" charset="0"/>
              </a:rPr>
              <a:t>Kanser: </a:t>
            </a:r>
            <a:r>
              <a:rPr lang="tr-TR" sz="2800" dirty="0">
                <a:latin typeface="Garamond" charset="0"/>
              </a:rPr>
              <a:t>lösemi, </a:t>
            </a:r>
            <a:r>
              <a:rPr lang="tr-TR" sz="2800" dirty="0" err="1">
                <a:latin typeface="Garamond" charset="0"/>
              </a:rPr>
              <a:t>tiroid</a:t>
            </a:r>
            <a:r>
              <a:rPr lang="tr-TR" sz="2800" dirty="0">
                <a:latin typeface="Garamond" charset="0"/>
              </a:rPr>
              <a:t> </a:t>
            </a:r>
            <a:r>
              <a:rPr lang="tr-TR" sz="2800" dirty="0" err="1">
                <a:latin typeface="Garamond" charset="0"/>
              </a:rPr>
              <a:t>Ca</a:t>
            </a:r>
            <a:r>
              <a:rPr lang="tr-TR" sz="2800" dirty="0">
                <a:latin typeface="Garamond" charset="0"/>
              </a:rPr>
              <a:t>,</a:t>
            </a:r>
            <a:r>
              <a:rPr lang="tr-TR" sz="2800" dirty="0">
                <a:latin typeface="Arial" charset="0"/>
              </a:rPr>
              <a:t> </a:t>
            </a:r>
            <a:r>
              <a:rPr lang="tr-TR" sz="2800" dirty="0">
                <a:latin typeface="Garamond" charset="0"/>
              </a:rPr>
              <a:t>meme </a:t>
            </a:r>
            <a:r>
              <a:rPr lang="tr-TR" sz="2800" dirty="0" err="1">
                <a:latin typeface="Garamond" charset="0"/>
              </a:rPr>
              <a:t>Ca</a:t>
            </a:r>
            <a:r>
              <a:rPr lang="tr-TR" sz="2800" dirty="0">
                <a:latin typeface="Arial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tr-TR" dirty="0">
                <a:latin typeface="Garamond" charset="0"/>
              </a:rPr>
              <a:t>    -</a:t>
            </a:r>
            <a:r>
              <a:rPr lang="tr-TR" sz="2800" b="1" dirty="0" err="1">
                <a:latin typeface="Garamond" charset="0"/>
              </a:rPr>
              <a:t>Latent</a:t>
            </a:r>
            <a:r>
              <a:rPr lang="tr-TR" sz="2800" b="1" dirty="0">
                <a:latin typeface="Garamond" charset="0"/>
              </a:rPr>
              <a:t> periyod</a:t>
            </a:r>
            <a:r>
              <a:rPr lang="tr-TR" sz="2800" dirty="0">
                <a:latin typeface="Garamond" charset="0"/>
              </a:rPr>
              <a:t>: </a:t>
            </a:r>
          </a:p>
          <a:p>
            <a:pPr>
              <a:buFont typeface="Arial" charset="0"/>
              <a:buNone/>
            </a:pPr>
            <a:r>
              <a:rPr lang="tr-TR" sz="2800" dirty="0">
                <a:latin typeface="Garamond" charset="0"/>
              </a:rPr>
              <a:t>      lösemi için 7-10, </a:t>
            </a:r>
            <a:r>
              <a:rPr lang="tr-TR" sz="2800" dirty="0" err="1">
                <a:latin typeface="Garamond" charset="0"/>
              </a:rPr>
              <a:t>tiroid</a:t>
            </a:r>
            <a:r>
              <a:rPr lang="tr-TR" sz="2800" dirty="0">
                <a:latin typeface="Garamond" charset="0"/>
              </a:rPr>
              <a:t> </a:t>
            </a:r>
            <a:r>
              <a:rPr lang="tr-TR" sz="2800" dirty="0" err="1">
                <a:latin typeface="Garamond" charset="0"/>
              </a:rPr>
              <a:t>Ca</a:t>
            </a:r>
            <a:r>
              <a:rPr lang="tr-TR" sz="2800" dirty="0">
                <a:latin typeface="Garamond" charset="0"/>
              </a:rPr>
              <a:t> için 15-20 yıl</a:t>
            </a:r>
          </a:p>
        </p:txBody>
      </p:sp>
    </p:spTree>
    <p:extLst>
      <p:ext uri="{BB962C8B-B14F-4D97-AF65-F5344CB8AC3E}">
        <p14:creationId xmlns="" xmlns:p14="http://schemas.microsoft.com/office/powerpoint/2010/main" val="2806175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>
                <a:solidFill>
                  <a:srgbClr val="FFD326"/>
                </a:solidFill>
                <a:latin typeface="Garamond" charset="0"/>
              </a:rPr>
              <a:t>RADYASYONUN EMBRİYO, FETUSA ETKİLERİ</a:t>
            </a: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>
          <a:xfrm>
            <a:off x="1403647" y="1772816"/>
            <a:ext cx="7254577" cy="4525962"/>
          </a:xfrm>
        </p:spPr>
        <p:txBody>
          <a:bodyPr/>
          <a:lstStyle/>
          <a:p>
            <a:endParaRPr lang="tr-TR" dirty="0" smtClean="0">
              <a:latin typeface="Garamond" charset="0"/>
            </a:endParaRPr>
          </a:p>
          <a:p>
            <a:endParaRPr lang="tr-TR" dirty="0">
              <a:latin typeface="Garamond" charset="0"/>
            </a:endParaRPr>
          </a:p>
          <a:p>
            <a:r>
              <a:rPr lang="tr-TR" dirty="0" err="1" smtClean="0">
                <a:latin typeface="Garamond" charset="0"/>
              </a:rPr>
              <a:t>İntrauterin</a:t>
            </a:r>
            <a:r>
              <a:rPr lang="tr-TR" dirty="0" smtClean="0">
                <a:latin typeface="Garamond" charset="0"/>
              </a:rPr>
              <a:t> </a:t>
            </a:r>
            <a:r>
              <a:rPr lang="tr-TR" dirty="0">
                <a:latin typeface="Garamond" charset="0"/>
              </a:rPr>
              <a:t>ölüm (1-3 </a:t>
            </a:r>
            <a:r>
              <a:rPr lang="tr-TR" dirty="0" err="1">
                <a:latin typeface="Garamond" charset="0"/>
              </a:rPr>
              <a:t>hf</a:t>
            </a:r>
            <a:r>
              <a:rPr lang="tr-TR" dirty="0">
                <a:latin typeface="Garamond" charset="0"/>
              </a:rPr>
              <a:t>.)</a:t>
            </a:r>
          </a:p>
          <a:p>
            <a:r>
              <a:rPr lang="tr-TR" dirty="0">
                <a:latin typeface="Garamond" charset="0"/>
              </a:rPr>
              <a:t>Gelişme geriliği (15-25 </a:t>
            </a:r>
            <a:r>
              <a:rPr lang="tr-TR" dirty="0" err="1">
                <a:latin typeface="Garamond" charset="0"/>
              </a:rPr>
              <a:t>hf</a:t>
            </a:r>
            <a:r>
              <a:rPr lang="tr-TR" dirty="0">
                <a:latin typeface="Garamond" charset="0"/>
              </a:rPr>
              <a:t>.)</a:t>
            </a:r>
          </a:p>
          <a:p>
            <a:r>
              <a:rPr lang="tr-TR" dirty="0">
                <a:latin typeface="Garamond" charset="0"/>
              </a:rPr>
              <a:t>Mikrosefali (15-25 </a:t>
            </a:r>
            <a:r>
              <a:rPr lang="tr-TR" dirty="0" err="1">
                <a:latin typeface="Garamond" charset="0"/>
              </a:rPr>
              <a:t>hf</a:t>
            </a:r>
            <a:r>
              <a:rPr lang="tr-TR" dirty="0">
                <a:latin typeface="Garamond" charset="0"/>
              </a:rPr>
              <a:t>.)</a:t>
            </a:r>
          </a:p>
          <a:p>
            <a:r>
              <a:rPr lang="tr-TR" dirty="0" err="1">
                <a:latin typeface="Garamond" charset="0"/>
              </a:rPr>
              <a:t>Mental</a:t>
            </a:r>
            <a:r>
              <a:rPr lang="tr-TR" dirty="0">
                <a:latin typeface="Garamond" charset="0"/>
              </a:rPr>
              <a:t> </a:t>
            </a:r>
            <a:r>
              <a:rPr lang="tr-TR" dirty="0" err="1">
                <a:latin typeface="Garamond" charset="0"/>
              </a:rPr>
              <a:t>retardasyon</a:t>
            </a:r>
            <a:r>
              <a:rPr lang="tr-TR" dirty="0">
                <a:latin typeface="Garamond" charset="0"/>
              </a:rPr>
              <a:t> (15-25 </a:t>
            </a:r>
            <a:r>
              <a:rPr lang="tr-TR" dirty="0" err="1">
                <a:latin typeface="Garamond" charset="0"/>
              </a:rPr>
              <a:t>hf</a:t>
            </a:r>
            <a:r>
              <a:rPr lang="tr-TR" dirty="0">
                <a:latin typeface="Garamond" charset="0"/>
              </a:rPr>
              <a:t>.)</a:t>
            </a:r>
          </a:p>
        </p:txBody>
      </p:sp>
    </p:spTree>
    <p:extLst>
      <p:ext uri="{BB962C8B-B14F-4D97-AF65-F5344CB8AC3E}">
        <p14:creationId xmlns="" xmlns:p14="http://schemas.microsoft.com/office/powerpoint/2010/main" val="2147864562"/>
      </p:ext>
    </p:extLst>
  </p:cSld>
  <p:clrMapOvr>
    <a:masterClrMapping/>
  </p:clrMapOvr>
</p:sld>
</file>

<file path=ppt/theme/theme1.xml><?xml version="1.0" encoding="utf-8"?>
<a:theme xmlns:a="http://schemas.openxmlformats.org/drawingml/2006/main" name="Art Arda Sıralı">
  <a:themeElements>
    <a:clrScheme name="Art Arda Sıralı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Art Arda Sıralı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Art Arda Sıralı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 Arda Sıralı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 Arda Sıralı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187</Words>
  <Application>Microsoft Macintosh PowerPoint</Application>
  <PresentationFormat>Ekran Gösterisi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Art Arda Sıralı</vt:lpstr>
      <vt:lpstr>RADYASYONUN BİYOLOJİK SİSTEMLER ÜZERİNE ETKİLERİ </vt:lpstr>
      <vt:lpstr>Slayt 2</vt:lpstr>
      <vt:lpstr>RADYASYONUN İNSANDA AKUT ETKİLERİ</vt:lpstr>
      <vt:lpstr>AKUT RADYASYON SENDROMU TEDAVİSİ</vt:lpstr>
      <vt:lpstr>RADYASYONUN İNSANDA KRONİK ETKİLERİ</vt:lpstr>
      <vt:lpstr>RADYASYONUN EMBRİYO, FETUSA ETKİLERİ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mk</dc:creator>
  <cp:lastModifiedBy>KALPMERKZ1677</cp:lastModifiedBy>
  <cp:revision>119</cp:revision>
  <dcterms:created xsi:type="dcterms:W3CDTF">2006-09-01T07:26:47Z</dcterms:created>
  <dcterms:modified xsi:type="dcterms:W3CDTF">2017-07-11T07:52:21Z</dcterms:modified>
</cp:coreProperties>
</file>