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0" r:id="rId4"/>
    <p:sldId id="268" r:id="rId5"/>
    <p:sldId id="261" r:id="rId6"/>
    <p:sldId id="262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5F5F5F"/>
    <a:srgbClr val="FFFF66"/>
    <a:srgbClr val="FFCC00"/>
    <a:srgbClr val="00CC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 autoAdjust="0"/>
    <p:restoredTop sz="94700" autoAdjust="0"/>
  </p:normalViewPr>
  <p:slideViewPr>
    <p:cSldViewPr>
      <p:cViewPr>
        <p:scale>
          <a:sx n="77" d="100"/>
          <a:sy n="77" d="100"/>
        </p:scale>
        <p:origin x="-1764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FC7DE8-7C6D-4682-BC79-7B0259BCB331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F237A2DB-D47F-4078-BFE5-21C2C799617F}">
      <dgm:prSet phldrT="[Metin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</a:schemeClr>
              </a:solidFill>
            </a:rPr>
            <a:t>Meyve-sebze teknolojisi</a:t>
          </a:r>
          <a:endParaRPr lang="tr-TR" dirty="0">
            <a:solidFill>
              <a:schemeClr val="tx1">
                <a:lumMod val="75000"/>
              </a:schemeClr>
            </a:solidFill>
          </a:endParaRPr>
        </a:p>
      </dgm:t>
    </dgm:pt>
    <dgm:pt modelId="{4C5DFFA4-C3E2-4D01-9FFF-6B8F833C654F}" type="parTrans" cxnId="{8D8DE720-5D85-455A-8D96-783A14630304}">
      <dgm:prSet/>
      <dgm:spPr/>
      <dgm:t>
        <a:bodyPr/>
        <a:lstStyle/>
        <a:p>
          <a:endParaRPr lang="tr-TR">
            <a:solidFill>
              <a:schemeClr val="tx1">
                <a:lumMod val="75000"/>
              </a:schemeClr>
            </a:solidFill>
          </a:endParaRPr>
        </a:p>
      </dgm:t>
    </dgm:pt>
    <dgm:pt modelId="{D23C0156-E676-4A7E-B45B-DAAA915FDF81}" type="sibTrans" cxnId="{8D8DE720-5D85-455A-8D96-783A14630304}">
      <dgm:prSet/>
      <dgm:spPr/>
      <dgm:t>
        <a:bodyPr/>
        <a:lstStyle/>
        <a:p>
          <a:endParaRPr lang="tr-TR">
            <a:solidFill>
              <a:schemeClr val="tx1">
                <a:lumMod val="75000"/>
              </a:schemeClr>
            </a:solidFill>
          </a:endParaRPr>
        </a:p>
      </dgm:t>
    </dgm:pt>
    <dgm:pt modelId="{A63A52D8-5801-4FD3-A689-E3EB078F5433}">
      <dgm:prSet phldrT="[Metin]"/>
      <dgm:spPr/>
      <dgm:t>
        <a:bodyPr/>
        <a:lstStyle/>
        <a:p>
          <a:r>
            <a:rPr lang="tr-TR" dirty="0" err="1" smtClean="0">
              <a:solidFill>
                <a:schemeClr val="tx1">
                  <a:lumMod val="75000"/>
                </a:schemeClr>
              </a:solidFill>
            </a:rPr>
            <a:t>Fermentasyon</a:t>
          </a:r>
          <a:r>
            <a:rPr lang="tr-TR" dirty="0" smtClean="0">
              <a:solidFill>
                <a:schemeClr val="tx1">
                  <a:lumMod val="75000"/>
                </a:schemeClr>
              </a:solidFill>
            </a:rPr>
            <a:t> teknolojisi</a:t>
          </a:r>
          <a:endParaRPr lang="tr-TR" dirty="0">
            <a:solidFill>
              <a:schemeClr val="tx1">
                <a:lumMod val="75000"/>
              </a:schemeClr>
            </a:solidFill>
          </a:endParaRPr>
        </a:p>
      </dgm:t>
    </dgm:pt>
    <dgm:pt modelId="{1DE76D82-9147-4720-B72F-73CA4EC0EC8A}" type="parTrans" cxnId="{FD92B6E9-F68D-4D92-8699-EF3F96ED94E8}">
      <dgm:prSet/>
      <dgm:spPr/>
      <dgm:t>
        <a:bodyPr/>
        <a:lstStyle/>
        <a:p>
          <a:endParaRPr lang="tr-TR">
            <a:solidFill>
              <a:schemeClr val="tx1">
                <a:lumMod val="75000"/>
              </a:schemeClr>
            </a:solidFill>
          </a:endParaRPr>
        </a:p>
      </dgm:t>
    </dgm:pt>
    <dgm:pt modelId="{A009386E-F80E-48DC-845A-F3C93CD50435}" type="sibTrans" cxnId="{FD92B6E9-F68D-4D92-8699-EF3F96ED94E8}">
      <dgm:prSet/>
      <dgm:spPr/>
      <dgm:t>
        <a:bodyPr/>
        <a:lstStyle/>
        <a:p>
          <a:endParaRPr lang="tr-TR">
            <a:solidFill>
              <a:schemeClr val="tx1">
                <a:lumMod val="75000"/>
              </a:schemeClr>
            </a:solidFill>
          </a:endParaRPr>
        </a:p>
      </dgm:t>
    </dgm:pt>
    <dgm:pt modelId="{187E8B5A-2956-442A-B80D-5D000DD393C9}">
      <dgm:prSet phldrT="[Metin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</a:schemeClr>
              </a:solidFill>
            </a:rPr>
            <a:t>Mikrobiyoloji</a:t>
          </a:r>
          <a:endParaRPr lang="tr-TR" dirty="0">
            <a:solidFill>
              <a:schemeClr val="tx1">
                <a:lumMod val="75000"/>
              </a:schemeClr>
            </a:solidFill>
          </a:endParaRPr>
        </a:p>
      </dgm:t>
    </dgm:pt>
    <dgm:pt modelId="{3091D05E-A4BB-424A-8589-842BDCBF0149}" type="parTrans" cxnId="{B2029F24-1768-4227-AD8B-7AAD89D355A8}">
      <dgm:prSet/>
      <dgm:spPr/>
      <dgm:t>
        <a:bodyPr/>
        <a:lstStyle/>
        <a:p>
          <a:endParaRPr lang="tr-TR">
            <a:solidFill>
              <a:schemeClr val="tx1">
                <a:lumMod val="75000"/>
              </a:schemeClr>
            </a:solidFill>
          </a:endParaRPr>
        </a:p>
      </dgm:t>
    </dgm:pt>
    <dgm:pt modelId="{2030CD27-D4DD-46C6-8672-1745B2A45D62}" type="sibTrans" cxnId="{B2029F24-1768-4227-AD8B-7AAD89D355A8}">
      <dgm:prSet/>
      <dgm:spPr/>
      <dgm:t>
        <a:bodyPr/>
        <a:lstStyle/>
        <a:p>
          <a:endParaRPr lang="tr-TR">
            <a:solidFill>
              <a:schemeClr val="tx1">
                <a:lumMod val="75000"/>
              </a:schemeClr>
            </a:solidFill>
          </a:endParaRPr>
        </a:p>
      </dgm:t>
    </dgm:pt>
    <dgm:pt modelId="{7F2E1BD8-D0A4-40B4-83AA-FE4D4293F329}">
      <dgm:prSet phldrT="[Metin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</a:schemeClr>
              </a:solidFill>
            </a:rPr>
            <a:t>Tahıl teknolojisi</a:t>
          </a:r>
          <a:endParaRPr lang="tr-TR" dirty="0">
            <a:solidFill>
              <a:schemeClr val="tx1">
                <a:lumMod val="75000"/>
              </a:schemeClr>
            </a:solidFill>
          </a:endParaRPr>
        </a:p>
      </dgm:t>
    </dgm:pt>
    <dgm:pt modelId="{45750B30-EBF3-45DD-B926-B38F52BDBF22}" type="parTrans" cxnId="{1FCB82D5-6707-4ED1-A605-748B455807CD}">
      <dgm:prSet/>
      <dgm:spPr/>
      <dgm:t>
        <a:bodyPr/>
        <a:lstStyle/>
        <a:p>
          <a:endParaRPr lang="tr-TR">
            <a:solidFill>
              <a:schemeClr val="tx1">
                <a:lumMod val="75000"/>
              </a:schemeClr>
            </a:solidFill>
          </a:endParaRPr>
        </a:p>
      </dgm:t>
    </dgm:pt>
    <dgm:pt modelId="{CF39C565-00BF-47A9-8114-BBFA79BB181C}" type="sibTrans" cxnId="{1FCB82D5-6707-4ED1-A605-748B455807CD}">
      <dgm:prSet/>
      <dgm:spPr/>
      <dgm:t>
        <a:bodyPr/>
        <a:lstStyle/>
        <a:p>
          <a:endParaRPr lang="tr-TR">
            <a:solidFill>
              <a:schemeClr val="tx1">
                <a:lumMod val="75000"/>
              </a:schemeClr>
            </a:solidFill>
          </a:endParaRPr>
        </a:p>
      </dgm:t>
    </dgm:pt>
    <dgm:pt modelId="{7FFE5A2F-188C-4EE4-A1EF-910C454A2777}">
      <dgm:prSet phldrT="[Metin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</a:schemeClr>
              </a:solidFill>
            </a:rPr>
            <a:t>Yağ teknolojisi</a:t>
          </a:r>
          <a:endParaRPr lang="tr-TR" dirty="0">
            <a:solidFill>
              <a:schemeClr val="tx1">
                <a:lumMod val="75000"/>
              </a:schemeClr>
            </a:solidFill>
          </a:endParaRPr>
        </a:p>
      </dgm:t>
    </dgm:pt>
    <dgm:pt modelId="{2B1EE6BA-6BFD-4AED-822E-58BC348D1EF9}" type="parTrans" cxnId="{89CC39B8-C5E4-45BB-84C6-9E9542B3A8FF}">
      <dgm:prSet/>
      <dgm:spPr/>
      <dgm:t>
        <a:bodyPr/>
        <a:lstStyle/>
        <a:p>
          <a:endParaRPr lang="tr-TR">
            <a:solidFill>
              <a:schemeClr val="tx1">
                <a:lumMod val="75000"/>
              </a:schemeClr>
            </a:solidFill>
          </a:endParaRPr>
        </a:p>
      </dgm:t>
    </dgm:pt>
    <dgm:pt modelId="{B13F2744-1EE7-4260-9F12-26642B556AD6}" type="sibTrans" cxnId="{89CC39B8-C5E4-45BB-84C6-9E9542B3A8FF}">
      <dgm:prSet/>
      <dgm:spPr/>
      <dgm:t>
        <a:bodyPr/>
        <a:lstStyle/>
        <a:p>
          <a:endParaRPr lang="tr-TR">
            <a:solidFill>
              <a:schemeClr val="tx1">
                <a:lumMod val="75000"/>
              </a:schemeClr>
            </a:solidFill>
          </a:endParaRPr>
        </a:p>
      </dgm:t>
    </dgm:pt>
    <dgm:pt modelId="{A4BFE1AB-C320-4424-827E-EC8CE9828E26}">
      <dgm:prSet phldrT="[Metin]"/>
      <dgm:spPr/>
      <dgm:t>
        <a:bodyPr/>
        <a:lstStyle/>
        <a:p>
          <a:r>
            <a:rPr lang="tr-TR" dirty="0" smtClean="0">
              <a:solidFill>
                <a:schemeClr val="tx1">
                  <a:lumMod val="75000"/>
                </a:schemeClr>
              </a:solidFill>
            </a:rPr>
            <a:t>Et teknolojisi</a:t>
          </a:r>
          <a:endParaRPr lang="tr-TR" dirty="0">
            <a:solidFill>
              <a:schemeClr val="tx1">
                <a:lumMod val="75000"/>
              </a:schemeClr>
            </a:solidFill>
          </a:endParaRPr>
        </a:p>
      </dgm:t>
    </dgm:pt>
    <dgm:pt modelId="{6101E5FD-91CE-4F5C-8D6A-FA8ECBEF0BC8}" type="parTrans" cxnId="{EB1DFF1D-A17A-4FE3-BF2C-2D4941A7F737}">
      <dgm:prSet/>
      <dgm:spPr/>
      <dgm:t>
        <a:bodyPr/>
        <a:lstStyle/>
        <a:p>
          <a:endParaRPr lang="tr-TR">
            <a:solidFill>
              <a:schemeClr val="tx1">
                <a:lumMod val="75000"/>
              </a:schemeClr>
            </a:solidFill>
          </a:endParaRPr>
        </a:p>
      </dgm:t>
    </dgm:pt>
    <dgm:pt modelId="{10492FEB-24A7-47D1-A53A-42EC32B34F8F}" type="sibTrans" cxnId="{EB1DFF1D-A17A-4FE3-BF2C-2D4941A7F737}">
      <dgm:prSet/>
      <dgm:spPr/>
      <dgm:t>
        <a:bodyPr/>
        <a:lstStyle/>
        <a:p>
          <a:endParaRPr lang="tr-TR">
            <a:solidFill>
              <a:schemeClr val="tx1">
                <a:lumMod val="75000"/>
              </a:schemeClr>
            </a:solidFill>
          </a:endParaRPr>
        </a:p>
      </dgm:t>
    </dgm:pt>
    <dgm:pt modelId="{F3561F71-A49E-423B-8AC5-14879416B06A}" type="pres">
      <dgm:prSet presAssocID="{4EFC7DE8-7C6D-4682-BC79-7B0259BCB331}" presName="linearFlow" presStyleCnt="0">
        <dgm:presLayoutVars>
          <dgm:dir/>
          <dgm:resizeHandles val="exact"/>
        </dgm:presLayoutVars>
      </dgm:prSet>
      <dgm:spPr/>
    </dgm:pt>
    <dgm:pt modelId="{81CB19E3-9DC7-4093-B298-FFE945A2A7E6}" type="pres">
      <dgm:prSet presAssocID="{F237A2DB-D47F-4078-BFE5-21C2C799617F}" presName="composite" presStyleCnt="0"/>
      <dgm:spPr/>
    </dgm:pt>
    <dgm:pt modelId="{8EB3F9E6-F185-426E-BE17-33CC92116238}" type="pres">
      <dgm:prSet presAssocID="{F237A2DB-D47F-4078-BFE5-21C2C799617F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22701CA-DF5D-4E5C-A8D3-E5864C0653DA}" type="pres">
      <dgm:prSet presAssocID="{F237A2DB-D47F-4078-BFE5-21C2C799617F}" presName="txShp" presStyleLbl="node1" presStyleIdx="0" presStyleCnt="6">
        <dgm:presLayoutVars>
          <dgm:bulletEnabled val="1"/>
        </dgm:presLayoutVars>
      </dgm:prSet>
      <dgm:spPr/>
    </dgm:pt>
    <dgm:pt modelId="{8FBEFE61-65E7-4E1D-9607-8E5D959013FB}" type="pres">
      <dgm:prSet presAssocID="{D23C0156-E676-4A7E-B45B-DAAA915FDF81}" presName="spacing" presStyleCnt="0"/>
      <dgm:spPr/>
    </dgm:pt>
    <dgm:pt modelId="{E651E73F-5C47-40C2-8FCB-A6AB0D77F54B}" type="pres">
      <dgm:prSet presAssocID="{7F2E1BD8-D0A4-40B4-83AA-FE4D4293F329}" presName="composite" presStyleCnt="0"/>
      <dgm:spPr/>
    </dgm:pt>
    <dgm:pt modelId="{15782B6F-EDC7-4BAB-94A6-EBBD80F44CCD}" type="pres">
      <dgm:prSet presAssocID="{7F2E1BD8-D0A4-40B4-83AA-FE4D4293F329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0EECDFD-13B0-4FB2-BC12-6E68894BA808}" type="pres">
      <dgm:prSet presAssocID="{7F2E1BD8-D0A4-40B4-83AA-FE4D4293F329}" presName="txShp" presStyleLbl="node1" presStyleIdx="1" presStyleCnt="6">
        <dgm:presLayoutVars>
          <dgm:bulletEnabled val="1"/>
        </dgm:presLayoutVars>
      </dgm:prSet>
      <dgm:spPr/>
    </dgm:pt>
    <dgm:pt modelId="{E05390B4-FE21-423D-9BC0-11E69ACF71E1}" type="pres">
      <dgm:prSet presAssocID="{CF39C565-00BF-47A9-8114-BBFA79BB181C}" presName="spacing" presStyleCnt="0"/>
      <dgm:spPr/>
    </dgm:pt>
    <dgm:pt modelId="{56B68AD1-8128-439E-9FF2-F77EA7159D67}" type="pres">
      <dgm:prSet presAssocID="{7FFE5A2F-188C-4EE4-A1EF-910C454A2777}" presName="composite" presStyleCnt="0"/>
      <dgm:spPr/>
    </dgm:pt>
    <dgm:pt modelId="{EAC730C9-328E-48E3-BDAB-1949AF431AFB}" type="pres">
      <dgm:prSet presAssocID="{7FFE5A2F-188C-4EE4-A1EF-910C454A2777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C505708-EDFA-4024-886E-9004416AC85E}" type="pres">
      <dgm:prSet presAssocID="{7FFE5A2F-188C-4EE4-A1EF-910C454A2777}" presName="txShp" presStyleLbl="node1" presStyleIdx="2" presStyleCnt="6">
        <dgm:presLayoutVars>
          <dgm:bulletEnabled val="1"/>
        </dgm:presLayoutVars>
      </dgm:prSet>
      <dgm:spPr/>
    </dgm:pt>
    <dgm:pt modelId="{30F56EFB-F97B-49BD-B62C-8C34CF8B06F4}" type="pres">
      <dgm:prSet presAssocID="{B13F2744-1EE7-4260-9F12-26642B556AD6}" presName="spacing" presStyleCnt="0"/>
      <dgm:spPr/>
    </dgm:pt>
    <dgm:pt modelId="{C962D15B-E3D5-4DFF-A7F7-AF7AAA642022}" type="pres">
      <dgm:prSet presAssocID="{A4BFE1AB-C320-4424-827E-EC8CE9828E26}" presName="composite" presStyleCnt="0"/>
      <dgm:spPr/>
    </dgm:pt>
    <dgm:pt modelId="{7EC0D087-F312-4F16-891B-69DB788C737F}" type="pres">
      <dgm:prSet presAssocID="{A4BFE1AB-C320-4424-827E-EC8CE9828E26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DB372DB4-5C64-42D6-B5C8-AEADD331ADAD}" type="pres">
      <dgm:prSet presAssocID="{A4BFE1AB-C320-4424-827E-EC8CE9828E26}" presName="txShp" presStyleLbl="node1" presStyleIdx="3" presStyleCnt="6">
        <dgm:presLayoutVars>
          <dgm:bulletEnabled val="1"/>
        </dgm:presLayoutVars>
      </dgm:prSet>
      <dgm:spPr/>
    </dgm:pt>
    <dgm:pt modelId="{52587395-2ACE-4672-B2CF-7D456A6F3E0D}" type="pres">
      <dgm:prSet presAssocID="{10492FEB-24A7-47D1-A53A-42EC32B34F8F}" presName="spacing" presStyleCnt="0"/>
      <dgm:spPr/>
    </dgm:pt>
    <dgm:pt modelId="{875DFF27-5752-491F-B07A-8159A1382527}" type="pres">
      <dgm:prSet presAssocID="{A63A52D8-5801-4FD3-A689-E3EB078F5433}" presName="composite" presStyleCnt="0"/>
      <dgm:spPr/>
    </dgm:pt>
    <dgm:pt modelId="{B72C5F60-C264-433C-9037-B810D55AEE2C}" type="pres">
      <dgm:prSet presAssocID="{A63A52D8-5801-4FD3-A689-E3EB078F5433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F77123AA-47E8-4BD6-9C06-BB1100BCE781}" type="pres">
      <dgm:prSet presAssocID="{A63A52D8-5801-4FD3-A689-E3EB078F5433}" presName="txShp" presStyleLbl="node1" presStyleIdx="4" presStyleCnt="6">
        <dgm:presLayoutVars>
          <dgm:bulletEnabled val="1"/>
        </dgm:presLayoutVars>
      </dgm:prSet>
      <dgm:spPr/>
    </dgm:pt>
    <dgm:pt modelId="{EDAD3FCC-0123-4155-99A7-DAC1450DBC32}" type="pres">
      <dgm:prSet presAssocID="{A009386E-F80E-48DC-845A-F3C93CD50435}" presName="spacing" presStyleCnt="0"/>
      <dgm:spPr/>
    </dgm:pt>
    <dgm:pt modelId="{3A7B8809-39CF-4499-B9F6-BA93728C7E28}" type="pres">
      <dgm:prSet presAssocID="{187E8B5A-2956-442A-B80D-5D000DD393C9}" presName="composite" presStyleCnt="0"/>
      <dgm:spPr/>
    </dgm:pt>
    <dgm:pt modelId="{0EC6B98F-E4EB-4127-AC0B-607595A24935}" type="pres">
      <dgm:prSet presAssocID="{187E8B5A-2956-442A-B80D-5D000DD393C9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403A9CF4-E10B-4F1E-A42F-9DC575B09F62}" type="pres">
      <dgm:prSet presAssocID="{187E8B5A-2956-442A-B80D-5D000DD393C9}" presName="txShp" presStyleLbl="node1" presStyleIdx="5" presStyleCnt="6">
        <dgm:presLayoutVars>
          <dgm:bulletEnabled val="1"/>
        </dgm:presLayoutVars>
      </dgm:prSet>
      <dgm:spPr/>
    </dgm:pt>
  </dgm:ptLst>
  <dgm:cxnLst>
    <dgm:cxn modelId="{329756AF-C725-4C73-AE3F-AD99FFB3E4E1}" type="presOf" srcId="{A63A52D8-5801-4FD3-A689-E3EB078F5433}" destId="{F77123AA-47E8-4BD6-9C06-BB1100BCE781}" srcOrd="0" destOrd="0" presId="urn:microsoft.com/office/officeart/2005/8/layout/vList3"/>
    <dgm:cxn modelId="{89CC39B8-C5E4-45BB-84C6-9E9542B3A8FF}" srcId="{4EFC7DE8-7C6D-4682-BC79-7B0259BCB331}" destId="{7FFE5A2F-188C-4EE4-A1EF-910C454A2777}" srcOrd="2" destOrd="0" parTransId="{2B1EE6BA-6BFD-4AED-822E-58BC348D1EF9}" sibTransId="{B13F2744-1EE7-4260-9F12-26642B556AD6}"/>
    <dgm:cxn modelId="{F2278E41-3705-490B-B148-B8708A0C35C8}" type="presOf" srcId="{187E8B5A-2956-442A-B80D-5D000DD393C9}" destId="{403A9CF4-E10B-4F1E-A42F-9DC575B09F62}" srcOrd="0" destOrd="0" presId="urn:microsoft.com/office/officeart/2005/8/layout/vList3"/>
    <dgm:cxn modelId="{FC1A4989-4A93-46AF-9C32-56BFD9D9D778}" type="presOf" srcId="{7F2E1BD8-D0A4-40B4-83AA-FE4D4293F329}" destId="{80EECDFD-13B0-4FB2-BC12-6E68894BA808}" srcOrd="0" destOrd="0" presId="urn:microsoft.com/office/officeart/2005/8/layout/vList3"/>
    <dgm:cxn modelId="{FD92B6E9-F68D-4D92-8699-EF3F96ED94E8}" srcId="{4EFC7DE8-7C6D-4682-BC79-7B0259BCB331}" destId="{A63A52D8-5801-4FD3-A689-E3EB078F5433}" srcOrd="4" destOrd="0" parTransId="{1DE76D82-9147-4720-B72F-73CA4EC0EC8A}" sibTransId="{A009386E-F80E-48DC-845A-F3C93CD50435}"/>
    <dgm:cxn modelId="{60D4DF4C-566B-4324-8B25-BEDC8024B4DD}" type="presOf" srcId="{4EFC7DE8-7C6D-4682-BC79-7B0259BCB331}" destId="{F3561F71-A49E-423B-8AC5-14879416B06A}" srcOrd="0" destOrd="0" presId="urn:microsoft.com/office/officeart/2005/8/layout/vList3"/>
    <dgm:cxn modelId="{2AC624B5-1C3F-41D1-BF7E-990708907AE7}" type="presOf" srcId="{7FFE5A2F-188C-4EE4-A1EF-910C454A2777}" destId="{2C505708-EDFA-4024-886E-9004416AC85E}" srcOrd="0" destOrd="0" presId="urn:microsoft.com/office/officeart/2005/8/layout/vList3"/>
    <dgm:cxn modelId="{8D8DE720-5D85-455A-8D96-783A14630304}" srcId="{4EFC7DE8-7C6D-4682-BC79-7B0259BCB331}" destId="{F237A2DB-D47F-4078-BFE5-21C2C799617F}" srcOrd="0" destOrd="0" parTransId="{4C5DFFA4-C3E2-4D01-9FFF-6B8F833C654F}" sibTransId="{D23C0156-E676-4A7E-B45B-DAAA915FDF81}"/>
    <dgm:cxn modelId="{EB1DFF1D-A17A-4FE3-BF2C-2D4941A7F737}" srcId="{4EFC7DE8-7C6D-4682-BC79-7B0259BCB331}" destId="{A4BFE1AB-C320-4424-827E-EC8CE9828E26}" srcOrd="3" destOrd="0" parTransId="{6101E5FD-91CE-4F5C-8D6A-FA8ECBEF0BC8}" sibTransId="{10492FEB-24A7-47D1-A53A-42EC32B34F8F}"/>
    <dgm:cxn modelId="{B2029F24-1768-4227-AD8B-7AAD89D355A8}" srcId="{4EFC7DE8-7C6D-4682-BC79-7B0259BCB331}" destId="{187E8B5A-2956-442A-B80D-5D000DD393C9}" srcOrd="5" destOrd="0" parTransId="{3091D05E-A4BB-424A-8589-842BDCBF0149}" sibTransId="{2030CD27-D4DD-46C6-8672-1745B2A45D62}"/>
    <dgm:cxn modelId="{61D1520A-3A66-4865-BA2A-C61BCEBD9747}" type="presOf" srcId="{F237A2DB-D47F-4078-BFE5-21C2C799617F}" destId="{622701CA-DF5D-4E5C-A8D3-E5864C0653DA}" srcOrd="0" destOrd="0" presId="urn:microsoft.com/office/officeart/2005/8/layout/vList3"/>
    <dgm:cxn modelId="{3E820184-3320-4834-9E0E-EB99BE65E4A8}" type="presOf" srcId="{A4BFE1AB-C320-4424-827E-EC8CE9828E26}" destId="{DB372DB4-5C64-42D6-B5C8-AEADD331ADAD}" srcOrd="0" destOrd="0" presId="urn:microsoft.com/office/officeart/2005/8/layout/vList3"/>
    <dgm:cxn modelId="{1FCB82D5-6707-4ED1-A605-748B455807CD}" srcId="{4EFC7DE8-7C6D-4682-BC79-7B0259BCB331}" destId="{7F2E1BD8-D0A4-40B4-83AA-FE4D4293F329}" srcOrd="1" destOrd="0" parTransId="{45750B30-EBF3-45DD-B926-B38F52BDBF22}" sibTransId="{CF39C565-00BF-47A9-8114-BBFA79BB181C}"/>
    <dgm:cxn modelId="{4B683599-1A8E-415A-9537-987D89E9106D}" type="presParOf" srcId="{F3561F71-A49E-423B-8AC5-14879416B06A}" destId="{81CB19E3-9DC7-4093-B298-FFE945A2A7E6}" srcOrd="0" destOrd="0" presId="urn:microsoft.com/office/officeart/2005/8/layout/vList3"/>
    <dgm:cxn modelId="{7EA8BF2A-5551-4D89-92FF-EBB6F937C5C7}" type="presParOf" srcId="{81CB19E3-9DC7-4093-B298-FFE945A2A7E6}" destId="{8EB3F9E6-F185-426E-BE17-33CC92116238}" srcOrd="0" destOrd="0" presId="urn:microsoft.com/office/officeart/2005/8/layout/vList3"/>
    <dgm:cxn modelId="{8B10F424-0DC2-4429-BE0F-20164587ED79}" type="presParOf" srcId="{81CB19E3-9DC7-4093-B298-FFE945A2A7E6}" destId="{622701CA-DF5D-4E5C-A8D3-E5864C0653DA}" srcOrd="1" destOrd="0" presId="urn:microsoft.com/office/officeart/2005/8/layout/vList3"/>
    <dgm:cxn modelId="{2543C61F-93F3-45D8-ACC6-EC29A5826403}" type="presParOf" srcId="{F3561F71-A49E-423B-8AC5-14879416B06A}" destId="{8FBEFE61-65E7-4E1D-9607-8E5D959013FB}" srcOrd="1" destOrd="0" presId="urn:microsoft.com/office/officeart/2005/8/layout/vList3"/>
    <dgm:cxn modelId="{2F544595-2954-4B57-9550-B7B1DE19E69A}" type="presParOf" srcId="{F3561F71-A49E-423B-8AC5-14879416B06A}" destId="{E651E73F-5C47-40C2-8FCB-A6AB0D77F54B}" srcOrd="2" destOrd="0" presId="urn:microsoft.com/office/officeart/2005/8/layout/vList3"/>
    <dgm:cxn modelId="{6948B245-2D3E-4CFC-8E62-61BAFC25A00F}" type="presParOf" srcId="{E651E73F-5C47-40C2-8FCB-A6AB0D77F54B}" destId="{15782B6F-EDC7-4BAB-94A6-EBBD80F44CCD}" srcOrd="0" destOrd="0" presId="urn:microsoft.com/office/officeart/2005/8/layout/vList3"/>
    <dgm:cxn modelId="{AE2F5195-F140-48EE-AF6B-5890AB102FC8}" type="presParOf" srcId="{E651E73F-5C47-40C2-8FCB-A6AB0D77F54B}" destId="{80EECDFD-13B0-4FB2-BC12-6E68894BA808}" srcOrd="1" destOrd="0" presId="urn:microsoft.com/office/officeart/2005/8/layout/vList3"/>
    <dgm:cxn modelId="{B3D05CAB-7B3B-44D9-8662-F1C5BF6BD8EC}" type="presParOf" srcId="{F3561F71-A49E-423B-8AC5-14879416B06A}" destId="{E05390B4-FE21-423D-9BC0-11E69ACF71E1}" srcOrd="3" destOrd="0" presId="urn:microsoft.com/office/officeart/2005/8/layout/vList3"/>
    <dgm:cxn modelId="{C1F3C98A-853E-4FFD-B1A6-8A8968FB37D6}" type="presParOf" srcId="{F3561F71-A49E-423B-8AC5-14879416B06A}" destId="{56B68AD1-8128-439E-9FF2-F77EA7159D67}" srcOrd="4" destOrd="0" presId="urn:microsoft.com/office/officeart/2005/8/layout/vList3"/>
    <dgm:cxn modelId="{415F1C0A-8AFA-4F03-B56A-69D27AA492C6}" type="presParOf" srcId="{56B68AD1-8128-439E-9FF2-F77EA7159D67}" destId="{EAC730C9-328E-48E3-BDAB-1949AF431AFB}" srcOrd="0" destOrd="0" presId="urn:microsoft.com/office/officeart/2005/8/layout/vList3"/>
    <dgm:cxn modelId="{CB9A0999-D8EB-452E-918E-7ED29EDEEFEF}" type="presParOf" srcId="{56B68AD1-8128-439E-9FF2-F77EA7159D67}" destId="{2C505708-EDFA-4024-886E-9004416AC85E}" srcOrd="1" destOrd="0" presId="urn:microsoft.com/office/officeart/2005/8/layout/vList3"/>
    <dgm:cxn modelId="{EF11C11C-93CA-479A-996E-6451B635580D}" type="presParOf" srcId="{F3561F71-A49E-423B-8AC5-14879416B06A}" destId="{30F56EFB-F97B-49BD-B62C-8C34CF8B06F4}" srcOrd="5" destOrd="0" presId="urn:microsoft.com/office/officeart/2005/8/layout/vList3"/>
    <dgm:cxn modelId="{0067504A-DCD9-4A2D-8DE7-6E018057AFA6}" type="presParOf" srcId="{F3561F71-A49E-423B-8AC5-14879416B06A}" destId="{C962D15B-E3D5-4DFF-A7F7-AF7AAA642022}" srcOrd="6" destOrd="0" presId="urn:microsoft.com/office/officeart/2005/8/layout/vList3"/>
    <dgm:cxn modelId="{448F959F-4318-4C58-9099-C844E5D5D163}" type="presParOf" srcId="{C962D15B-E3D5-4DFF-A7F7-AF7AAA642022}" destId="{7EC0D087-F312-4F16-891B-69DB788C737F}" srcOrd="0" destOrd="0" presId="urn:microsoft.com/office/officeart/2005/8/layout/vList3"/>
    <dgm:cxn modelId="{CB335E18-49CA-4D78-ABC0-CF3596E5C237}" type="presParOf" srcId="{C962D15B-E3D5-4DFF-A7F7-AF7AAA642022}" destId="{DB372DB4-5C64-42D6-B5C8-AEADD331ADAD}" srcOrd="1" destOrd="0" presId="urn:microsoft.com/office/officeart/2005/8/layout/vList3"/>
    <dgm:cxn modelId="{8C4C7B10-EF32-4D6D-BEAF-2ED9B119FF30}" type="presParOf" srcId="{F3561F71-A49E-423B-8AC5-14879416B06A}" destId="{52587395-2ACE-4672-B2CF-7D456A6F3E0D}" srcOrd="7" destOrd="0" presId="urn:microsoft.com/office/officeart/2005/8/layout/vList3"/>
    <dgm:cxn modelId="{62A41963-3C99-4117-82F5-48BAAC0C1C1E}" type="presParOf" srcId="{F3561F71-A49E-423B-8AC5-14879416B06A}" destId="{875DFF27-5752-491F-B07A-8159A1382527}" srcOrd="8" destOrd="0" presId="urn:microsoft.com/office/officeart/2005/8/layout/vList3"/>
    <dgm:cxn modelId="{27578C32-CA7D-470C-95E4-1DA93D6B5522}" type="presParOf" srcId="{875DFF27-5752-491F-B07A-8159A1382527}" destId="{B72C5F60-C264-433C-9037-B810D55AEE2C}" srcOrd="0" destOrd="0" presId="urn:microsoft.com/office/officeart/2005/8/layout/vList3"/>
    <dgm:cxn modelId="{B68F009F-793B-4B50-9932-97828F2F7F35}" type="presParOf" srcId="{875DFF27-5752-491F-B07A-8159A1382527}" destId="{F77123AA-47E8-4BD6-9C06-BB1100BCE781}" srcOrd="1" destOrd="0" presId="urn:microsoft.com/office/officeart/2005/8/layout/vList3"/>
    <dgm:cxn modelId="{373E1CE5-2FB9-44CB-A46E-220AFACB8DAB}" type="presParOf" srcId="{F3561F71-A49E-423B-8AC5-14879416B06A}" destId="{EDAD3FCC-0123-4155-99A7-DAC1450DBC32}" srcOrd="9" destOrd="0" presId="urn:microsoft.com/office/officeart/2005/8/layout/vList3"/>
    <dgm:cxn modelId="{9BE08756-1C89-4C4A-8409-A61423BA6B79}" type="presParOf" srcId="{F3561F71-A49E-423B-8AC5-14879416B06A}" destId="{3A7B8809-39CF-4499-B9F6-BA93728C7E28}" srcOrd="10" destOrd="0" presId="urn:microsoft.com/office/officeart/2005/8/layout/vList3"/>
    <dgm:cxn modelId="{76DBD8FC-3D1E-4080-826D-71CE932A93D2}" type="presParOf" srcId="{3A7B8809-39CF-4499-B9F6-BA93728C7E28}" destId="{0EC6B98F-E4EB-4127-AC0B-607595A24935}" srcOrd="0" destOrd="0" presId="urn:microsoft.com/office/officeart/2005/8/layout/vList3"/>
    <dgm:cxn modelId="{CCFDAE44-E08A-432A-9286-01DAA5F5A4CA}" type="presParOf" srcId="{3A7B8809-39CF-4499-B9F6-BA93728C7E28}" destId="{403A9CF4-E10B-4F1E-A42F-9DC575B09F6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22701CA-DF5D-4E5C-A8D3-E5864C0653DA}">
      <dsp:nvSpPr>
        <dsp:cNvPr id="0" name=""/>
        <dsp:cNvSpPr/>
      </dsp:nvSpPr>
      <dsp:spPr>
        <a:xfrm rot="10800000">
          <a:off x="1208952" y="1630"/>
          <a:ext cx="4261793" cy="541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9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tx1">
                  <a:lumMod val="75000"/>
                </a:schemeClr>
              </a:solidFill>
            </a:rPr>
            <a:t>Meyve-sebze teknolojisi</a:t>
          </a:r>
          <a:endParaRPr lang="tr-TR" sz="2600" kern="1200" dirty="0">
            <a:solidFill>
              <a:schemeClr val="tx1">
                <a:lumMod val="75000"/>
              </a:schemeClr>
            </a:solidFill>
          </a:endParaRPr>
        </a:p>
      </dsp:txBody>
      <dsp:txXfrm rot="10800000">
        <a:off x="1208952" y="1630"/>
        <a:ext cx="4261793" cy="541971"/>
      </dsp:txXfrm>
    </dsp:sp>
    <dsp:sp modelId="{8EB3F9E6-F185-426E-BE17-33CC92116238}">
      <dsp:nvSpPr>
        <dsp:cNvPr id="0" name=""/>
        <dsp:cNvSpPr/>
      </dsp:nvSpPr>
      <dsp:spPr>
        <a:xfrm>
          <a:off x="937966" y="1630"/>
          <a:ext cx="541971" cy="5419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EECDFD-13B0-4FB2-BC12-6E68894BA808}">
      <dsp:nvSpPr>
        <dsp:cNvPr id="0" name=""/>
        <dsp:cNvSpPr/>
      </dsp:nvSpPr>
      <dsp:spPr>
        <a:xfrm rot="10800000">
          <a:off x="1208952" y="705384"/>
          <a:ext cx="4261793" cy="541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9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tx1">
                  <a:lumMod val="75000"/>
                </a:schemeClr>
              </a:solidFill>
            </a:rPr>
            <a:t>Tahıl teknolojisi</a:t>
          </a:r>
          <a:endParaRPr lang="tr-TR" sz="2600" kern="1200" dirty="0">
            <a:solidFill>
              <a:schemeClr val="tx1">
                <a:lumMod val="75000"/>
              </a:schemeClr>
            </a:solidFill>
          </a:endParaRPr>
        </a:p>
      </dsp:txBody>
      <dsp:txXfrm rot="10800000">
        <a:off x="1208952" y="705384"/>
        <a:ext cx="4261793" cy="541971"/>
      </dsp:txXfrm>
    </dsp:sp>
    <dsp:sp modelId="{15782B6F-EDC7-4BAB-94A6-EBBD80F44CCD}">
      <dsp:nvSpPr>
        <dsp:cNvPr id="0" name=""/>
        <dsp:cNvSpPr/>
      </dsp:nvSpPr>
      <dsp:spPr>
        <a:xfrm>
          <a:off x="937966" y="705384"/>
          <a:ext cx="541971" cy="5419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505708-EDFA-4024-886E-9004416AC85E}">
      <dsp:nvSpPr>
        <dsp:cNvPr id="0" name=""/>
        <dsp:cNvSpPr/>
      </dsp:nvSpPr>
      <dsp:spPr>
        <a:xfrm rot="10800000">
          <a:off x="1208952" y="1409137"/>
          <a:ext cx="4261793" cy="541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9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tx1">
                  <a:lumMod val="75000"/>
                </a:schemeClr>
              </a:solidFill>
            </a:rPr>
            <a:t>Yağ teknolojisi</a:t>
          </a:r>
          <a:endParaRPr lang="tr-TR" sz="2600" kern="1200" dirty="0">
            <a:solidFill>
              <a:schemeClr val="tx1">
                <a:lumMod val="75000"/>
              </a:schemeClr>
            </a:solidFill>
          </a:endParaRPr>
        </a:p>
      </dsp:txBody>
      <dsp:txXfrm rot="10800000">
        <a:off x="1208952" y="1409137"/>
        <a:ext cx="4261793" cy="541971"/>
      </dsp:txXfrm>
    </dsp:sp>
    <dsp:sp modelId="{EAC730C9-328E-48E3-BDAB-1949AF431AFB}">
      <dsp:nvSpPr>
        <dsp:cNvPr id="0" name=""/>
        <dsp:cNvSpPr/>
      </dsp:nvSpPr>
      <dsp:spPr>
        <a:xfrm>
          <a:off x="937966" y="1409137"/>
          <a:ext cx="541971" cy="54197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72DB4-5C64-42D6-B5C8-AEADD331ADAD}">
      <dsp:nvSpPr>
        <dsp:cNvPr id="0" name=""/>
        <dsp:cNvSpPr/>
      </dsp:nvSpPr>
      <dsp:spPr>
        <a:xfrm rot="10800000">
          <a:off x="1208952" y="2112891"/>
          <a:ext cx="4261793" cy="541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9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tx1">
                  <a:lumMod val="75000"/>
                </a:schemeClr>
              </a:solidFill>
            </a:rPr>
            <a:t>Et teknolojisi</a:t>
          </a:r>
          <a:endParaRPr lang="tr-TR" sz="2600" kern="1200" dirty="0">
            <a:solidFill>
              <a:schemeClr val="tx1">
                <a:lumMod val="75000"/>
              </a:schemeClr>
            </a:solidFill>
          </a:endParaRPr>
        </a:p>
      </dsp:txBody>
      <dsp:txXfrm rot="10800000">
        <a:off x="1208952" y="2112891"/>
        <a:ext cx="4261793" cy="541971"/>
      </dsp:txXfrm>
    </dsp:sp>
    <dsp:sp modelId="{7EC0D087-F312-4F16-891B-69DB788C737F}">
      <dsp:nvSpPr>
        <dsp:cNvPr id="0" name=""/>
        <dsp:cNvSpPr/>
      </dsp:nvSpPr>
      <dsp:spPr>
        <a:xfrm>
          <a:off x="937966" y="2112891"/>
          <a:ext cx="541971" cy="54197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7123AA-47E8-4BD6-9C06-BB1100BCE781}">
      <dsp:nvSpPr>
        <dsp:cNvPr id="0" name=""/>
        <dsp:cNvSpPr/>
      </dsp:nvSpPr>
      <dsp:spPr>
        <a:xfrm rot="10800000">
          <a:off x="1208952" y="2816644"/>
          <a:ext cx="4261793" cy="541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9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err="1" smtClean="0">
              <a:solidFill>
                <a:schemeClr val="tx1">
                  <a:lumMod val="75000"/>
                </a:schemeClr>
              </a:solidFill>
            </a:rPr>
            <a:t>Fermentasyon</a:t>
          </a:r>
          <a:r>
            <a:rPr lang="tr-TR" sz="2600" kern="1200" dirty="0" smtClean="0">
              <a:solidFill>
                <a:schemeClr val="tx1">
                  <a:lumMod val="75000"/>
                </a:schemeClr>
              </a:solidFill>
            </a:rPr>
            <a:t> teknolojisi</a:t>
          </a:r>
          <a:endParaRPr lang="tr-TR" sz="2600" kern="1200" dirty="0">
            <a:solidFill>
              <a:schemeClr val="tx1">
                <a:lumMod val="75000"/>
              </a:schemeClr>
            </a:solidFill>
          </a:endParaRPr>
        </a:p>
      </dsp:txBody>
      <dsp:txXfrm rot="10800000">
        <a:off x="1208952" y="2816644"/>
        <a:ext cx="4261793" cy="541971"/>
      </dsp:txXfrm>
    </dsp:sp>
    <dsp:sp modelId="{B72C5F60-C264-433C-9037-B810D55AEE2C}">
      <dsp:nvSpPr>
        <dsp:cNvPr id="0" name=""/>
        <dsp:cNvSpPr/>
      </dsp:nvSpPr>
      <dsp:spPr>
        <a:xfrm>
          <a:off x="937966" y="2816644"/>
          <a:ext cx="541971" cy="541971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3A9CF4-E10B-4F1E-A42F-9DC575B09F62}">
      <dsp:nvSpPr>
        <dsp:cNvPr id="0" name=""/>
        <dsp:cNvSpPr/>
      </dsp:nvSpPr>
      <dsp:spPr>
        <a:xfrm rot="10800000">
          <a:off x="1208952" y="3520398"/>
          <a:ext cx="4261793" cy="5419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8994" tIns="99060" rIns="184912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600" kern="1200" dirty="0" smtClean="0">
              <a:solidFill>
                <a:schemeClr val="tx1">
                  <a:lumMod val="75000"/>
                </a:schemeClr>
              </a:solidFill>
            </a:rPr>
            <a:t>Mikrobiyoloji</a:t>
          </a:r>
          <a:endParaRPr lang="tr-TR" sz="2600" kern="1200" dirty="0">
            <a:solidFill>
              <a:schemeClr val="tx1">
                <a:lumMod val="75000"/>
              </a:schemeClr>
            </a:solidFill>
          </a:endParaRPr>
        </a:p>
      </dsp:txBody>
      <dsp:txXfrm rot="10800000">
        <a:off x="1208952" y="3520398"/>
        <a:ext cx="4261793" cy="541971"/>
      </dsp:txXfrm>
    </dsp:sp>
    <dsp:sp modelId="{0EC6B98F-E4EB-4127-AC0B-607595A24935}">
      <dsp:nvSpPr>
        <dsp:cNvPr id="0" name=""/>
        <dsp:cNvSpPr/>
      </dsp:nvSpPr>
      <dsp:spPr>
        <a:xfrm>
          <a:off x="937966" y="3520398"/>
          <a:ext cx="541971" cy="541971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8A92B4D7-8346-482C-AE33-595ADDA9C496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62163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tr-TR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1232CD22-1457-435A-B063-F898B2F1B948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019533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11" descr="scifair_fro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685800"/>
            <a:ext cx="6477000" cy="1752600"/>
          </a:xfrm>
        </p:spPr>
        <p:txBody>
          <a:bodyPr/>
          <a:lstStyle>
            <a:lvl1pPr algn="r">
              <a:defRPr sz="4400"/>
            </a:lvl1pPr>
          </a:lstStyle>
          <a:p>
            <a:pPr lvl="0"/>
            <a:r>
              <a:rPr lang="tr-TR" noProof="0" smtClean="0"/>
              <a:t>Asıl başlık stili için tıklatın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2133600"/>
            <a:ext cx="6477000" cy="1981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400" i="1"/>
            </a:lvl1pPr>
          </a:lstStyle>
          <a:p>
            <a:pPr lvl="0"/>
            <a:r>
              <a:rPr lang="tr-TR" noProof="0" smtClean="0"/>
              <a:t>Asıl alt başlık stilini düzenlemek için tıklatın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A42FF934-CC52-4193-ADA5-0DB3FAC844E7}" type="slidenum">
              <a:rPr lang="tr-TR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4B59B-3FA8-4897-8A7A-B910788AA10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5294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838200"/>
            <a:ext cx="2286000" cy="51816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0" y="838200"/>
            <a:ext cx="6705600" cy="51816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615DF3-8F7E-492D-8083-F17B5A06DB65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197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A4C50-D7E8-49BF-8104-3E1ABE729D7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26123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BFF4B8-3D38-4CC7-967D-721B72159D00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93802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0" y="2667000"/>
            <a:ext cx="4419600" cy="335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EEC5E-ABFD-4430-8B0D-08EB2CFCCCF2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29946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19CC9-3BF3-4C37-B2CA-636EC50469DB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45056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E41D1-AC7F-42E3-9647-8A59DA2B30A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84586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7A174-3AF2-4F8A-8E60-F35F6AD1C57A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22951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94576-DC29-4D61-968D-A2E744A3651D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265838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C0ABC-4FFC-4750-A1CC-BEEF60302A8F}" type="slidenum">
              <a:rPr lang="tr-TR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674815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3" name="Picture 13" descr="scifair_INSIDE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4763"/>
            <a:ext cx="9163050" cy="6867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8382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başlık stilini düzenlemek için tıklatın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667000"/>
            <a:ext cx="89916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Ana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tr-TR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ED1FA0B-4BD8-41F0-B137-839D5158F6D8}" type="slidenum">
              <a:rPr lang="tr-TR"/>
              <a:pPr/>
              <a:t>‹#›</a:t>
            </a:fld>
            <a:endParaRPr lang="tr-TR"/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1114425" y="1609725"/>
            <a:ext cx="6934200" cy="19050"/>
          </a:xfrm>
          <a:prstGeom prst="rect">
            <a:avLst/>
          </a:prstGeom>
          <a:solidFill>
            <a:srgbClr val="80808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700">
          <a:solidFill>
            <a:schemeClr val="tx2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600">
          <a:solidFill>
            <a:schemeClr val="tx2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500">
          <a:solidFill>
            <a:schemeClr val="tx2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lr>
          <a:srgbClr val="5F5F5F"/>
        </a:buClr>
        <a:buFont typeface="Wingdings" pitchFamily="2" charset="2"/>
        <a:buChar char="§"/>
        <a:defRPr sz="1400">
          <a:solidFill>
            <a:schemeClr val="tx2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8964488" cy="1752600"/>
          </a:xfrm>
        </p:spPr>
        <p:txBody>
          <a:bodyPr/>
          <a:lstStyle/>
          <a:p>
            <a:r>
              <a:rPr lang="tr-TR" sz="2800" b="1" dirty="0" smtClean="0"/>
              <a:t>GDM 425 GIDA MÜHENDİSLİĞİ LABORATUVAR UYGULAMALARI I</a:t>
            </a:r>
            <a:endParaRPr lang="tr-TR" sz="2800" b="1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01888"/>
            <a:ext cx="6477000" cy="643136"/>
          </a:xfrm>
        </p:spPr>
        <p:txBody>
          <a:bodyPr/>
          <a:lstStyle/>
          <a:p>
            <a:r>
              <a:rPr lang="tr-TR" sz="2800" dirty="0" smtClean="0"/>
              <a:t>PROF. DR. BERRİN ÖZKAYA</a:t>
            </a:r>
            <a:endParaRPr lang="tr-TR" sz="28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32856"/>
            <a:ext cx="4104456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107504" y="2564904"/>
            <a:ext cx="6840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tx2"/>
                </a:solidFill>
              </a:rPr>
              <a:t>TEŞEKKÜRLER</a:t>
            </a:r>
            <a:r>
              <a:rPr lang="tr-TR" sz="6000" b="1" dirty="0" smtClean="0">
                <a:solidFill>
                  <a:schemeClr val="tx2"/>
                </a:solidFill>
              </a:rPr>
              <a:t>...</a:t>
            </a:r>
            <a:endParaRPr lang="tr-TR" sz="6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63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548680"/>
            <a:ext cx="9144000" cy="1298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tr-TR" sz="3200" dirty="0" smtClean="0"/>
              <a:t>GDM 425 GIDA MÜHENDİSLİĞİ LABORATUVAR UYGULAMALARI I </a:t>
            </a:r>
            <a:endParaRPr lang="tr-TR" sz="3200" dirty="0"/>
          </a:p>
        </p:txBody>
      </p:sp>
      <p:sp>
        <p:nvSpPr>
          <p:cNvPr id="4" name="Dikdörtgen 3"/>
          <p:cNvSpPr/>
          <p:nvPr/>
        </p:nvSpPr>
        <p:spPr>
          <a:xfrm>
            <a:off x="179512" y="2007189"/>
            <a:ext cx="8712968" cy="356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 eaLnBrk="1" hangingPunct="1">
              <a:spcBef>
                <a:spcPct val="20000"/>
              </a:spcBef>
              <a:buClr>
                <a:srgbClr val="5F5F5F"/>
              </a:buClr>
            </a:pPr>
            <a:r>
              <a:rPr kumimoji="0" lang="tr-TR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Öğrencilerin bu ders kapsamında dikkat etmesi gereken</a:t>
            </a:r>
            <a:r>
              <a:rPr kumimoji="0" lang="tr-TR" sz="2800" b="0" i="0" u="sng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tr-TR" sz="2800" b="0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önemli noktalar bulunmaktadır.</a:t>
            </a:r>
          </a:p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</a:pPr>
            <a:endParaRPr kumimoji="0" lang="tr-T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AutoNum type="arabicPeriod"/>
            </a:pP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Ders ile ilgili sunumlar her hafta ders saatinde sisteme yüklenecektir. Ayrıca öğrenciler sisteme </a:t>
            </a:r>
            <a:r>
              <a:rPr kumimoji="0" 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pdf</a:t>
            </a:r>
            <a:r>
              <a:rPr kumimoji="0" lang="tr-T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formatında yüklenecek olan GDM 425 Gıda Mühendisliği </a:t>
            </a:r>
            <a:r>
              <a:rPr kumimoji="0" lang="tr-TR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Laboratuvar</a:t>
            </a:r>
            <a:r>
              <a:rPr kumimoji="0" lang="tr-TR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tr-TR" sz="2800" kern="0" dirty="0" smtClean="0">
                <a:solidFill>
                  <a:srgbClr val="000000"/>
                </a:solidFill>
                <a:latin typeface="Times New Roman"/>
                <a:cs typeface="+mn-cs"/>
              </a:rPr>
              <a:t>Uygulamaları </a:t>
            </a:r>
            <a:r>
              <a:rPr kumimoji="0" lang="tr-TR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Kılavuzu’ndan da </a:t>
            </a:r>
            <a:r>
              <a:rPr lang="tr-TR" sz="2800" kern="0" dirty="0" smtClean="0">
                <a:solidFill>
                  <a:srgbClr val="000000"/>
                </a:solidFill>
                <a:latin typeface="Times New Roman"/>
              </a:rPr>
              <a:t>ders notu olarak </a:t>
            </a:r>
            <a:r>
              <a:rPr kumimoji="0" lang="tr-TR" sz="28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yararlanabileceklerdir.</a:t>
            </a:r>
            <a:endParaRPr kumimoji="0" lang="tr-T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044" y="5085184"/>
            <a:ext cx="237939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075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476672"/>
            <a:ext cx="9144000" cy="1298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tr-TR" sz="3200" dirty="0" smtClean="0"/>
              <a:t>GDM 425 GIDA MÜHENDİSLİĞİ LABORATUVAR UYGULAMALARI I </a:t>
            </a:r>
            <a:endParaRPr lang="tr-TR" sz="3200" dirty="0"/>
          </a:p>
        </p:txBody>
      </p:sp>
      <p:sp>
        <p:nvSpPr>
          <p:cNvPr id="4" name="Dikdörtgen 3"/>
          <p:cNvSpPr/>
          <p:nvPr/>
        </p:nvSpPr>
        <p:spPr>
          <a:xfrm>
            <a:off x="179512" y="1844824"/>
            <a:ext cx="871296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2"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Bu ders kapsamında;</a:t>
            </a:r>
          </a:p>
          <a:p>
            <a:pPr lvl="0" algn="just" eaLnBrk="1" hangingPunct="1">
              <a:spcBef>
                <a:spcPct val="20000"/>
              </a:spcBef>
              <a:buClr>
                <a:srgbClr val="5F5F5F"/>
              </a:buClr>
            </a:pP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285750" lvl="0" indent="-285750" algn="just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lang="tr-TR" sz="2000" kern="0" noProof="0" dirty="0" smtClean="0">
                <a:solidFill>
                  <a:srgbClr val="000000"/>
                </a:solidFill>
                <a:latin typeface="Times New Roman"/>
                <a:cs typeface="+mn-cs"/>
              </a:rPr>
              <a:t>Me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yve-sebze teknolojisi, </a:t>
            </a:r>
          </a:p>
          <a:p>
            <a:pPr marL="285750" lvl="0" indent="-285750" algn="just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Tahıl teknolojisi,</a:t>
            </a:r>
          </a:p>
          <a:p>
            <a:pPr marL="285750" lvl="0" indent="-285750" algn="just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Yağ teknolojisi, </a:t>
            </a:r>
          </a:p>
          <a:p>
            <a:pPr marL="285750" lvl="0" indent="-285750" algn="just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Et teknolojisi, </a:t>
            </a:r>
          </a:p>
          <a:p>
            <a:pPr marL="285750" lvl="0" indent="-285750" algn="just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kumimoji="0" lang="tr-T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Fermentasyon</a:t>
            </a: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teknolojisi ve </a:t>
            </a:r>
          </a:p>
          <a:p>
            <a:pPr marL="285750" lvl="0" indent="-285750" algn="just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Char char="§"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Mikrobiyoloji </a:t>
            </a:r>
          </a:p>
          <a:p>
            <a:pPr lvl="0" algn="just" eaLnBrk="1" hangingPunct="1">
              <a:spcBef>
                <a:spcPct val="20000"/>
              </a:spcBef>
              <a:buClr>
                <a:srgbClr val="5F5F5F"/>
              </a:buClr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olmak üzere 6 adet alan bulunmaktadır. Her hafta farklı alana ait bir sunum sisteme yüklenecektir.</a:t>
            </a:r>
          </a:p>
        </p:txBody>
      </p:sp>
      <p:sp>
        <p:nvSpPr>
          <p:cNvPr id="5" name="AutoShape 2" descr="Antioksidan içeren kansere karşı koruyan yiyecekler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844824"/>
            <a:ext cx="2194285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819496"/>
            <a:ext cx="23040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02" y="3212976"/>
            <a:ext cx="1712102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212976"/>
            <a:ext cx="2048000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016" y="5269472"/>
            <a:ext cx="2232000" cy="125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2" name="Picture 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0622"/>
          <a:stretch/>
        </p:blipFill>
        <p:spPr bwMode="auto">
          <a:xfrm>
            <a:off x="5459124" y="5301208"/>
            <a:ext cx="1824999" cy="11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516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yagram"/>
          <p:cNvGraphicFramePr/>
          <p:nvPr/>
        </p:nvGraphicFramePr>
        <p:xfrm>
          <a:off x="-540568" y="2101304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2 Grup"/>
          <p:cNvGrpSpPr/>
          <p:nvPr/>
        </p:nvGrpSpPr>
        <p:grpSpPr>
          <a:xfrm>
            <a:off x="4788024" y="5661248"/>
            <a:ext cx="4053840" cy="432048"/>
            <a:chOff x="1156442" y="3518971"/>
            <a:chExt cx="4053840" cy="541451"/>
          </a:xfrm>
        </p:grpSpPr>
        <p:sp>
          <p:nvSpPr>
            <p:cNvPr id="4" name="3 Beşgen"/>
            <p:cNvSpPr/>
            <p:nvPr/>
          </p:nvSpPr>
          <p:spPr>
            <a:xfrm rot="10800000">
              <a:off x="1156442" y="3518971"/>
              <a:ext cx="4053840" cy="54145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Beşgen 4"/>
            <p:cNvSpPr/>
            <p:nvPr/>
          </p:nvSpPr>
          <p:spPr>
            <a:xfrm rot="21600000">
              <a:off x="1291807" y="3518971"/>
              <a:ext cx="3918475" cy="54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5" tIns="99060" rIns="184912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600" kern="1200" dirty="0"/>
            </a:p>
          </p:txBody>
        </p:sp>
      </p:grp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476672"/>
            <a:ext cx="9144000" cy="1298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tr-TR" sz="3200" dirty="0" smtClean="0"/>
              <a:t>GDM 425 GIDA MÜHENDİSLİĞİ LABORATUVAR UYGULAMALARI I </a:t>
            </a:r>
            <a:endParaRPr lang="tr-TR" sz="3200" dirty="0"/>
          </a:p>
        </p:txBody>
      </p:sp>
      <p:grpSp>
        <p:nvGrpSpPr>
          <p:cNvPr id="7" name="6 Grup"/>
          <p:cNvGrpSpPr/>
          <p:nvPr/>
        </p:nvGrpSpPr>
        <p:grpSpPr>
          <a:xfrm>
            <a:off x="4788024" y="4941168"/>
            <a:ext cx="4053840" cy="432048"/>
            <a:chOff x="1156442" y="3518971"/>
            <a:chExt cx="4053840" cy="541451"/>
          </a:xfrm>
        </p:grpSpPr>
        <p:sp>
          <p:nvSpPr>
            <p:cNvPr id="8" name="7 Beşgen"/>
            <p:cNvSpPr/>
            <p:nvPr/>
          </p:nvSpPr>
          <p:spPr>
            <a:xfrm rot="10800000">
              <a:off x="1156442" y="3518971"/>
              <a:ext cx="4053840" cy="54145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Beşgen 4"/>
            <p:cNvSpPr/>
            <p:nvPr/>
          </p:nvSpPr>
          <p:spPr>
            <a:xfrm rot="21600000">
              <a:off x="1291807" y="3518971"/>
              <a:ext cx="3918475" cy="54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5" tIns="99060" rIns="184912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600" kern="1200" dirty="0"/>
            </a:p>
          </p:txBody>
        </p:sp>
      </p:grpSp>
      <p:grpSp>
        <p:nvGrpSpPr>
          <p:cNvPr id="10" name="9 Grup"/>
          <p:cNvGrpSpPr/>
          <p:nvPr/>
        </p:nvGrpSpPr>
        <p:grpSpPr>
          <a:xfrm>
            <a:off x="4788024" y="4293096"/>
            <a:ext cx="4053840" cy="432048"/>
            <a:chOff x="1156442" y="3518971"/>
            <a:chExt cx="4053840" cy="541451"/>
          </a:xfrm>
        </p:grpSpPr>
        <p:sp>
          <p:nvSpPr>
            <p:cNvPr id="11" name="10 Beşgen"/>
            <p:cNvSpPr/>
            <p:nvPr/>
          </p:nvSpPr>
          <p:spPr>
            <a:xfrm rot="10800000">
              <a:off x="1156442" y="3518971"/>
              <a:ext cx="4053840" cy="54145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Beşgen 4"/>
            <p:cNvSpPr/>
            <p:nvPr/>
          </p:nvSpPr>
          <p:spPr>
            <a:xfrm rot="21600000">
              <a:off x="1291807" y="3518971"/>
              <a:ext cx="3918475" cy="54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5" tIns="99060" rIns="184912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600" kern="1200" dirty="0"/>
            </a:p>
          </p:txBody>
        </p:sp>
      </p:grpSp>
      <p:grpSp>
        <p:nvGrpSpPr>
          <p:cNvPr id="13" name="12 Grup"/>
          <p:cNvGrpSpPr/>
          <p:nvPr/>
        </p:nvGrpSpPr>
        <p:grpSpPr>
          <a:xfrm>
            <a:off x="4788024" y="3573016"/>
            <a:ext cx="4053840" cy="432048"/>
            <a:chOff x="1156442" y="3518971"/>
            <a:chExt cx="4053840" cy="541451"/>
          </a:xfrm>
        </p:grpSpPr>
        <p:sp>
          <p:nvSpPr>
            <p:cNvPr id="14" name="13 Beşgen"/>
            <p:cNvSpPr/>
            <p:nvPr/>
          </p:nvSpPr>
          <p:spPr>
            <a:xfrm rot="10800000">
              <a:off x="1156442" y="3518971"/>
              <a:ext cx="4053840" cy="54145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Beşgen 4"/>
            <p:cNvSpPr/>
            <p:nvPr/>
          </p:nvSpPr>
          <p:spPr>
            <a:xfrm rot="21600000">
              <a:off x="1291807" y="3518971"/>
              <a:ext cx="3918475" cy="54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5" tIns="99060" rIns="184912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600" kern="1200" dirty="0"/>
            </a:p>
          </p:txBody>
        </p:sp>
      </p:grpSp>
      <p:grpSp>
        <p:nvGrpSpPr>
          <p:cNvPr id="16" name="15 Grup"/>
          <p:cNvGrpSpPr/>
          <p:nvPr/>
        </p:nvGrpSpPr>
        <p:grpSpPr>
          <a:xfrm>
            <a:off x="4788024" y="2852936"/>
            <a:ext cx="4053840" cy="432048"/>
            <a:chOff x="1156442" y="3518971"/>
            <a:chExt cx="4053840" cy="541451"/>
          </a:xfrm>
        </p:grpSpPr>
        <p:sp>
          <p:nvSpPr>
            <p:cNvPr id="17" name="16 Beşgen"/>
            <p:cNvSpPr/>
            <p:nvPr/>
          </p:nvSpPr>
          <p:spPr>
            <a:xfrm rot="10800000">
              <a:off x="1156442" y="3518971"/>
              <a:ext cx="4053840" cy="54145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Beşgen 4"/>
            <p:cNvSpPr/>
            <p:nvPr/>
          </p:nvSpPr>
          <p:spPr>
            <a:xfrm rot="21600000">
              <a:off x="1291807" y="3518971"/>
              <a:ext cx="3918475" cy="54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5" tIns="99060" rIns="184912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600" kern="1200" dirty="0"/>
            </a:p>
          </p:txBody>
        </p:sp>
      </p:grpSp>
      <p:grpSp>
        <p:nvGrpSpPr>
          <p:cNvPr id="19" name="18 Grup"/>
          <p:cNvGrpSpPr/>
          <p:nvPr/>
        </p:nvGrpSpPr>
        <p:grpSpPr>
          <a:xfrm>
            <a:off x="4860032" y="2132856"/>
            <a:ext cx="4053840" cy="432048"/>
            <a:chOff x="1156442" y="3518971"/>
            <a:chExt cx="4053840" cy="541451"/>
          </a:xfrm>
        </p:grpSpPr>
        <p:sp>
          <p:nvSpPr>
            <p:cNvPr id="20" name="19 Beşgen"/>
            <p:cNvSpPr/>
            <p:nvPr/>
          </p:nvSpPr>
          <p:spPr>
            <a:xfrm rot="10800000">
              <a:off x="1156442" y="3518971"/>
              <a:ext cx="4053840" cy="541451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>
              <a:scene3d>
                <a:camera prst="orthographicFront">
                  <a:rot lat="10800000" lon="0" rev="0"/>
                </a:camera>
                <a:lightRig rig="threePt" dir="t"/>
              </a:scene3d>
            </a:bodyPr>
            <a:lstStyle/>
            <a:p>
              <a:endParaRPr lang="tr-TR" dirty="0"/>
            </a:p>
          </p:txBody>
        </p:sp>
        <p:sp>
          <p:nvSpPr>
            <p:cNvPr id="21" name="Beşgen 4"/>
            <p:cNvSpPr/>
            <p:nvPr/>
          </p:nvSpPr>
          <p:spPr>
            <a:xfrm rot="21600000">
              <a:off x="1291807" y="3518971"/>
              <a:ext cx="3918475" cy="5414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8765" tIns="99060" rIns="184912" bIns="9906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r-TR" sz="2600" kern="1200" dirty="0"/>
            </a:p>
          </p:txBody>
        </p:sp>
      </p:grpSp>
      <p:sp>
        <p:nvSpPr>
          <p:cNvPr id="22" name="21 Metin kutusu"/>
          <p:cNvSpPr txBox="1"/>
          <p:nvPr/>
        </p:nvSpPr>
        <p:spPr>
          <a:xfrm>
            <a:off x="6228184" y="219557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13/10/2020</a:t>
            </a:r>
            <a:endParaRPr lang="tr-TR" dirty="0"/>
          </a:p>
        </p:txBody>
      </p:sp>
      <p:sp>
        <p:nvSpPr>
          <p:cNvPr id="23" name="22 Metin kutusu"/>
          <p:cNvSpPr txBox="1"/>
          <p:nvPr/>
        </p:nvSpPr>
        <p:spPr>
          <a:xfrm>
            <a:off x="6228184" y="29156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20/10/2020</a:t>
            </a:r>
            <a:endParaRPr lang="tr-TR" dirty="0"/>
          </a:p>
        </p:txBody>
      </p:sp>
      <p:sp>
        <p:nvSpPr>
          <p:cNvPr id="24" name="23 Metin kutusu"/>
          <p:cNvSpPr txBox="1"/>
          <p:nvPr/>
        </p:nvSpPr>
        <p:spPr>
          <a:xfrm>
            <a:off x="6228184" y="36357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27/10/2020</a:t>
            </a:r>
            <a:endParaRPr lang="tr-TR" dirty="0"/>
          </a:p>
        </p:txBody>
      </p:sp>
      <p:sp>
        <p:nvSpPr>
          <p:cNvPr id="25" name="24 Metin kutusu"/>
          <p:cNvSpPr txBox="1"/>
          <p:nvPr/>
        </p:nvSpPr>
        <p:spPr>
          <a:xfrm>
            <a:off x="6228184" y="43558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03/11/2020</a:t>
            </a:r>
            <a:endParaRPr lang="tr-TR" dirty="0"/>
          </a:p>
        </p:txBody>
      </p:sp>
      <p:sp>
        <p:nvSpPr>
          <p:cNvPr id="29" name="28 Metin kutusu"/>
          <p:cNvSpPr txBox="1"/>
          <p:nvPr/>
        </p:nvSpPr>
        <p:spPr>
          <a:xfrm>
            <a:off x="6228184" y="500388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10/11/2020</a:t>
            </a:r>
            <a:endParaRPr lang="tr-TR" dirty="0"/>
          </a:p>
        </p:txBody>
      </p:sp>
      <p:sp>
        <p:nvSpPr>
          <p:cNvPr id="30" name="29 Metin kutusu"/>
          <p:cNvSpPr txBox="1"/>
          <p:nvPr/>
        </p:nvSpPr>
        <p:spPr>
          <a:xfrm>
            <a:off x="6228184" y="5723964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17/11/2020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476672"/>
            <a:ext cx="9144000" cy="1298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tr-TR" sz="3200" dirty="0" smtClean="0"/>
              <a:t>GDM 425 GIDA MÜHENDİSLİĞİ LABORATUVAR UYGULAMALARI I </a:t>
            </a:r>
            <a:endParaRPr lang="tr-TR" sz="3200" dirty="0"/>
          </a:p>
        </p:txBody>
      </p:sp>
      <p:sp>
        <p:nvSpPr>
          <p:cNvPr id="4" name="Dikdörtgen 3"/>
          <p:cNvSpPr/>
          <p:nvPr/>
        </p:nvSpPr>
        <p:spPr>
          <a:xfrm>
            <a:off x="251520" y="1970139"/>
            <a:ext cx="8712968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3"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 adet sunum, vize sınavı öncesinde, 6 adet sunum ise vize sınavı sonrasında sisteme yüklenecektir.</a:t>
            </a:r>
          </a:p>
          <a:p>
            <a:pPr lvl="0" algn="just" eaLnBrk="1" hangingPunct="1">
              <a:spcBef>
                <a:spcPct val="20000"/>
              </a:spcBef>
              <a:buClr>
                <a:srgbClr val="5F5F5F"/>
              </a:buClr>
            </a:pPr>
            <a:endParaRPr kumimoji="0" lang="tr-TR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4"/>
            </a:pPr>
            <a:r>
              <a:rPr kumimoji="0" lang="tr-T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Öğrenciler konuyla ilgili anlamadıkları noktaları ve varsa sorularını ders ile ilgilenen araştırma görevlisine mail yoluyla iletebileceklerdir (Öğrenciler, konuyla ilgili sunumların sonunda ilgili araştırma görevlisine ait mail adresine ulaşabileceklerdir).</a:t>
            </a:r>
          </a:p>
        </p:txBody>
      </p:sp>
      <p:pic>
        <p:nvPicPr>
          <p:cNvPr id="33794" name="Picture 2" descr="Araştırma görevlisi nasıl olunur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108029"/>
            <a:ext cx="4248472" cy="19852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54" y="4005064"/>
            <a:ext cx="1926362" cy="2234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068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476672"/>
            <a:ext cx="9144000" cy="1298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tr-TR" sz="3200" dirty="0" smtClean="0"/>
              <a:t>GDM 425 GIDA MÜHENDİSLİĞİ LABORATUVAR UYGULAMALARI I </a:t>
            </a:r>
            <a:endParaRPr lang="tr-TR" sz="3200" dirty="0"/>
          </a:p>
        </p:txBody>
      </p:sp>
      <p:sp>
        <p:nvSpPr>
          <p:cNvPr id="4" name="Dikdörtgen 3"/>
          <p:cNvSpPr/>
          <p:nvPr/>
        </p:nvSpPr>
        <p:spPr>
          <a:xfrm>
            <a:off x="179512" y="1802199"/>
            <a:ext cx="8784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5"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Her hafta yüklenen sunumlarla ilgili, öğrencilerden rapor hazırlamaları istenmektedir.</a:t>
            </a:r>
          </a:p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5"/>
            </a:pP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AutoNum type="arabicPeriod" startAt="5"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Raporların, konuyla ilgili sunumlar yüklendikten sonraki 1 hafta içinde sisteme yüklenmesi gerekmektedir.</a:t>
            </a:r>
          </a:p>
        </p:txBody>
      </p:sp>
      <p:pic>
        <p:nvPicPr>
          <p:cNvPr id="34818" name="Picture 2" descr="Profesyonel Rapor Hazırlama | Sonsuz Teknoloj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8130"/>
            <a:ext cx="3200400" cy="2667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73142"/>
            <a:ext cx="4263976" cy="2398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283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476672"/>
            <a:ext cx="9144000" cy="1298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tr-TR" sz="3200" dirty="0" smtClean="0"/>
              <a:t>GDM 425 GIDA MÜHENDİSLİĞİ LABORATUVAR UYGULAMALARI I </a:t>
            </a:r>
            <a:endParaRPr lang="tr-TR" sz="3200" dirty="0"/>
          </a:p>
        </p:txBody>
      </p:sp>
      <p:sp>
        <p:nvSpPr>
          <p:cNvPr id="5" name="Dikdörtgen 4"/>
          <p:cNvSpPr/>
          <p:nvPr/>
        </p:nvSpPr>
        <p:spPr>
          <a:xfrm>
            <a:off x="179512" y="1916832"/>
            <a:ext cx="87129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7"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Raporlar için son teslim tarihi sistemde belirtilecektir.</a:t>
            </a:r>
          </a:p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7"/>
            </a:pPr>
            <a:endParaRPr kumimoji="0" lang="tr-TR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Wingdings" pitchFamily="2" charset="2"/>
              <a:buAutoNum type="arabicPeriod" startAt="7"/>
            </a:pPr>
            <a:r>
              <a:rPr kumimoji="0" lang="tr-T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Belirtilen süre sonrasında sisteme yüklenen raporlar değerlendirmeye alınmayacaktır.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487" y="3645024"/>
            <a:ext cx="4876800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8" r="51784"/>
          <a:stretch/>
        </p:blipFill>
        <p:spPr bwMode="auto">
          <a:xfrm>
            <a:off x="827584" y="3536171"/>
            <a:ext cx="2229798" cy="266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575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9512" y="2247138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9"/>
            </a:pPr>
            <a:r>
              <a:rPr lang="tr-TR" sz="2400" kern="0" dirty="0" smtClean="0">
                <a:solidFill>
                  <a:srgbClr val="000000"/>
                </a:solidFill>
                <a:latin typeface="Times New Roman"/>
              </a:rPr>
              <a:t>Öğrenciler teslim etmedikleri raporlar için “0” puan alacaklardır.</a:t>
            </a:r>
          </a:p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9"/>
            </a:pPr>
            <a:endParaRPr lang="tr-TR" sz="1600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algn="just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9"/>
            </a:pPr>
            <a:r>
              <a:rPr lang="tr-TR" sz="2400" kern="0" dirty="0" smtClean="0">
                <a:solidFill>
                  <a:srgbClr val="000000"/>
                </a:solidFill>
                <a:latin typeface="Times New Roman"/>
              </a:rPr>
              <a:t>İkiden </a:t>
            </a:r>
            <a:r>
              <a:rPr lang="tr-TR" sz="2400" kern="0" dirty="0">
                <a:solidFill>
                  <a:srgbClr val="000000"/>
                </a:solidFill>
                <a:latin typeface="Times New Roman"/>
              </a:rPr>
              <a:t>fazla raporu eksik olan öğrenciler dersten kalmış </a:t>
            </a:r>
            <a:r>
              <a:rPr lang="tr-TR" sz="2400" kern="0" dirty="0" smtClean="0">
                <a:solidFill>
                  <a:srgbClr val="000000"/>
                </a:solidFill>
                <a:latin typeface="Times New Roman"/>
              </a:rPr>
              <a:t>olacaklardır</a:t>
            </a:r>
            <a:r>
              <a:rPr lang="tr-TR" sz="2400" kern="0" dirty="0">
                <a:solidFill>
                  <a:srgbClr val="000000"/>
                </a:solidFill>
                <a:latin typeface="Times New Roman"/>
              </a:rPr>
              <a:t>.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0" y="476672"/>
            <a:ext cx="9144000" cy="1298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tr-TR" sz="3200" dirty="0" smtClean="0"/>
              <a:t>GDM 425 GIDA MÜHENDİSLİĞİ LABORATUVAR UYGULAMALARI I </a:t>
            </a:r>
            <a:endParaRPr lang="tr-TR" sz="32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252" y="4437112"/>
            <a:ext cx="2820168" cy="208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3" name="Picture 5" descr="Cartoon Report Card Grades — Stock Vector © ronleishman #1394914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47141"/>
            <a:ext cx="2628942" cy="1861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11004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53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476672"/>
            <a:ext cx="9144000" cy="1298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r>
              <a:rPr lang="tr-TR" sz="3200" dirty="0" smtClean="0"/>
              <a:t>GDM 425 GIDA MÜHENDİSLİĞİ LABORATUVAR UYGULAMALARI I </a:t>
            </a:r>
            <a:endParaRPr lang="tr-TR" sz="3200" dirty="0"/>
          </a:p>
        </p:txBody>
      </p:sp>
      <p:sp>
        <p:nvSpPr>
          <p:cNvPr id="5" name="Dikdörtgen 4"/>
          <p:cNvSpPr/>
          <p:nvPr/>
        </p:nvSpPr>
        <p:spPr>
          <a:xfrm>
            <a:off x="323528" y="1916832"/>
            <a:ext cx="424847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11"/>
            </a:pPr>
            <a:r>
              <a:rPr lang="tr-TR" kern="0" dirty="0">
                <a:solidFill>
                  <a:srgbClr val="000000"/>
                </a:solidFill>
                <a:latin typeface="Times New Roman"/>
              </a:rPr>
              <a:t>Öğrencilerin raporları </a:t>
            </a:r>
            <a:r>
              <a:rPr lang="tr-TR" kern="0" dirty="0" smtClean="0">
                <a:solidFill>
                  <a:srgbClr val="000000"/>
                </a:solidFill>
                <a:latin typeface="Times New Roman"/>
              </a:rPr>
              <a:t>yanda belirtilen </a:t>
            </a:r>
            <a:r>
              <a:rPr lang="tr-TR" kern="0" dirty="0">
                <a:solidFill>
                  <a:srgbClr val="000000"/>
                </a:solidFill>
                <a:latin typeface="Times New Roman"/>
              </a:rPr>
              <a:t>formatta hazırlamaları gerekmektedir. Raporların değerlendirilmesinde, belirtilen formata </a:t>
            </a:r>
            <a:r>
              <a:rPr lang="tr-TR" b="1" u="sng" kern="0" dirty="0" smtClean="0">
                <a:solidFill>
                  <a:srgbClr val="000000"/>
                </a:solidFill>
                <a:latin typeface="Times New Roman"/>
              </a:rPr>
              <a:t>uyulmaması</a:t>
            </a:r>
            <a:r>
              <a:rPr lang="tr-TR" kern="0" dirty="0" smtClean="0">
                <a:solidFill>
                  <a:srgbClr val="000000"/>
                </a:solidFill>
                <a:latin typeface="Times New Roman"/>
              </a:rPr>
              <a:t> </a:t>
            </a:r>
            <a:r>
              <a:rPr lang="tr-TR" kern="0" dirty="0">
                <a:solidFill>
                  <a:srgbClr val="000000"/>
                </a:solidFill>
                <a:latin typeface="Times New Roman"/>
              </a:rPr>
              <a:t>göz önünde bulundurulacaktır</a:t>
            </a:r>
            <a:r>
              <a:rPr lang="tr-TR" kern="0" dirty="0" smtClean="0">
                <a:solidFill>
                  <a:srgbClr val="000000"/>
                </a:solidFill>
                <a:latin typeface="Times New Roman"/>
              </a:rPr>
              <a:t>.</a:t>
            </a:r>
          </a:p>
          <a:p>
            <a:pPr marL="342900" lvl="0" indent="-342900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11"/>
            </a:pPr>
            <a:r>
              <a:rPr lang="tr-TR" kern="0" dirty="0" smtClean="0">
                <a:solidFill>
                  <a:srgbClr val="000000"/>
                </a:solidFill>
                <a:latin typeface="Times New Roman"/>
              </a:rPr>
              <a:t>Raporlar </a:t>
            </a:r>
            <a:r>
              <a:rPr lang="tr-TR" b="1" kern="0" dirty="0" smtClean="0">
                <a:solidFill>
                  <a:srgbClr val="000000"/>
                </a:solidFill>
                <a:latin typeface="Times New Roman"/>
              </a:rPr>
              <a:t>FEN BİLİMLERİ ENSTİTÜSÜ TEZ YAZIM KILAVUZU </a:t>
            </a:r>
            <a:r>
              <a:rPr lang="tr-TR" kern="0" dirty="0" smtClean="0">
                <a:solidFill>
                  <a:srgbClr val="000000"/>
                </a:solidFill>
                <a:latin typeface="Times New Roman"/>
              </a:rPr>
              <a:t>kurallarına uygun olarak yazılacaktır.</a:t>
            </a:r>
            <a:endParaRPr lang="tr-TR" kern="0" dirty="0">
              <a:solidFill>
                <a:srgbClr val="000000"/>
              </a:solidFill>
              <a:latin typeface="Times New Roman"/>
            </a:endParaRPr>
          </a:p>
          <a:p>
            <a:pPr marL="342900" lvl="0" indent="-342900" eaLnBrk="1" hangingPunct="1">
              <a:spcBef>
                <a:spcPct val="20000"/>
              </a:spcBef>
              <a:buClr>
                <a:srgbClr val="5F5F5F"/>
              </a:buClr>
              <a:buFont typeface="+mj-lt"/>
              <a:buAutoNum type="arabicPeriod" startAt="11"/>
            </a:pPr>
            <a:r>
              <a:rPr lang="tr-TR" kern="0" dirty="0">
                <a:solidFill>
                  <a:srgbClr val="000000"/>
                </a:solidFill>
                <a:latin typeface="Times New Roman"/>
              </a:rPr>
              <a:t>Öğrencilerin geçme notları sınavdan aldıkları not ve rapor notlarının ortalamaları dikkate alınarak hesaplanacaktır. Bu nedenle öğrencilerin raporlarına gereken önemi vermeleri gerekmektedir.</a:t>
            </a:r>
          </a:p>
        </p:txBody>
      </p:sp>
      <p:sp>
        <p:nvSpPr>
          <p:cNvPr id="6" name="Dikdörtgen 5"/>
          <p:cNvSpPr>
            <a:spLocks/>
          </p:cNvSpPr>
          <p:nvPr/>
        </p:nvSpPr>
        <p:spPr>
          <a:xfrm>
            <a:off x="4932040" y="1758566"/>
            <a:ext cx="3600000" cy="469477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28600" indent="-228600" algn="just">
              <a:buAutoNum type="arabicPeriod"/>
            </a:pPr>
            <a:endParaRPr lang="tr-TR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endParaRPr lang="tr-TR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just">
              <a:buAutoNum type="arabicPeriod"/>
            </a:pPr>
            <a:endParaRPr lang="tr-TR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5288" algn="just"/>
            <a:r>
              <a:rPr lang="tr-TR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No:</a:t>
            </a:r>
          </a:p>
          <a:p>
            <a:pPr marL="395288" algn="just"/>
            <a:r>
              <a:rPr lang="tr-TR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Adı Soyadı:</a:t>
            </a:r>
          </a:p>
          <a:p>
            <a:pPr marL="395288" algn="just"/>
            <a:r>
              <a:rPr lang="tr-TR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Uygulama Adı:</a:t>
            </a:r>
          </a:p>
          <a:p>
            <a:pPr marL="395288" algn="just"/>
            <a:endParaRPr lang="tr-TR" sz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3888" indent="-228600" algn="just">
              <a:buAutoNum type="arabicPeriod"/>
            </a:pPr>
            <a:r>
              <a:rPr lang="tr-TR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Konu:</a:t>
            </a:r>
          </a:p>
          <a:p>
            <a:pPr marL="623888" indent="-228600" algn="just">
              <a:buAutoNum type="arabicPeriod"/>
            </a:pPr>
            <a:r>
              <a:rPr lang="tr-TR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Amaç:</a:t>
            </a:r>
          </a:p>
          <a:p>
            <a:pPr marL="623888" indent="-228600" algn="just">
              <a:buAutoNum type="arabicPeriod"/>
            </a:pPr>
            <a:r>
              <a:rPr lang="tr-TR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Materyal ve Yöntem:</a:t>
            </a:r>
          </a:p>
          <a:p>
            <a:pPr marL="623888" indent="-228600" algn="just">
              <a:buAutoNum type="arabicPeriod"/>
            </a:pPr>
            <a:r>
              <a:rPr lang="tr-TR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Bulgular:</a:t>
            </a:r>
          </a:p>
          <a:p>
            <a:pPr marL="623888" indent="-228600" algn="just">
              <a:buAutoNum type="arabicPeriod"/>
            </a:pPr>
            <a:r>
              <a:rPr lang="tr-TR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Sonucun yorumlanması:</a:t>
            </a:r>
          </a:p>
          <a:p>
            <a:pPr marL="623888" indent="-228600" algn="just">
              <a:buAutoNum type="arabicPeriod"/>
            </a:pPr>
            <a:r>
              <a:rPr lang="tr-TR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Kaynaklar</a:t>
            </a:r>
          </a:p>
        </p:txBody>
      </p:sp>
    </p:spTree>
    <p:extLst>
      <p:ext uri="{BB962C8B-B14F-4D97-AF65-F5344CB8AC3E}">
        <p14:creationId xmlns="" xmlns:p14="http://schemas.microsoft.com/office/powerpoint/2010/main" val="104747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DM 425 Laboratuvar Uygulamaları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Verdana"/>
        <a:ea typeface=""/>
        <a:cs typeface=""/>
      </a:majorFont>
      <a:minorFont>
        <a:latin typeface="Times New Roman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Times New Roman" pitchFamily="18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GDM 425 Laboratuvar Uygulamaları</Template>
  <TotalTime>151</TotalTime>
  <Words>354</Words>
  <Application>Microsoft Office PowerPoint</Application>
  <PresentationFormat>Ekran Gösterisi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1" baseType="lpstr">
      <vt:lpstr>GDM 425 Laboratuvar Uygulamaları</vt:lpstr>
      <vt:lpstr>GDM 425 GIDA MÜHENDİSLİĞİ LABORATUVAR UYGULAMALARI I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GDM 425 LABORATUVAR UYGULAMALARI</dc:title>
  <dc:creator>Lenovo</dc:creator>
  <cp:lastModifiedBy>kullanicii</cp:lastModifiedBy>
  <cp:revision>27</cp:revision>
  <dcterms:created xsi:type="dcterms:W3CDTF">2020-09-27T18:39:10Z</dcterms:created>
  <dcterms:modified xsi:type="dcterms:W3CDTF">2020-09-28T13:58:25Z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TC010183731055</vt:lpwstr>
  </property>
</Properties>
</file>