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2"/>
  </p:notesMasterIdLst>
  <p:sldIdLst>
    <p:sldId id="256" r:id="rId2"/>
    <p:sldId id="259" r:id="rId3"/>
    <p:sldId id="260" r:id="rId4"/>
    <p:sldId id="261" r:id="rId5"/>
    <p:sldId id="264" r:id="rId6"/>
    <p:sldId id="265" r:id="rId7"/>
    <p:sldId id="262" r:id="rId8"/>
    <p:sldId id="269" r:id="rId9"/>
    <p:sldId id="268" r:id="rId10"/>
    <p:sldId id="27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Kullanıcısı" initials="MOK" lastIdx="1" clrIdx="0">
    <p:extLst>
      <p:ext uri="{19B8F6BF-5375-455C-9EA6-DF929625EA0E}">
        <p15:presenceInfo xmlns:p15="http://schemas.microsoft.com/office/powerpoint/2012/main" userId="Microsoft Office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p:restoredTop sz="94674"/>
  </p:normalViewPr>
  <p:slideViewPr>
    <p:cSldViewPr snapToGrid="0" snapToObjects="1">
      <p:cViewPr varScale="1">
        <p:scale>
          <a:sx n="71" d="100"/>
          <a:sy n="71" d="100"/>
        </p:scale>
        <p:origin x="1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2C8D09-444F-414A-BA15-DA92577B3E56}" type="datetimeFigureOut">
              <a:rPr lang="tr-TR" smtClean="0"/>
              <a:t>9.01.2019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DA059-CD9A-5042-91FB-D142FCBF7313}" type="slidenum">
              <a:rPr lang="tr-TR" smtClean="0"/>
              <a:t>‹#›</a:t>
            </a:fld>
            <a:endParaRPr lang="tr-TR"/>
          </a:p>
        </p:txBody>
      </p:sp>
    </p:spTree>
    <p:extLst>
      <p:ext uri="{BB962C8B-B14F-4D97-AF65-F5344CB8AC3E}">
        <p14:creationId xmlns:p14="http://schemas.microsoft.com/office/powerpoint/2010/main" val="382289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3CDBB7ED-4E0D-FD42-BDB3-F8B983ADB52B}"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1D3BD887-40C8-7A48-ADC6-01A38689BD72}"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E2996A70-7C8E-884C-AB6B-F37152078710}"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BC19088E-0EAF-3E44-B9CB-ADC5007868FB}" type="datetime1">
              <a:rPr lang="tr-TR" smtClean="0"/>
              <a:t>9.01.2019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0E022491-5D44-C941-91B0-3D86234C1360}" type="datetime1">
              <a:rPr lang="tr-TR" smtClean="0"/>
              <a:t>9.01.2019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4F38D8CA-8DD5-C344-98AC-D9A39F38B1E2}" type="datetime1">
              <a:rPr lang="tr-TR" smtClean="0"/>
              <a:t>9.01.2019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D49B5F63-9FE4-2F40-BE88-AF6B0078DB88}"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8F80D92A-5E2C-594E-96CB-6E9E1F45FEE0}"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29A6F140-8717-7F48-B37F-9C6C401D864E}"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58E7AAB6-9310-7F4A-857D-C4003634254C}" type="datetime1">
              <a:rPr lang="tr-TR" smtClean="0"/>
              <a:t>9.01.2019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234AE7B4-1214-204E-AD65-6743B8EE0AC4}" type="datetime1">
              <a:rPr lang="tr-TR" smtClean="0"/>
              <a:t>9.01.2019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62F872A2-AF25-7741-BC33-EEC9E4E1C06B}" type="datetime1">
              <a:rPr lang="tr-TR" smtClean="0"/>
              <a:t>9.01.2019</a:t>
            </a:fld>
            <a:endParaRPr lang="en-US" dirty="0"/>
          </a:p>
        </p:txBody>
      </p:sp>
      <p:sp>
        <p:nvSpPr>
          <p:cNvPr id="8" name="Footer Placeholder 7"/>
          <p:cNvSpPr>
            <a:spLocks noGrp="1"/>
          </p:cNvSpPr>
          <p:nvPr>
            <p:ph type="ftr" sz="quarter" idx="11"/>
          </p:nvPr>
        </p:nvSpPr>
        <p:spPr/>
        <p:txBody>
          <a:bodyPr/>
          <a:lstStyle/>
          <a:p>
            <a:r>
              <a:rPr lang="en-US"/>
              <a:t>Sosyolojiye Giriş 2018-19 Güz Dönemi</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E4EDCDA-C4C2-064E-B461-89E95E48DD20}" type="datetime1">
              <a:rPr lang="tr-TR" smtClean="0"/>
              <a:t>9.01.2019</a:t>
            </a:fld>
            <a:endParaRPr lang="en-US" dirty="0"/>
          </a:p>
        </p:txBody>
      </p:sp>
      <p:sp>
        <p:nvSpPr>
          <p:cNvPr id="4" name="Footer Placeholder 3"/>
          <p:cNvSpPr>
            <a:spLocks noGrp="1"/>
          </p:cNvSpPr>
          <p:nvPr>
            <p:ph type="ftr" sz="quarter" idx="11"/>
          </p:nvPr>
        </p:nvSpPr>
        <p:spPr/>
        <p:txBody>
          <a:bodyPr/>
          <a:lstStyle/>
          <a:p>
            <a:r>
              <a:rPr lang="en-US"/>
              <a:t>Sosyolojiye Giriş 2018-19 Güz Dönemi</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59EA3-6071-2143-BBBF-B441F632B5E0}" type="datetime1">
              <a:rPr lang="tr-TR" smtClean="0"/>
              <a:t>9.01.2019</a:t>
            </a:fld>
            <a:endParaRPr lang="en-US" dirty="0"/>
          </a:p>
        </p:txBody>
      </p:sp>
      <p:sp>
        <p:nvSpPr>
          <p:cNvPr id="3" name="Footer Placeholder 2"/>
          <p:cNvSpPr>
            <a:spLocks noGrp="1"/>
          </p:cNvSpPr>
          <p:nvPr>
            <p:ph type="ftr" sz="quarter" idx="11"/>
          </p:nvPr>
        </p:nvSpPr>
        <p:spPr/>
        <p:txBody>
          <a:bodyPr/>
          <a:lstStyle/>
          <a:p>
            <a:r>
              <a:rPr lang="en-US"/>
              <a:t>Sosyolojiye Giriş 2018-19 Güz Dönemi</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F4E6201C-7150-BA4E-917D-842E564BDB6F}" type="datetime1">
              <a:rPr lang="tr-TR" smtClean="0"/>
              <a:t>9.01.2019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937026AC-0647-2940-8218-791CD143D0F0}" type="datetime1">
              <a:rPr lang="tr-TR" smtClean="0"/>
              <a:t>9.01.2019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5794588-9051-964A-A7F5-053FA9F68851}" type="datetime1">
              <a:rPr lang="tr-TR" smtClean="0"/>
              <a:t>9.01.2019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Sosyolojiye Giriş 2018-19 Güz Dönemi</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F3D8673-50CD-284D-87B6-E054E015E042}"/>
              </a:ext>
            </a:extLst>
          </p:cNvPr>
          <p:cNvSpPr>
            <a:spLocks noGrp="1"/>
          </p:cNvSpPr>
          <p:nvPr>
            <p:ph type="ctrTitle"/>
          </p:nvPr>
        </p:nvSpPr>
        <p:spPr>
          <a:xfrm>
            <a:off x="3626226" y="1817575"/>
            <a:ext cx="6338046" cy="2262781"/>
          </a:xfrm>
        </p:spPr>
        <p:txBody>
          <a:bodyPr>
            <a:normAutofit/>
          </a:bodyPr>
          <a:lstStyle/>
          <a:p>
            <a:r>
              <a:rPr lang="tr-TR" dirty="0" smtClean="0"/>
              <a:t>Genel Sosyoloji</a:t>
            </a:r>
            <a:r>
              <a:rPr lang="tr-TR" dirty="0"/>
              <a:t/>
            </a:r>
            <a:br>
              <a:rPr lang="tr-TR" dirty="0"/>
            </a:br>
            <a:endParaRPr lang="tr-TR" dirty="0"/>
          </a:p>
        </p:txBody>
      </p:sp>
      <p:sp>
        <p:nvSpPr>
          <p:cNvPr id="3" name="Alt Başlık 2">
            <a:extLst>
              <a:ext uri="{FF2B5EF4-FFF2-40B4-BE49-F238E27FC236}">
                <a16:creationId xmlns:a16="http://schemas.microsoft.com/office/drawing/2014/main" id="{B41AEF47-ACB2-3D41-8935-831F470F7AB6}"/>
              </a:ext>
            </a:extLst>
          </p:cNvPr>
          <p:cNvSpPr>
            <a:spLocks noGrp="1"/>
          </p:cNvSpPr>
          <p:nvPr>
            <p:ph type="subTitle" idx="1"/>
          </p:nvPr>
        </p:nvSpPr>
        <p:spPr>
          <a:xfrm>
            <a:off x="3455893" y="3617895"/>
            <a:ext cx="5526741" cy="1908846"/>
          </a:xfrm>
        </p:spPr>
        <p:txBody>
          <a:bodyPr>
            <a:normAutofit/>
          </a:bodyPr>
          <a:lstStyle/>
          <a:p>
            <a:pPr algn="ctr"/>
            <a:r>
              <a:rPr lang="tr-TR" sz="2400" b="1"/>
              <a:t>SOS </a:t>
            </a:r>
            <a:r>
              <a:rPr lang="tr-TR" sz="2400" b="1" smtClean="0"/>
              <a:t>107</a:t>
            </a:r>
            <a:endParaRPr lang="tr-TR" sz="2400" b="1" dirty="0"/>
          </a:p>
          <a:p>
            <a:pPr algn="ctr"/>
            <a:r>
              <a:rPr lang="tr-TR" sz="2400" b="1" dirty="0"/>
              <a:t>Siyaset, Hükümet ve Devlet</a:t>
            </a:r>
          </a:p>
        </p:txBody>
      </p:sp>
    </p:spTree>
    <p:extLst>
      <p:ext uri="{BB962C8B-B14F-4D97-AF65-F5344CB8AC3E}">
        <p14:creationId xmlns:p14="http://schemas.microsoft.com/office/powerpoint/2010/main" val="226872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a:extLst>
              <a:ext uri="{FF2B5EF4-FFF2-40B4-BE49-F238E27FC236}">
                <a16:creationId xmlns:a16="http://schemas.microsoft.com/office/drawing/2014/main" id="{D2FA864C-2311-2D4B-A4AD-AC8BCD31AE1C}"/>
              </a:ext>
            </a:extLst>
          </p:cNvPr>
          <p:cNvSpPr>
            <a:spLocks noGrp="1"/>
          </p:cNvSpPr>
          <p:nvPr>
            <p:ph type="sldNum" sz="quarter" idx="12"/>
          </p:nvPr>
        </p:nvSpPr>
        <p:spPr/>
        <p:txBody>
          <a:bodyPr/>
          <a:lstStyle/>
          <a:p>
            <a:fld id="{D57F1E4F-1CFF-5643-939E-217C01CDF565}" type="slidenum">
              <a:rPr lang="en-US" smtClean="0"/>
              <a:pPr/>
              <a:t>10</a:t>
            </a:fld>
            <a:endParaRPr lang="en-US"/>
          </a:p>
        </p:txBody>
      </p:sp>
      <p:sp>
        <p:nvSpPr>
          <p:cNvPr id="7" name="İçerik Yer Tutucusu 6">
            <a:extLst>
              <a:ext uri="{FF2B5EF4-FFF2-40B4-BE49-F238E27FC236}">
                <a16:creationId xmlns:a16="http://schemas.microsoft.com/office/drawing/2014/main" id="{27F6FA79-5B2C-244B-8E07-1D29D6F2CB39}"/>
              </a:ext>
            </a:extLst>
          </p:cNvPr>
          <p:cNvSpPr>
            <a:spLocks noGrp="1"/>
          </p:cNvSpPr>
          <p:nvPr>
            <p:ph idx="1"/>
          </p:nvPr>
        </p:nvSpPr>
        <p:spPr>
          <a:xfrm>
            <a:off x="2128193" y="1539366"/>
            <a:ext cx="9971087" cy="1080941"/>
          </a:xfrm>
        </p:spPr>
        <p:txBody>
          <a:bodyPr>
            <a:normAutofit/>
          </a:bodyPr>
          <a:lstStyle/>
          <a:p>
            <a:pPr marL="0" indent="0">
              <a:buNone/>
            </a:pPr>
            <a:r>
              <a:rPr lang="tr-TR" sz="3600" b="1" dirty="0"/>
              <a:t>T. H. Marshall Yurttaşlık Hakları </a:t>
            </a:r>
          </a:p>
          <a:p>
            <a:pPr marL="0" indent="0">
              <a:buNone/>
            </a:pPr>
            <a:endParaRPr lang="tr-TR" dirty="0"/>
          </a:p>
          <a:p>
            <a:endParaRPr lang="tr-TR" dirty="0"/>
          </a:p>
        </p:txBody>
      </p:sp>
      <p:sp>
        <p:nvSpPr>
          <p:cNvPr id="8" name="Veri Yer Tutucusu 3">
            <a:extLst>
              <a:ext uri="{FF2B5EF4-FFF2-40B4-BE49-F238E27FC236}">
                <a16:creationId xmlns:a16="http://schemas.microsoft.com/office/drawing/2014/main" id="{BFDF4553-DF65-E14D-A053-8D3805F7A810}"/>
              </a:ext>
            </a:extLst>
          </p:cNvPr>
          <p:cNvSpPr txBox="1">
            <a:spLocks/>
          </p:cNvSpPr>
          <p:nvPr/>
        </p:nvSpPr>
        <p:spPr>
          <a:xfrm>
            <a:off x="10485437" y="6483941"/>
            <a:ext cx="1146283" cy="370396"/>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54F601-07F5-4A4D-A02C-1E8753B5E356}" type="datetime1">
              <a:rPr lang="tr-TR" smtClean="0"/>
              <a:pPr/>
              <a:t>9.01.2019</a:t>
            </a:fld>
            <a:endParaRPr lang="en-US" dirty="0"/>
          </a:p>
        </p:txBody>
      </p:sp>
      <p:sp>
        <p:nvSpPr>
          <p:cNvPr id="9" name="Unvan 1">
            <a:extLst>
              <a:ext uri="{FF2B5EF4-FFF2-40B4-BE49-F238E27FC236}">
                <a16:creationId xmlns:a16="http://schemas.microsoft.com/office/drawing/2014/main" id="{43607078-6E87-3B44-ACFC-8EF31D6D418D}"/>
              </a:ext>
            </a:extLst>
          </p:cNvPr>
          <p:cNvSpPr>
            <a:spLocks noGrp="1"/>
          </p:cNvSpPr>
          <p:nvPr>
            <p:ph type="title"/>
          </p:nvPr>
        </p:nvSpPr>
        <p:spPr>
          <a:xfrm>
            <a:off x="2023066" y="2865404"/>
            <a:ext cx="8911687" cy="823008"/>
          </a:xfrm>
        </p:spPr>
        <p:txBody>
          <a:bodyPr>
            <a:normAutofit fontScale="90000"/>
          </a:bodyPr>
          <a:lstStyle/>
          <a:p>
            <a:r>
              <a:rPr lang="tr-TR" b="1" dirty="0" err="1"/>
              <a:t>Gesta</a:t>
            </a:r>
            <a:r>
              <a:rPr lang="tr-TR" b="1" dirty="0"/>
              <a:t> </a:t>
            </a:r>
            <a:r>
              <a:rPr lang="tr-TR" b="1" dirty="0" err="1"/>
              <a:t>Esping</a:t>
            </a:r>
            <a:r>
              <a:rPr lang="tr-TR" b="1" dirty="0"/>
              <a:t>-Andersen: Refahın Üç Dünyası</a:t>
            </a:r>
            <a:endParaRPr lang="tr-TR" dirty="0"/>
          </a:p>
        </p:txBody>
      </p:sp>
    </p:spTree>
    <p:extLst>
      <p:ext uri="{BB962C8B-B14F-4D97-AF65-F5344CB8AC3E}">
        <p14:creationId xmlns:p14="http://schemas.microsoft.com/office/powerpoint/2010/main" val="53632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C047FB1-D5AE-F041-A8C9-4753792A4716}"/>
              </a:ext>
            </a:extLst>
          </p:cNvPr>
          <p:cNvSpPr>
            <a:spLocks noGrp="1"/>
          </p:cNvSpPr>
          <p:nvPr>
            <p:ph type="title"/>
          </p:nvPr>
        </p:nvSpPr>
        <p:spPr>
          <a:xfrm>
            <a:off x="9231549" y="845838"/>
            <a:ext cx="2555165" cy="1280890"/>
          </a:xfrm>
        </p:spPr>
        <p:txBody>
          <a:bodyPr>
            <a:normAutofit/>
          </a:bodyPr>
          <a:lstStyle/>
          <a:p>
            <a:pPr algn="ctr"/>
            <a:r>
              <a:rPr lang="tr-TR" sz="1800" dirty="0"/>
              <a:t>2002 Irak Savaşı protestoları</a:t>
            </a:r>
          </a:p>
        </p:txBody>
      </p:sp>
      <p:sp>
        <p:nvSpPr>
          <p:cNvPr id="6" name="Slayt Numarası Yer Tutucusu 5">
            <a:extLst>
              <a:ext uri="{FF2B5EF4-FFF2-40B4-BE49-F238E27FC236}">
                <a16:creationId xmlns:a16="http://schemas.microsoft.com/office/drawing/2014/main" id="{7FC22BA2-D2D3-0F4B-B702-93DC3C9C255C}"/>
              </a:ext>
            </a:extLst>
          </p:cNvPr>
          <p:cNvSpPr>
            <a:spLocks noGrp="1"/>
          </p:cNvSpPr>
          <p:nvPr>
            <p:ph type="sldNum" sz="quarter" idx="12"/>
          </p:nvPr>
        </p:nvSpPr>
        <p:spPr/>
        <p:txBody>
          <a:bodyPr/>
          <a:lstStyle/>
          <a:p>
            <a:fld id="{D57F1E4F-1CFF-5643-939E-217C01CDF565}" type="slidenum">
              <a:rPr lang="en-US" smtClean="0"/>
              <a:pPr/>
              <a:t>2</a:t>
            </a:fld>
            <a:endParaRPr lang="en-US"/>
          </a:p>
        </p:txBody>
      </p:sp>
      <p:pic>
        <p:nvPicPr>
          <p:cNvPr id="15" name="İçerik Yer Tutucusu 14">
            <a:extLst>
              <a:ext uri="{FF2B5EF4-FFF2-40B4-BE49-F238E27FC236}">
                <a16:creationId xmlns:a16="http://schemas.microsoft.com/office/drawing/2014/main" id="{A3BBDB51-2AFE-3C4F-8E4F-1E88F422D0CB}"/>
              </a:ext>
            </a:extLst>
          </p:cNvPr>
          <p:cNvPicPr>
            <a:picLocks noGrp="1" noChangeAspect="1"/>
          </p:cNvPicPr>
          <p:nvPr>
            <p:ph idx="1"/>
          </p:nvPr>
        </p:nvPicPr>
        <p:blipFill>
          <a:blip r:embed="rId2"/>
          <a:stretch>
            <a:fillRect/>
          </a:stretch>
        </p:blipFill>
        <p:spPr>
          <a:xfrm>
            <a:off x="1311579" y="303818"/>
            <a:ext cx="4591929" cy="5826619"/>
          </a:xfrm>
        </p:spPr>
      </p:pic>
      <p:pic>
        <p:nvPicPr>
          <p:cNvPr id="16" name="İçerik Yer Tutucusu 7">
            <a:extLst>
              <a:ext uri="{FF2B5EF4-FFF2-40B4-BE49-F238E27FC236}">
                <a16:creationId xmlns:a16="http://schemas.microsoft.com/office/drawing/2014/main" id="{D5678BB8-473F-9F4C-9838-849CE7C72C8C}"/>
              </a:ext>
            </a:extLst>
          </p:cNvPr>
          <p:cNvPicPr>
            <a:picLocks noChangeAspect="1"/>
          </p:cNvPicPr>
          <p:nvPr/>
        </p:nvPicPr>
        <p:blipFill>
          <a:blip r:embed="rId3"/>
          <a:stretch>
            <a:fillRect/>
          </a:stretch>
        </p:blipFill>
        <p:spPr>
          <a:xfrm>
            <a:off x="6611875" y="2366813"/>
            <a:ext cx="5855781" cy="4374793"/>
          </a:xfrm>
          <a:prstGeom prst="rect">
            <a:avLst/>
          </a:prstGeom>
        </p:spPr>
      </p:pic>
      <p:pic>
        <p:nvPicPr>
          <p:cNvPr id="17" name="İçerik Yer Tutucusu 7">
            <a:extLst>
              <a:ext uri="{FF2B5EF4-FFF2-40B4-BE49-F238E27FC236}">
                <a16:creationId xmlns:a16="http://schemas.microsoft.com/office/drawing/2014/main" id="{CECD0085-0CEA-A846-B15B-214CC058ADB8}"/>
              </a:ext>
            </a:extLst>
          </p:cNvPr>
          <p:cNvPicPr>
            <a:picLocks noChangeAspect="1"/>
          </p:cNvPicPr>
          <p:nvPr/>
        </p:nvPicPr>
        <p:blipFill>
          <a:blip r:embed="rId4"/>
          <a:stretch>
            <a:fillRect/>
          </a:stretch>
        </p:blipFill>
        <p:spPr>
          <a:xfrm>
            <a:off x="5605124" y="63145"/>
            <a:ext cx="3237282" cy="4311602"/>
          </a:xfrm>
          <a:prstGeom prst="rect">
            <a:avLst/>
          </a:prstGeom>
        </p:spPr>
      </p:pic>
    </p:spTree>
    <p:extLst>
      <p:ext uri="{BB962C8B-B14F-4D97-AF65-F5344CB8AC3E}">
        <p14:creationId xmlns:p14="http://schemas.microsoft.com/office/powerpoint/2010/main" val="2352964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C047FB1-D5AE-F041-A8C9-4753792A4716}"/>
              </a:ext>
            </a:extLst>
          </p:cNvPr>
          <p:cNvSpPr>
            <a:spLocks noGrp="1"/>
          </p:cNvSpPr>
          <p:nvPr>
            <p:ph type="title"/>
          </p:nvPr>
        </p:nvSpPr>
        <p:spPr/>
        <p:txBody>
          <a:bodyPr/>
          <a:lstStyle/>
          <a:p>
            <a:r>
              <a:rPr lang="tr-TR" dirty="0"/>
              <a:t>Siyaset, Hükümet, Devlet</a:t>
            </a:r>
          </a:p>
        </p:txBody>
      </p:sp>
      <p:sp>
        <p:nvSpPr>
          <p:cNvPr id="6" name="Slayt Numarası Yer Tutucusu 5">
            <a:extLst>
              <a:ext uri="{FF2B5EF4-FFF2-40B4-BE49-F238E27FC236}">
                <a16:creationId xmlns:a16="http://schemas.microsoft.com/office/drawing/2014/main" id="{7FC22BA2-D2D3-0F4B-B702-93DC3C9C255C}"/>
              </a:ext>
            </a:extLst>
          </p:cNvPr>
          <p:cNvSpPr>
            <a:spLocks noGrp="1"/>
          </p:cNvSpPr>
          <p:nvPr>
            <p:ph type="sldNum" sz="quarter" idx="12"/>
          </p:nvPr>
        </p:nvSpPr>
        <p:spPr/>
        <p:txBody>
          <a:bodyPr/>
          <a:lstStyle/>
          <a:p>
            <a:fld id="{D57F1E4F-1CFF-5643-939E-217C01CDF565}" type="slidenum">
              <a:rPr lang="en-US" smtClean="0"/>
              <a:pPr/>
              <a:t>3</a:t>
            </a:fld>
            <a:endParaRPr lang="en-US"/>
          </a:p>
        </p:txBody>
      </p:sp>
      <p:sp>
        <p:nvSpPr>
          <p:cNvPr id="9" name="İçerik Yer Tutucusu 8">
            <a:extLst>
              <a:ext uri="{FF2B5EF4-FFF2-40B4-BE49-F238E27FC236}">
                <a16:creationId xmlns:a16="http://schemas.microsoft.com/office/drawing/2014/main" id="{76694A9A-0003-6A42-ABBD-DF791CEB487E}"/>
              </a:ext>
            </a:extLst>
          </p:cNvPr>
          <p:cNvSpPr>
            <a:spLocks noGrp="1"/>
          </p:cNvSpPr>
          <p:nvPr>
            <p:ph idx="1"/>
          </p:nvPr>
        </p:nvSpPr>
        <p:spPr>
          <a:xfrm>
            <a:off x="2133600" y="1447800"/>
            <a:ext cx="9371012" cy="4463422"/>
          </a:xfrm>
        </p:spPr>
        <p:txBody>
          <a:bodyPr>
            <a:normAutofit lnSpcReduction="10000"/>
          </a:bodyPr>
          <a:lstStyle/>
          <a:p>
            <a:r>
              <a:rPr lang="tr-TR" i="1" dirty="0"/>
              <a:t>Siyaset, yönetimsel etkinliklerin boyutunu ve içeriğini etkilemede erkin kullanılması ile </a:t>
            </a:r>
            <a:r>
              <a:rPr lang="tr-TR" dirty="0"/>
              <a:t>bağlantılıdır. </a:t>
            </a:r>
          </a:p>
          <a:p>
            <a:pPr lvl="1"/>
            <a:r>
              <a:rPr lang="tr-TR" dirty="0"/>
              <a:t>Ancak, siyasa sorgulanan bir kavramdır ve siyasal olanın alanının kapsamı, hükümetin alanın epey ötesinde olabilir.</a:t>
            </a:r>
          </a:p>
          <a:p>
            <a:pPr lvl="1"/>
            <a:r>
              <a:rPr lang="tr-TR" dirty="0"/>
              <a:t>Siyasal olan konular yaşamlarımızın tümüne dokunur.</a:t>
            </a:r>
          </a:p>
          <a:p>
            <a:pPr lvl="2"/>
            <a:r>
              <a:rPr lang="tr-TR" dirty="0"/>
              <a:t>Hükümetler kişisel olan etkinlikleri etkiler, zorunlu saydıkları amaçların uğruna hayatlarımızı dahi feda etmemizi isteyebilirler. </a:t>
            </a:r>
          </a:p>
          <a:p>
            <a:r>
              <a:rPr lang="tr-TR" dirty="0"/>
              <a:t>Hükümetin alanı siyasal erkin alanıdır.</a:t>
            </a:r>
          </a:p>
          <a:p>
            <a:r>
              <a:rPr lang="tr-TR" dirty="0"/>
              <a:t>Tüm modern toplumlar ulus devletlerdir. </a:t>
            </a:r>
          </a:p>
          <a:p>
            <a:pPr lvl="1"/>
            <a:r>
              <a:rPr lang="tr-TR" dirty="0"/>
              <a:t>Egemenlik</a:t>
            </a:r>
          </a:p>
          <a:p>
            <a:pPr lvl="1"/>
            <a:r>
              <a:rPr lang="tr-TR" dirty="0"/>
              <a:t>Yurttaşlık</a:t>
            </a:r>
          </a:p>
          <a:p>
            <a:pPr lvl="1"/>
            <a:r>
              <a:rPr lang="tr-TR" dirty="0"/>
              <a:t>Ulusçuluk</a:t>
            </a:r>
          </a:p>
          <a:p>
            <a:pPr lvl="1"/>
            <a:r>
              <a:rPr lang="tr-TR" dirty="0"/>
              <a:t>Güç / Otorite</a:t>
            </a:r>
          </a:p>
          <a:p>
            <a:pPr lvl="2"/>
            <a:endParaRPr lang="tr-TR" dirty="0"/>
          </a:p>
        </p:txBody>
      </p:sp>
    </p:spTree>
    <p:extLst>
      <p:ext uri="{BB962C8B-B14F-4D97-AF65-F5344CB8AC3E}">
        <p14:creationId xmlns:p14="http://schemas.microsoft.com/office/powerpoint/2010/main" val="415222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75E370-455D-8F49-8B77-7BE08272F2DD}"/>
              </a:ext>
            </a:extLst>
          </p:cNvPr>
          <p:cNvSpPr>
            <a:spLocks noGrp="1"/>
          </p:cNvSpPr>
          <p:nvPr>
            <p:ph type="title"/>
          </p:nvPr>
        </p:nvSpPr>
        <p:spPr>
          <a:xfrm>
            <a:off x="2028825" y="741403"/>
            <a:ext cx="9085262" cy="823008"/>
          </a:xfrm>
        </p:spPr>
        <p:txBody>
          <a:bodyPr/>
          <a:lstStyle/>
          <a:p>
            <a:r>
              <a:rPr lang="tr-TR" dirty="0" err="1"/>
              <a:t>Max</a:t>
            </a:r>
            <a:r>
              <a:rPr lang="tr-TR" dirty="0"/>
              <a:t> </a:t>
            </a:r>
            <a:r>
              <a:rPr lang="tr-TR" dirty="0" err="1"/>
              <a:t>Weber’de</a:t>
            </a:r>
            <a:r>
              <a:rPr lang="tr-TR" dirty="0"/>
              <a:t> otorite</a:t>
            </a:r>
          </a:p>
        </p:txBody>
      </p:sp>
      <p:sp>
        <p:nvSpPr>
          <p:cNvPr id="3" name="İçerik Yer Tutucusu 2">
            <a:extLst>
              <a:ext uri="{FF2B5EF4-FFF2-40B4-BE49-F238E27FC236}">
                <a16:creationId xmlns:a16="http://schemas.microsoft.com/office/drawing/2014/main" id="{7A30A7F5-CD49-9C41-9829-F518A937A647}"/>
              </a:ext>
            </a:extLst>
          </p:cNvPr>
          <p:cNvSpPr>
            <a:spLocks noGrp="1"/>
          </p:cNvSpPr>
          <p:nvPr>
            <p:ph idx="1"/>
          </p:nvPr>
        </p:nvSpPr>
        <p:spPr>
          <a:xfrm>
            <a:off x="1833562" y="2032628"/>
            <a:ext cx="9475787" cy="2872747"/>
          </a:xfrm>
        </p:spPr>
        <p:txBody>
          <a:bodyPr>
            <a:normAutofit/>
          </a:bodyPr>
          <a:lstStyle/>
          <a:p>
            <a:r>
              <a:rPr lang="tr-TR" sz="2400" dirty="0" err="1"/>
              <a:t>Weber'e</a:t>
            </a:r>
            <a:r>
              <a:rPr lang="tr-TR" sz="2400" dirty="0"/>
              <a:t> göre, yetkenin üç kaynağı vardır: </a:t>
            </a:r>
            <a:endParaRPr lang="tr-TR" sz="2400" i="1" dirty="0"/>
          </a:p>
          <a:p>
            <a:pPr marL="0" indent="0">
              <a:buNone/>
            </a:pPr>
            <a:r>
              <a:rPr lang="tr-TR" sz="2400" dirty="0"/>
              <a:t> </a:t>
            </a:r>
          </a:p>
          <a:p>
            <a:pPr lvl="1"/>
            <a:r>
              <a:rPr lang="tr-TR" sz="2400" dirty="0"/>
              <a:t>Geleneksel yetke; kalıtsal aile yönetimi</a:t>
            </a:r>
          </a:p>
          <a:p>
            <a:pPr lvl="1"/>
            <a:r>
              <a:rPr lang="tr-TR" sz="2400" dirty="0"/>
              <a:t>Karizmatik yetke; lidere adanmışlık, kişiliğin bir niteliği</a:t>
            </a:r>
          </a:p>
          <a:p>
            <a:pPr lvl="1"/>
            <a:r>
              <a:rPr lang="tr-TR" sz="2400" dirty="0"/>
              <a:t>Akılcı-Yasal yetke; yasal düzenlemeler ile meşrulaştırılmış güç. </a:t>
            </a:r>
          </a:p>
        </p:txBody>
      </p:sp>
      <p:sp>
        <p:nvSpPr>
          <p:cNvPr id="6" name="Slayt Numarası Yer Tutucusu 5">
            <a:extLst>
              <a:ext uri="{FF2B5EF4-FFF2-40B4-BE49-F238E27FC236}">
                <a16:creationId xmlns:a16="http://schemas.microsoft.com/office/drawing/2014/main" id="{42D22A2B-6EBA-164E-BE3F-A1EC401C9955}"/>
              </a:ext>
            </a:extLst>
          </p:cNvPr>
          <p:cNvSpPr>
            <a:spLocks noGrp="1"/>
          </p:cNvSpPr>
          <p:nvPr>
            <p:ph type="sldNum" sz="quarter" idx="12"/>
          </p:nvPr>
        </p:nvSpPr>
        <p:spPr/>
        <p:txBody>
          <a:bodyPr/>
          <a:lstStyle/>
          <a:p>
            <a:fld id="{D57F1E4F-1CFF-5643-939E-217C01CDF565}" type="slidenum">
              <a:rPr lang="en-US" smtClean="0"/>
              <a:pPr/>
              <a:t>4</a:t>
            </a:fld>
            <a:endParaRPr lang="en-US"/>
          </a:p>
        </p:txBody>
      </p:sp>
    </p:spTree>
    <p:extLst>
      <p:ext uri="{BB962C8B-B14F-4D97-AF65-F5344CB8AC3E}">
        <p14:creationId xmlns:p14="http://schemas.microsoft.com/office/powerpoint/2010/main" val="2910655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DCB3AED-0A77-3D47-AFD3-574362AF5E7C}"/>
              </a:ext>
            </a:extLst>
          </p:cNvPr>
          <p:cNvSpPr>
            <a:spLocks noGrp="1"/>
          </p:cNvSpPr>
          <p:nvPr>
            <p:ph type="title"/>
          </p:nvPr>
        </p:nvSpPr>
        <p:spPr/>
        <p:txBody>
          <a:bodyPr/>
          <a:lstStyle/>
          <a:p>
            <a:r>
              <a:rPr lang="tr-TR" b="1" dirty="0" err="1"/>
              <a:t>Foucault</a:t>
            </a:r>
            <a:r>
              <a:rPr lang="tr-TR" b="1" dirty="0"/>
              <a:t> ve Güç (iktidar)</a:t>
            </a:r>
            <a:r>
              <a:rPr lang="tr-TR" dirty="0"/>
              <a:t/>
            </a:r>
            <a:br>
              <a:rPr lang="tr-TR" dirty="0"/>
            </a:br>
            <a:endParaRPr lang="tr-TR" dirty="0"/>
          </a:p>
        </p:txBody>
      </p:sp>
      <p:sp>
        <p:nvSpPr>
          <p:cNvPr id="3" name="İçerik Yer Tutucusu 2">
            <a:extLst>
              <a:ext uri="{FF2B5EF4-FFF2-40B4-BE49-F238E27FC236}">
                <a16:creationId xmlns:a16="http://schemas.microsoft.com/office/drawing/2014/main" id="{BA5870BA-4CC6-AF4A-9D4E-BD517A7BED47}"/>
              </a:ext>
            </a:extLst>
          </p:cNvPr>
          <p:cNvSpPr>
            <a:spLocks noGrp="1"/>
          </p:cNvSpPr>
          <p:nvPr>
            <p:ph idx="1"/>
          </p:nvPr>
        </p:nvSpPr>
        <p:spPr>
          <a:xfrm>
            <a:off x="2052536" y="1905000"/>
            <a:ext cx="9675812" cy="4472947"/>
          </a:xfrm>
        </p:spPr>
        <p:txBody>
          <a:bodyPr/>
          <a:lstStyle/>
          <a:p>
            <a:r>
              <a:rPr lang="tr-TR" dirty="0" err="1"/>
              <a:t>Foucault</a:t>
            </a:r>
            <a:r>
              <a:rPr lang="tr-TR" dirty="0"/>
              <a:t>, gücün, </a:t>
            </a:r>
            <a:r>
              <a:rPr lang="tr-TR" i="1" dirty="0"/>
              <a:t>devlet gibi bir tek kurumda yoğunlaşmadığını ya da bireylerin herhangi bir tek topluluğu tarafından elde tutulmadığını ileri sürer</a:t>
            </a:r>
            <a:r>
              <a:rPr lang="tr-TR" dirty="0"/>
              <a:t>. </a:t>
            </a:r>
          </a:p>
          <a:p>
            <a:r>
              <a:rPr lang="tr-TR" dirty="0"/>
              <a:t>Güç, kimliği kolayca belirlenebilen topluluklar tarafından elde tutuluyordu: Örneğin, (Marksistlere göre) yöneticiler sınıfı ya da (feministlere göre) erkekler.</a:t>
            </a:r>
          </a:p>
          <a:p>
            <a:r>
              <a:rPr lang="tr-TR" dirty="0"/>
              <a:t> Bunun yerine, </a:t>
            </a:r>
            <a:r>
              <a:rPr lang="tr-TR" dirty="0" err="1"/>
              <a:t>Foucault</a:t>
            </a:r>
            <a:r>
              <a:rPr lang="tr-TR" dirty="0"/>
              <a:t> gücün </a:t>
            </a:r>
            <a:r>
              <a:rPr lang="tr-TR" i="1" dirty="0"/>
              <a:t>toplumsal etkileşimin tüm düzeylerinde, tüm toplumsal kurumlarda, tüm insanlar tarafından işletildiğini</a:t>
            </a:r>
            <a:r>
              <a:rPr lang="tr-TR" dirty="0"/>
              <a:t> ileri sürer. </a:t>
            </a:r>
          </a:p>
          <a:p>
            <a:r>
              <a:rPr lang="tr-TR" dirty="0" err="1"/>
              <a:t>Foucault'ya</a:t>
            </a:r>
            <a:r>
              <a:rPr lang="tr-TR" dirty="0"/>
              <a:t> göre güç ve bilgi birbirlerine yakından bağlıdır ve birbirlerini besler. Bu durum aynı zamanda güç ve bilginin tartışılmasını sağlayan «söylemlerin» gelişmesini betimler. </a:t>
            </a:r>
          </a:p>
          <a:p>
            <a:r>
              <a:rPr lang="tr-TR" dirty="0"/>
              <a:t>Güç, tüm toplumsal ilişkilerde bulunan bir şeydir.</a:t>
            </a:r>
          </a:p>
        </p:txBody>
      </p:sp>
      <p:sp>
        <p:nvSpPr>
          <p:cNvPr id="6" name="Slayt Numarası Yer Tutucusu 5">
            <a:extLst>
              <a:ext uri="{FF2B5EF4-FFF2-40B4-BE49-F238E27FC236}">
                <a16:creationId xmlns:a16="http://schemas.microsoft.com/office/drawing/2014/main" id="{96B23E17-5F32-DC47-B45E-8FA6826D290A}"/>
              </a:ext>
            </a:extLst>
          </p:cNvPr>
          <p:cNvSpPr>
            <a:spLocks noGrp="1"/>
          </p:cNvSpPr>
          <p:nvPr>
            <p:ph type="sldNum" sz="quarter" idx="12"/>
          </p:nvPr>
        </p:nvSpPr>
        <p:spPr/>
        <p:txBody>
          <a:bodyPr/>
          <a:lstStyle/>
          <a:p>
            <a:fld id="{D57F1E4F-1CFF-5643-939E-217C01CDF565}" type="slidenum">
              <a:rPr lang="en-US" smtClean="0"/>
              <a:pPr/>
              <a:t>5</a:t>
            </a:fld>
            <a:endParaRPr lang="en-US"/>
          </a:p>
        </p:txBody>
      </p:sp>
    </p:spTree>
    <p:extLst>
      <p:ext uri="{BB962C8B-B14F-4D97-AF65-F5344CB8AC3E}">
        <p14:creationId xmlns:p14="http://schemas.microsoft.com/office/powerpoint/2010/main" val="3764597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C9ED8D6-DA61-324C-8131-163262C1A19D}"/>
              </a:ext>
            </a:extLst>
          </p:cNvPr>
          <p:cNvSpPr>
            <a:spLocks noGrp="1"/>
          </p:cNvSpPr>
          <p:nvPr>
            <p:ph type="title"/>
          </p:nvPr>
        </p:nvSpPr>
        <p:spPr>
          <a:xfrm>
            <a:off x="1923912" y="634302"/>
            <a:ext cx="8911687" cy="726693"/>
          </a:xfrm>
        </p:spPr>
        <p:txBody>
          <a:bodyPr>
            <a:normAutofit fontScale="90000"/>
          </a:bodyPr>
          <a:lstStyle/>
          <a:p>
            <a:r>
              <a:rPr lang="tr-TR" b="1" dirty="0"/>
              <a:t>Demokrasi </a:t>
            </a:r>
            <a:r>
              <a:rPr lang="tr-TR" dirty="0"/>
              <a:t/>
            </a:r>
            <a:br>
              <a:rPr lang="tr-TR" dirty="0"/>
            </a:br>
            <a:endParaRPr lang="tr-TR" dirty="0"/>
          </a:p>
        </p:txBody>
      </p:sp>
      <p:sp>
        <p:nvSpPr>
          <p:cNvPr id="3" name="İçerik Yer Tutucusu 2">
            <a:extLst>
              <a:ext uri="{FF2B5EF4-FFF2-40B4-BE49-F238E27FC236}">
                <a16:creationId xmlns:a16="http://schemas.microsoft.com/office/drawing/2014/main" id="{FDB0E5BD-0663-1244-BD8A-FF7162F48220}"/>
              </a:ext>
            </a:extLst>
          </p:cNvPr>
          <p:cNvSpPr>
            <a:spLocks noGrp="1"/>
          </p:cNvSpPr>
          <p:nvPr>
            <p:ph idx="1"/>
          </p:nvPr>
        </p:nvSpPr>
        <p:spPr>
          <a:xfrm>
            <a:off x="1814175" y="1807722"/>
            <a:ext cx="10040633" cy="3681485"/>
          </a:xfrm>
        </p:spPr>
        <p:txBody>
          <a:bodyPr>
            <a:normAutofit/>
          </a:bodyPr>
          <a:lstStyle/>
          <a:p>
            <a:r>
              <a:rPr lang="tr-TR" dirty="0"/>
              <a:t>Kelimenin kökleri </a:t>
            </a:r>
            <a:r>
              <a:rPr lang="tr-TR" dirty="0" err="1"/>
              <a:t>Yunanca’dan</a:t>
            </a:r>
            <a:r>
              <a:rPr lang="tr-TR" dirty="0"/>
              <a:t> gelir: </a:t>
            </a:r>
            <a:r>
              <a:rPr lang="tr-TR" i="1" dirty="0" err="1"/>
              <a:t>demos</a:t>
            </a:r>
            <a:r>
              <a:rPr lang="tr-TR" i="1" dirty="0"/>
              <a:t>, halk</a:t>
            </a:r>
            <a:r>
              <a:rPr lang="tr-TR" dirty="0"/>
              <a:t> ve </a:t>
            </a:r>
            <a:r>
              <a:rPr lang="tr-TR" i="1" dirty="0" err="1"/>
              <a:t>kratos</a:t>
            </a:r>
            <a:r>
              <a:rPr lang="tr-TR" i="1" dirty="0"/>
              <a:t>, yönetim</a:t>
            </a:r>
          </a:p>
          <a:p>
            <a:r>
              <a:rPr lang="tr-TR" dirty="0"/>
              <a:t>temel anlamıyla demokrasi, yönetimde hükümdarların ya da soylular sınıflarının değil, halkın olduğu bir siyasal düzendir. </a:t>
            </a:r>
          </a:p>
          <a:p>
            <a:r>
              <a:rPr lang="tr-TR" dirty="0"/>
              <a:t>Demokratik yönetim, kavramın nasıl yorumlandığına bağlı olarak çeşitli dönemlerde ve farklı toplumlarda birbirine karşıt biçimler almıştır </a:t>
            </a:r>
          </a:p>
          <a:p>
            <a:r>
              <a:rPr lang="tr-TR" dirty="0"/>
              <a:t>Demokrasi genel olarak siyasal eşitliği güvenceye almayı, özgürleşmeyi ve özgürlüğü̈ korumayı, ortak çıkarı savunmayı, yurttaşların gereksinimlerini karşılamayı, ahlaki öz gelişime yardımcı olmayı ve herkesin çıkarını dikkate alan etkili karar verme surecini sağlamayı en iyi başarabilen siyasal düzen olarak görülür (</a:t>
            </a:r>
            <a:r>
              <a:rPr lang="tr-TR" dirty="0" err="1"/>
              <a:t>Held</a:t>
            </a:r>
            <a:r>
              <a:rPr lang="tr-TR" dirty="0"/>
              <a:t> 1996). </a:t>
            </a:r>
          </a:p>
          <a:p>
            <a:endParaRPr lang="tr-TR" dirty="0"/>
          </a:p>
        </p:txBody>
      </p:sp>
      <p:sp>
        <p:nvSpPr>
          <p:cNvPr id="6" name="Slayt Numarası Yer Tutucusu 5">
            <a:extLst>
              <a:ext uri="{FF2B5EF4-FFF2-40B4-BE49-F238E27FC236}">
                <a16:creationId xmlns:a16="http://schemas.microsoft.com/office/drawing/2014/main" id="{0EAF046A-7016-5042-A0DB-1052CB0744AA}"/>
              </a:ext>
            </a:extLst>
          </p:cNvPr>
          <p:cNvSpPr>
            <a:spLocks noGrp="1"/>
          </p:cNvSpPr>
          <p:nvPr>
            <p:ph type="sldNum" sz="quarter" idx="12"/>
          </p:nvPr>
        </p:nvSpPr>
        <p:spPr/>
        <p:txBody>
          <a:bodyPr/>
          <a:lstStyle/>
          <a:p>
            <a:fld id="{D57F1E4F-1CFF-5643-939E-217C01CDF565}" type="slidenum">
              <a:rPr lang="en-US" smtClean="0"/>
              <a:pPr/>
              <a:t>6</a:t>
            </a:fld>
            <a:endParaRPr lang="en-US"/>
          </a:p>
        </p:txBody>
      </p:sp>
    </p:spTree>
    <p:extLst>
      <p:ext uri="{BB962C8B-B14F-4D97-AF65-F5344CB8AC3E}">
        <p14:creationId xmlns:p14="http://schemas.microsoft.com/office/powerpoint/2010/main" val="29216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85EA8F7-8FA1-F645-ADE1-9F8F6BB810C0}"/>
              </a:ext>
            </a:extLst>
          </p:cNvPr>
          <p:cNvSpPr>
            <a:spLocks noGrp="1"/>
          </p:cNvSpPr>
          <p:nvPr>
            <p:ph type="title"/>
          </p:nvPr>
        </p:nvSpPr>
        <p:spPr>
          <a:xfrm>
            <a:off x="1943367" y="975701"/>
            <a:ext cx="9618662" cy="1104900"/>
          </a:xfrm>
        </p:spPr>
        <p:txBody>
          <a:bodyPr>
            <a:noAutofit/>
          </a:bodyPr>
          <a:lstStyle/>
          <a:p>
            <a:r>
              <a:rPr lang="tr-TR" b="1" dirty="0">
                <a:latin typeface="Times New Roman" panose="02020603050405020304" pitchFamily="18" charset="0"/>
                <a:cs typeface="Times New Roman" panose="02020603050405020304" pitchFamily="18" charset="0"/>
              </a:rPr>
              <a:t>Katılımcı demokrasi (ya da doğrudan demokrasi) </a:t>
            </a:r>
          </a:p>
        </p:txBody>
      </p:sp>
      <p:sp>
        <p:nvSpPr>
          <p:cNvPr id="6" name="Slayt Numarası Yer Tutucusu 5">
            <a:extLst>
              <a:ext uri="{FF2B5EF4-FFF2-40B4-BE49-F238E27FC236}">
                <a16:creationId xmlns:a16="http://schemas.microsoft.com/office/drawing/2014/main" id="{8CDE3552-EFAE-874A-BDC3-621851853C7A}"/>
              </a:ext>
            </a:extLst>
          </p:cNvPr>
          <p:cNvSpPr>
            <a:spLocks noGrp="1"/>
          </p:cNvSpPr>
          <p:nvPr>
            <p:ph type="sldNum" sz="quarter" idx="12"/>
          </p:nvPr>
        </p:nvSpPr>
        <p:spPr/>
        <p:txBody>
          <a:bodyPr/>
          <a:lstStyle/>
          <a:p>
            <a:fld id="{D57F1E4F-1CFF-5643-939E-217C01CDF565}" type="slidenum">
              <a:rPr lang="en-US" smtClean="0"/>
              <a:pPr/>
              <a:t>7</a:t>
            </a:fld>
            <a:endParaRPr lang="en-US"/>
          </a:p>
        </p:txBody>
      </p:sp>
      <p:sp>
        <p:nvSpPr>
          <p:cNvPr id="9" name="Unvan 1">
            <a:extLst>
              <a:ext uri="{FF2B5EF4-FFF2-40B4-BE49-F238E27FC236}">
                <a16:creationId xmlns:a16="http://schemas.microsoft.com/office/drawing/2014/main" id="{B683E590-9404-5C45-8220-F34C8220FEAE}"/>
              </a:ext>
            </a:extLst>
          </p:cNvPr>
          <p:cNvSpPr txBox="1">
            <a:spLocks/>
          </p:cNvSpPr>
          <p:nvPr/>
        </p:nvSpPr>
        <p:spPr>
          <a:xfrm>
            <a:off x="1943367" y="2705877"/>
            <a:ext cx="8911687" cy="823690"/>
          </a:xfrm>
          <a:prstGeom prst="rect">
            <a:avLst/>
          </a:prstGeom>
        </p:spPr>
        <p:txBody>
          <a:bodyPr vert="horz" lIns="91440" tIns="45720" rIns="91440" bIns="45720" rtlCol="0" anchor="t">
            <a:normAutofit fontScale="67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800" b="1" dirty="0"/>
              <a:t>Temsili Demokrasi </a:t>
            </a:r>
            <a:r>
              <a:rPr lang="tr-TR" dirty="0"/>
              <a:t/>
            </a:r>
            <a:br>
              <a:rPr lang="tr-TR" dirty="0"/>
            </a:br>
            <a:endParaRPr lang="tr-TR" dirty="0"/>
          </a:p>
        </p:txBody>
      </p:sp>
      <p:sp>
        <p:nvSpPr>
          <p:cNvPr id="10" name="Dikdörtgen 9">
            <a:extLst>
              <a:ext uri="{FF2B5EF4-FFF2-40B4-BE49-F238E27FC236}">
                <a16:creationId xmlns:a16="http://schemas.microsoft.com/office/drawing/2014/main" id="{E748105A-9577-0647-8B10-1C642891A9E3}"/>
              </a:ext>
            </a:extLst>
          </p:cNvPr>
          <p:cNvSpPr/>
          <p:nvPr/>
        </p:nvSpPr>
        <p:spPr>
          <a:xfrm>
            <a:off x="1943367" y="3860505"/>
            <a:ext cx="6805069" cy="646331"/>
          </a:xfrm>
          <a:prstGeom prst="rect">
            <a:avLst/>
          </a:prstGeom>
        </p:spPr>
        <p:txBody>
          <a:bodyPr wrap="none">
            <a:spAutoFit/>
          </a:bodyPr>
          <a:lstStyle/>
          <a:p>
            <a:pPr algn="ctr"/>
            <a:r>
              <a:rPr lang="tr-TR" sz="3600" b="1" dirty="0"/>
              <a:t>Demokrasinin küresel yayılımı</a:t>
            </a:r>
            <a:endParaRPr lang="tr-TR" sz="3600" dirty="0"/>
          </a:p>
        </p:txBody>
      </p:sp>
    </p:spTree>
    <p:extLst>
      <p:ext uri="{BB962C8B-B14F-4D97-AF65-F5344CB8AC3E}">
        <p14:creationId xmlns:p14="http://schemas.microsoft.com/office/powerpoint/2010/main" val="237185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EE6831F-6CD9-8A48-B4DA-01AB9CB6B080}"/>
              </a:ext>
            </a:extLst>
          </p:cNvPr>
          <p:cNvSpPr>
            <a:spLocks noGrp="1"/>
          </p:cNvSpPr>
          <p:nvPr>
            <p:ph type="title"/>
          </p:nvPr>
        </p:nvSpPr>
        <p:spPr>
          <a:xfrm>
            <a:off x="1924051" y="228600"/>
            <a:ext cx="9580562" cy="759941"/>
          </a:xfrm>
        </p:spPr>
        <p:txBody>
          <a:bodyPr>
            <a:normAutofit/>
          </a:bodyPr>
          <a:lstStyle/>
          <a:p>
            <a:r>
              <a:rPr lang="tr-TR" b="1" dirty="0"/>
              <a:t>Demokrasi neden popüler?</a:t>
            </a:r>
            <a:endParaRPr lang="tr-TR" dirty="0"/>
          </a:p>
        </p:txBody>
      </p:sp>
      <p:sp>
        <p:nvSpPr>
          <p:cNvPr id="3" name="İçerik Yer Tutucusu 2">
            <a:extLst>
              <a:ext uri="{FF2B5EF4-FFF2-40B4-BE49-F238E27FC236}">
                <a16:creationId xmlns:a16="http://schemas.microsoft.com/office/drawing/2014/main" id="{6CE38281-A376-D849-B6D4-174CE74CB152}"/>
              </a:ext>
            </a:extLst>
          </p:cNvPr>
          <p:cNvSpPr>
            <a:spLocks noGrp="1"/>
          </p:cNvSpPr>
          <p:nvPr>
            <p:ph idx="1"/>
          </p:nvPr>
        </p:nvSpPr>
        <p:spPr>
          <a:xfrm>
            <a:off x="1804087" y="988541"/>
            <a:ext cx="9700526" cy="5424616"/>
          </a:xfrm>
        </p:spPr>
        <p:txBody>
          <a:bodyPr>
            <a:normAutofit/>
          </a:bodyPr>
          <a:lstStyle/>
          <a:p>
            <a:r>
              <a:rPr lang="tr-TR" sz="2400" dirty="0"/>
              <a:t>Demokrasi,  "en iyi" siyasal düzendir.</a:t>
            </a:r>
          </a:p>
          <a:p>
            <a:r>
              <a:rPr lang="tr-TR" sz="2400" u="sng" dirty="0"/>
              <a:t>Birinci olarak</a:t>
            </a:r>
            <a:r>
              <a:rPr lang="tr-TR" sz="2400" dirty="0"/>
              <a:t>, küreselleşmenin beraberinde getirdiği uluslararası kültürel temasların artan sayısı pek çok ülkede demokratik devinimleri dinçleştirmiştir. </a:t>
            </a:r>
          </a:p>
          <a:p>
            <a:r>
              <a:rPr lang="tr-TR" sz="2400" u="sng" dirty="0"/>
              <a:t>İkinci olarak</a:t>
            </a:r>
            <a:r>
              <a:rPr lang="tr-TR" sz="2400" dirty="0"/>
              <a:t> küreselleşmiş dünyada önemi gitgide artan bir rol oynamaya başlamış olan Birleşmiş Milletler ve Avrupa Birliği gibi uluslararası örgütler, demokratik olmayan devletlere demokratik yönlerde hareket etmeleri yönünde dış baskı uygulamışlardır. </a:t>
            </a:r>
          </a:p>
          <a:p>
            <a:r>
              <a:rPr lang="tr-TR" sz="2400" u="sng" dirty="0"/>
              <a:t>Üçüncü olarak</a:t>
            </a:r>
            <a:r>
              <a:rPr lang="tr-TR" sz="2400" dirty="0"/>
              <a:t>, dünya kapitalizminin genişlemesi demokratikleşmeyi kolaylaştırmıştır. </a:t>
            </a:r>
          </a:p>
          <a:p>
            <a:endParaRPr lang="tr-TR" dirty="0"/>
          </a:p>
        </p:txBody>
      </p:sp>
      <p:sp>
        <p:nvSpPr>
          <p:cNvPr id="6" name="Slayt Numarası Yer Tutucusu 5">
            <a:extLst>
              <a:ext uri="{FF2B5EF4-FFF2-40B4-BE49-F238E27FC236}">
                <a16:creationId xmlns:a16="http://schemas.microsoft.com/office/drawing/2014/main" id="{D2FA864C-2311-2D4B-A4AD-AC8BCD31AE1C}"/>
              </a:ext>
            </a:extLst>
          </p:cNvPr>
          <p:cNvSpPr>
            <a:spLocks noGrp="1"/>
          </p:cNvSpPr>
          <p:nvPr>
            <p:ph type="sldNum" sz="quarter" idx="12"/>
          </p:nvPr>
        </p:nvSpPr>
        <p:spPr/>
        <p:txBody>
          <a:bodyPr/>
          <a:lstStyle/>
          <a:p>
            <a:fld id="{D57F1E4F-1CFF-5643-939E-217C01CDF565}" type="slidenum">
              <a:rPr lang="en-US" smtClean="0"/>
              <a:pPr/>
              <a:t>8</a:t>
            </a:fld>
            <a:endParaRPr lang="en-US"/>
          </a:p>
        </p:txBody>
      </p:sp>
    </p:spTree>
    <p:extLst>
      <p:ext uri="{BB962C8B-B14F-4D97-AF65-F5344CB8AC3E}">
        <p14:creationId xmlns:p14="http://schemas.microsoft.com/office/powerpoint/2010/main" val="180563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1228C04-7A2B-5D42-8849-07B24AA64079}"/>
              </a:ext>
            </a:extLst>
          </p:cNvPr>
          <p:cNvSpPr>
            <a:spLocks noGrp="1"/>
          </p:cNvSpPr>
          <p:nvPr>
            <p:ph type="title"/>
          </p:nvPr>
        </p:nvSpPr>
        <p:spPr>
          <a:xfrm>
            <a:off x="2165715" y="970344"/>
            <a:ext cx="9342180" cy="868702"/>
          </a:xfrm>
        </p:spPr>
        <p:txBody>
          <a:bodyPr/>
          <a:lstStyle/>
          <a:p>
            <a:r>
              <a:rPr lang="tr-TR" b="1" dirty="0"/>
              <a:t>Refah Devleti</a:t>
            </a:r>
            <a:endParaRPr lang="tr-TR" dirty="0"/>
          </a:p>
        </p:txBody>
      </p:sp>
      <p:sp>
        <p:nvSpPr>
          <p:cNvPr id="3" name="İçerik Yer Tutucusu 2">
            <a:extLst>
              <a:ext uri="{FF2B5EF4-FFF2-40B4-BE49-F238E27FC236}">
                <a16:creationId xmlns:a16="http://schemas.microsoft.com/office/drawing/2014/main" id="{2907A70C-2788-E843-8243-AC5031B2F6BE}"/>
              </a:ext>
            </a:extLst>
          </p:cNvPr>
          <p:cNvSpPr>
            <a:spLocks noGrp="1"/>
          </p:cNvSpPr>
          <p:nvPr>
            <p:ph idx="1"/>
          </p:nvPr>
        </p:nvSpPr>
        <p:spPr>
          <a:xfrm>
            <a:off x="1828357" y="2416099"/>
            <a:ext cx="9141707" cy="4758315"/>
          </a:xfrm>
        </p:spPr>
        <p:txBody>
          <a:bodyPr>
            <a:normAutofit/>
          </a:bodyPr>
          <a:lstStyle/>
          <a:p>
            <a:r>
              <a:rPr lang="tr-TR" dirty="0"/>
              <a:t>Bugün dünyadaki sanayileşmiş ve sanayileşmekte olan ülkelerin çoğunluğu refah devletidir. </a:t>
            </a:r>
          </a:p>
          <a:p>
            <a:r>
              <a:rPr lang="tr-TR" dirty="0"/>
              <a:t>Refah devleti, sağlık, eğitim, konut ve gelir gibi şeyler için insanların temel gereksinimlerini karşılayan hizmetleri ve yardımları bir sistem aracılığıyla sunan devletin refahı sağlamasında merkezi bir rol oynamasıdır. </a:t>
            </a:r>
          </a:p>
          <a:p>
            <a:r>
              <a:rPr lang="tr-TR" dirty="0"/>
              <a:t>Refah devletinin önemli rolü̈, yaşamlarının akışı içinde insanların karşılaştığı risklerin üstesinden gelebilmektir: Bu riskler hastalık, sakatlık, iş kaybı ve yaşlılıktır. </a:t>
            </a:r>
          </a:p>
          <a:p>
            <a:endParaRPr lang="tr-TR" dirty="0"/>
          </a:p>
          <a:p>
            <a:endParaRPr lang="tr-TR" dirty="0"/>
          </a:p>
        </p:txBody>
      </p:sp>
      <p:sp>
        <p:nvSpPr>
          <p:cNvPr id="6" name="Slayt Numarası Yer Tutucusu 5">
            <a:extLst>
              <a:ext uri="{FF2B5EF4-FFF2-40B4-BE49-F238E27FC236}">
                <a16:creationId xmlns:a16="http://schemas.microsoft.com/office/drawing/2014/main" id="{FBCC00D6-934F-3F45-8CCF-3FFB74766B35}"/>
              </a:ext>
            </a:extLst>
          </p:cNvPr>
          <p:cNvSpPr>
            <a:spLocks noGrp="1"/>
          </p:cNvSpPr>
          <p:nvPr>
            <p:ph type="sldNum" sz="quarter" idx="12"/>
          </p:nvPr>
        </p:nvSpPr>
        <p:spPr/>
        <p:txBody>
          <a:bodyPr/>
          <a:lstStyle/>
          <a:p>
            <a:fld id="{D57F1E4F-1CFF-5643-939E-217C01CDF565}" type="slidenum">
              <a:rPr lang="en-US" smtClean="0"/>
              <a:pPr/>
              <a:t>9</a:t>
            </a:fld>
            <a:endParaRPr lang="en-US"/>
          </a:p>
        </p:txBody>
      </p:sp>
    </p:spTree>
    <p:extLst>
      <p:ext uri="{BB962C8B-B14F-4D97-AF65-F5344CB8AC3E}">
        <p14:creationId xmlns:p14="http://schemas.microsoft.com/office/powerpoint/2010/main" val="3313194008"/>
      </p:ext>
    </p:extLst>
  </p:cSld>
  <p:clrMapOvr>
    <a:masterClrMapping/>
  </p:clrMapOvr>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Duman</Template>
  <TotalTime>1219</TotalTime>
  <Words>515</Words>
  <Application>Microsoft Office PowerPoint</Application>
  <PresentationFormat>Geniş ekran</PresentationFormat>
  <Paragraphs>56</Paragraphs>
  <Slides>10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10</vt:i4>
      </vt:variant>
    </vt:vector>
  </HeadingPairs>
  <TitlesOfParts>
    <vt:vector size="16" baseType="lpstr">
      <vt:lpstr>Arial</vt:lpstr>
      <vt:lpstr>Calibri</vt:lpstr>
      <vt:lpstr>Century Gothic</vt:lpstr>
      <vt:lpstr>Times New Roman</vt:lpstr>
      <vt:lpstr>Wingdings 3</vt:lpstr>
      <vt:lpstr>Duman</vt:lpstr>
      <vt:lpstr>Genel Sosyoloji </vt:lpstr>
      <vt:lpstr>2002 Irak Savaşı protestoları</vt:lpstr>
      <vt:lpstr>Siyaset, Hükümet, Devlet</vt:lpstr>
      <vt:lpstr>Max Weber’de otorite</vt:lpstr>
      <vt:lpstr>Foucault ve Güç (iktidar) </vt:lpstr>
      <vt:lpstr>Demokrasi  </vt:lpstr>
      <vt:lpstr>Katılımcı demokrasi (ya da doğrudan demokrasi) </vt:lpstr>
      <vt:lpstr>Demokrasi neden popüler?</vt:lpstr>
      <vt:lpstr>Refah Devleti</vt:lpstr>
      <vt:lpstr>Gesta Esping-Andersen: Refahın Üç Dünyası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Kullanıcısı</dc:creator>
  <cp:lastModifiedBy>Nsakdoğan</cp:lastModifiedBy>
  <cp:revision>45</cp:revision>
  <dcterms:created xsi:type="dcterms:W3CDTF">2018-10-01T18:52:37Z</dcterms:created>
  <dcterms:modified xsi:type="dcterms:W3CDTF">2019-01-09T11:07:43Z</dcterms:modified>
</cp:coreProperties>
</file>