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p:scale>
          <a:sx n="50" d="100"/>
          <a:sy n="50" d="100"/>
        </p:scale>
        <p:origin x="1494" y="5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BB5682D-8FFB-4F15-B89B-7064B35B8C47}"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1163378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BB5682D-8FFB-4F15-B89B-7064B35B8C47}"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3864232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BB5682D-8FFB-4F15-B89B-7064B35B8C47}"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6AAE67-0A84-497C-974C-E1775FADE4F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62353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BB5682D-8FFB-4F15-B89B-7064B35B8C47}"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553472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BB5682D-8FFB-4F15-B89B-7064B35B8C47}"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6AAE67-0A84-497C-974C-E1775FADE4F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61201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BB5682D-8FFB-4F15-B89B-7064B35B8C47}"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2433200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BB5682D-8FFB-4F15-B89B-7064B35B8C47}"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10072690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BB5682D-8FFB-4F15-B89B-7064B35B8C47}"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3073355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BB5682D-8FFB-4F15-B89B-7064B35B8C47}"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2178712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BB5682D-8FFB-4F15-B89B-7064B35B8C47}" type="datetimeFigureOut">
              <a:rPr lang="tr-TR" smtClean="0"/>
              <a:t>15.01.2020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439146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BB5682D-8FFB-4F15-B89B-7064B35B8C47}"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2052418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BB5682D-8FFB-4F15-B89B-7064B35B8C47}" type="datetimeFigureOut">
              <a:rPr lang="tr-TR" smtClean="0"/>
              <a:t>15.01.2020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2653339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BB5682D-8FFB-4F15-B89B-7064B35B8C47}" type="datetimeFigureOut">
              <a:rPr lang="tr-TR" smtClean="0"/>
              <a:t>15.01.2020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2551365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B5682D-8FFB-4F15-B89B-7064B35B8C47}" type="datetimeFigureOut">
              <a:rPr lang="tr-TR" smtClean="0"/>
              <a:t>15.01.2020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3678581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BB5682D-8FFB-4F15-B89B-7064B35B8C47}"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2762555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BB5682D-8FFB-4F15-B89B-7064B35B8C47}" type="datetimeFigureOut">
              <a:rPr lang="tr-TR" smtClean="0"/>
              <a:t>15.01.2020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6AAE67-0A84-497C-974C-E1775FADE4FA}" type="slidenum">
              <a:rPr lang="tr-TR" smtClean="0"/>
              <a:t>‹#›</a:t>
            </a:fld>
            <a:endParaRPr lang="tr-TR"/>
          </a:p>
        </p:txBody>
      </p:sp>
    </p:spTree>
    <p:extLst>
      <p:ext uri="{BB962C8B-B14F-4D97-AF65-F5344CB8AC3E}">
        <p14:creationId xmlns:p14="http://schemas.microsoft.com/office/powerpoint/2010/main" val="798253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BB5682D-8FFB-4F15-B89B-7064B35B8C47}" type="datetimeFigureOut">
              <a:rPr lang="tr-TR" smtClean="0"/>
              <a:t>15.01.2020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6AAE67-0A84-497C-974C-E1775FADE4FA}" type="slidenum">
              <a:rPr lang="tr-TR" smtClean="0"/>
              <a:t>‹#›</a:t>
            </a:fld>
            <a:endParaRPr lang="tr-TR"/>
          </a:p>
        </p:txBody>
      </p:sp>
    </p:spTree>
    <p:extLst>
      <p:ext uri="{BB962C8B-B14F-4D97-AF65-F5344CB8AC3E}">
        <p14:creationId xmlns:p14="http://schemas.microsoft.com/office/powerpoint/2010/main" val="19533430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606548"/>
            <a:ext cx="9144000" cy="1014434"/>
          </a:xfrm>
        </p:spPr>
        <p:txBody>
          <a:bodyPr/>
          <a:lstStyle/>
          <a:p>
            <a:r>
              <a:rPr lang="tr-TR" dirty="0" smtClean="0"/>
              <a:t>Kalp</a:t>
            </a:r>
            <a:endParaRPr lang="tr-TR" dirty="0"/>
          </a:p>
        </p:txBody>
      </p:sp>
      <p:sp>
        <p:nvSpPr>
          <p:cNvPr id="3" name="Alt Konu Başlığı 2"/>
          <p:cNvSpPr>
            <a:spLocks noGrp="1"/>
          </p:cNvSpPr>
          <p:nvPr>
            <p:ph type="subTitle" idx="1"/>
          </p:nvPr>
        </p:nvSpPr>
        <p:spPr>
          <a:xfrm>
            <a:off x="3276601" y="3698855"/>
            <a:ext cx="8915399" cy="1126283"/>
          </a:xfrm>
        </p:spPr>
        <p:txBody>
          <a:bodyPr>
            <a:noAutofit/>
          </a:bodyPr>
          <a:lstStyle/>
          <a:p>
            <a:r>
              <a:rPr lang="tr-TR" sz="6000" dirty="0" smtClean="0"/>
              <a:t>Öğretim Görevlisi</a:t>
            </a:r>
          </a:p>
          <a:p>
            <a:r>
              <a:rPr lang="tr-TR" sz="6000" dirty="0" smtClean="0"/>
              <a:t>Dr. Mert OCAK</a:t>
            </a:r>
            <a:endParaRPr lang="tr-TR" sz="6000" dirty="0"/>
          </a:p>
        </p:txBody>
      </p:sp>
    </p:spTree>
    <p:extLst>
      <p:ext uri="{BB962C8B-B14F-4D97-AF65-F5344CB8AC3E}">
        <p14:creationId xmlns:p14="http://schemas.microsoft.com/office/powerpoint/2010/main" val="1866539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70363" y="374072"/>
            <a:ext cx="10321637" cy="6483927"/>
          </a:xfrm>
        </p:spPr>
        <p:txBody>
          <a:bodyPr>
            <a:normAutofit fontScale="70000" lnSpcReduction="20000"/>
          </a:bodyPr>
          <a:lstStyle/>
          <a:p>
            <a:pPr fontAlgn="base"/>
            <a:r>
              <a:rPr lang="tr-TR" sz="2600" b="1" dirty="0"/>
              <a:t>KALP (COR)</a:t>
            </a:r>
            <a:r>
              <a:rPr lang="tr-TR" sz="2600" dirty="0"/>
              <a:t> </a:t>
            </a:r>
          </a:p>
          <a:p>
            <a:pPr fontAlgn="base"/>
            <a:r>
              <a:rPr lang="tr-TR" sz="2600" dirty="0"/>
              <a:t>Herkesin yaklaşık kendi yumruğu büyüklüğünde, özel bir çizgili kastan yapılmış, içi boş koni şeklinde bir organ olup, </a:t>
            </a:r>
            <a:r>
              <a:rPr lang="tr-TR" sz="2600" b="1" dirty="0"/>
              <a:t>sağ ve sol kalp</a:t>
            </a:r>
            <a:r>
              <a:rPr lang="tr-TR" sz="2600" dirty="0"/>
              <a:t> denilen bir çift </a:t>
            </a:r>
            <a:r>
              <a:rPr lang="tr-TR" sz="2600" dirty="0" err="1"/>
              <a:t>valvüllü</a:t>
            </a:r>
            <a:r>
              <a:rPr lang="tr-TR" sz="2600" dirty="0"/>
              <a:t> kas pompasından oluşmuş bir organdır. </a:t>
            </a:r>
            <a:r>
              <a:rPr lang="tr-TR" sz="2600" dirty="0" err="1"/>
              <a:t>İntrauterin</a:t>
            </a:r>
            <a:r>
              <a:rPr lang="tr-TR" sz="2600" dirty="0"/>
              <a:t> 4. haftanın başında yaklaşık 22. günde çalışmaya başlar. </a:t>
            </a:r>
            <a:r>
              <a:rPr lang="tr-TR" sz="2600" dirty="0" err="1"/>
              <a:t>Primordial</a:t>
            </a:r>
            <a:r>
              <a:rPr lang="tr-TR" sz="2600" dirty="0"/>
              <a:t> kalp ise 3. haftanın sonunda belirir. </a:t>
            </a:r>
            <a:r>
              <a:rPr lang="tr-TR" sz="2600" dirty="0" err="1"/>
              <a:t>Pericardium</a:t>
            </a:r>
            <a:r>
              <a:rPr lang="tr-TR" sz="2600" dirty="0"/>
              <a:t> içinde bulunan kalp, </a:t>
            </a:r>
            <a:r>
              <a:rPr lang="tr-TR" sz="2600" dirty="0" err="1"/>
              <a:t>thoraks’da</a:t>
            </a:r>
            <a:r>
              <a:rPr lang="tr-TR" sz="2600" dirty="0"/>
              <a:t> </a:t>
            </a:r>
            <a:r>
              <a:rPr lang="tr-TR" sz="2600" dirty="0" err="1"/>
              <a:t>mediastinum</a:t>
            </a:r>
            <a:r>
              <a:rPr lang="tr-TR" sz="2600" dirty="0"/>
              <a:t> </a:t>
            </a:r>
            <a:r>
              <a:rPr lang="tr-TR" sz="2600" dirty="0" err="1"/>
              <a:t>medius’da</a:t>
            </a:r>
            <a:r>
              <a:rPr lang="tr-TR" sz="2600" dirty="0"/>
              <a:t>, iki akciğerin ön-alt kısımları arasında ve </a:t>
            </a:r>
            <a:r>
              <a:rPr lang="tr-TR" sz="2600" b="1" dirty="0" err="1"/>
              <a:t>diaphragma’nın</a:t>
            </a:r>
            <a:r>
              <a:rPr lang="tr-TR" sz="2600" b="1" dirty="0"/>
              <a:t> </a:t>
            </a:r>
            <a:r>
              <a:rPr lang="tr-TR" sz="2600" b="1" dirty="0" err="1"/>
              <a:t>centrum</a:t>
            </a:r>
            <a:r>
              <a:rPr lang="tr-TR" sz="2600" b="1" dirty="0"/>
              <a:t> </a:t>
            </a:r>
            <a:r>
              <a:rPr lang="tr-TR" sz="2600" b="1" dirty="0" err="1"/>
              <a:t>tendineum’unun</a:t>
            </a:r>
            <a:r>
              <a:rPr lang="tr-TR" sz="2600" b="1" dirty="0"/>
              <a:t> üzerinde</a:t>
            </a:r>
            <a:r>
              <a:rPr lang="tr-TR" sz="2600" dirty="0"/>
              <a:t> bulunur. </a:t>
            </a:r>
            <a:r>
              <a:rPr lang="tr-TR" sz="2600" dirty="0" err="1"/>
              <a:t>Sternum</a:t>
            </a:r>
            <a:r>
              <a:rPr lang="tr-TR" sz="2600" dirty="0"/>
              <a:t> ve komşu kıkırdak ve kemik </a:t>
            </a:r>
            <a:r>
              <a:rPr lang="tr-TR" sz="2600" dirty="0" err="1"/>
              <a:t>kostaların</a:t>
            </a:r>
            <a:r>
              <a:rPr lang="tr-TR" sz="2600" dirty="0"/>
              <a:t> arkasına </a:t>
            </a:r>
            <a:r>
              <a:rPr lang="tr-TR" sz="2600" dirty="0" err="1"/>
              <a:t>oblik</a:t>
            </a:r>
            <a:r>
              <a:rPr lang="tr-TR" sz="2600" dirty="0"/>
              <a:t> olarak yerleşmiştir. Bu </a:t>
            </a:r>
            <a:r>
              <a:rPr lang="tr-TR" sz="2600" dirty="0" err="1"/>
              <a:t>oblik</a:t>
            </a:r>
            <a:r>
              <a:rPr lang="tr-TR" sz="2600" dirty="0"/>
              <a:t> hat, kalbin öne ve sola doğru yönelmesi nedeniyle </a:t>
            </a:r>
            <a:r>
              <a:rPr lang="tr-TR" sz="2600" dirty="0" err="1"/>
              <a:t>sagittal</a:t>
            </a:r>
            <a:r>
              <a:rPr lang="tr-TR" sz="2600" dirty="0"/>
              <a:t> düzlemle 45</a:t>
            </a:r>
            <a:r>
              <a:rPr lang="tr-TR" sz="2600" baseline="30000" dirty="0"/>
              <a:t>0 </a:t>
            </a:r>
            <a:r>
              <a:rPr lang="tr-TR" sz="2600" dirty="0" err="1"/>
              <a:t>lik</a:t>
            </a:r>
            <a:r>
              <a:rPr lang="tr-TR" sz="2600" dirty="0"/>
              <a:t> bir açı yapar. Ayrıca, kalbin odacıkları arasındaki bölmeler tam bu hattın üzerinde bulunurlar. Kalp ve odacıklarının çok karışık olan pozisyonları nedeniyle, yani kalbin normal vücut plan ve eksenlerine uymaması nedeniyle radyogramların, taramaların, </a:t>
            </a:r>
            <a:r>
              <a:rPr lang="tr-TR" sz="2600" dirty="0" err="1"/>
              <a:t>anjiyokardiyogramların</a:t>
            </a:r>
            <a:r>
              <a:rPr lang="tr-TR" sz="2600" dirty="0"/>
              <a:t> ve </a:t>
            </a:r>
            <a:r>
              <a:rPr lang="tr-TR" sz="2600" dirty="0" err="1"/>
              <a:t>ekokardiyogramların</a:t>
            </a:r>
            <a:r>
              <a:rPr lang="tr-TR" sz="2600" dirty="0"/>
              <a:t> yorumlanması da oldukça karışık ve bir o kadar da zor olmaktadır.  </a:t>
            </a:r>
          </a:p>
          <a:p>
            <a:pPr fontAlgn="base"/>
            <a:r>
              <a:rPr lang="tr-TR" sz="2600" dirty="0"/>
              <a:t>Normal olarak kalp kütlesinin yaklaşık 1/3 lük kısmı orta hattın sağında iken 2/3 lük kısmı orta hattın solundadır. Ancak </a:t>
            </a:r>
            <a:r>
              <a:rPr lang="tr-TR" sz="2600" b="1" dirty="0"/>
              <a:t>“kalbin ayna görüntüsü”</a:t>
            </a:r>
            <a:r>
              <a:rPr lang="tr-TR" sz="2600" dirty="0"/>
              <a:t> de denilen </a:t>
            </a:r>
            <a:r>
              <a:rPr lang="tr-TR" sz="2600" b="1" dirty="0"/>
              <a:t>“</a:t>
            </a:r>
            <a:r>
              <a:rPr lang="tr-TR" sz="2600" b="1" dirty="0" err="1"/>
              <a:t>situs</a:t>
            </a:r>
            <a:r>
              <a:rPr lang="tr-TR" sz="2600" b="1" dirty="0"/>
              <a:t> </a:t>
            </a:r>
            <a:r>
              <a:rPr lang="tr-TR" sz="2600" b="1" dirty="0" err="1"/>
              <a:t>dextra</a:t>
            </a:r>
            <a:r>
              <a:rPr lang="tr-TR" sz="2600" b="1" dirty="0"/>
              <a:t> (</a:t>
            </a:r>
            <a:r>
              <a:rPr lang="tr-TR" sz="2600" b="1" dirty="0" err="1"/>
              <a:t>dextrocardia</a:t>
            </a:r>
            <a:r>
              <a:rPr lang="tr-TR" sz="2600" b="1" dirty="0"/>
              <a:t>)”</a:t>
            </a:r>
            <a:r>
              <a:rPr lang="tr-TR" sz="2600" dirty="0"/>
              <a:t> durumunda kalp, tam tersine bir yerleşim göstererek sağ tarafta yer alır. Bu </a:t>
            </a:r>
            <a:r>
              <a:rPr lang="tr-TR" sz="2600" dirty="0" err="1"/>
              <a:t>düzenlenim</a:t>
            </a:r>
            <a:r>
              <a:rPr lang="tr-TR" sz="2600" dirty="0"/>
              <a:t> </a:t>
            </a:r>
            <a:r>
              <a:rPr lang="tr-TR" sz="2600" b="1" dirty="0"/>
              <a:t>“</a:t>
            </a:r>
            <a:r>
              <a:rPr lang="tr-TR" sz="2600" b="1" dirty="0" err="1"/>
              <a:t>situs</a:t>
            </a:r>
            <a:r>
              <a:rPr lang="tr-TR" sz="2600" b="1" dirty="0"/>
              <a:t> </a:t>
            </a:r>
            <a:r>
              <a:rPr lang="tr-TR" sz="2600" b="1" dirty="0" err="1"/>
              <a:t>inversus</a:t>
            </a:r>
            <a:r>
              <a:rPr lang="tr-TR" sz="2600" b="1" dirty="0"/>
              <a:t>”</a:t>
            </a:r>
            <a:r>
              <a:rPr lang="tr-TR" sz="2600" dirty="0"/>
              <a:t> denilen kalp, büyük damarlar ve </a:t>
            </a:r>
            <a:r>
              <a:rPr lang="tr-TR" sz="2600" dirty="0" err="1"/>
              <a:t>abdominal</a:t>
            </a:r>
            <a:r>
              <a:rPr lang="tr-TR" sz="2600" dirty="0"/>
              <a:t> organların ayna görüntüsü pozisyonlarının bir kısmı olarak düşünülmektedir.  </a:t>
            </a:r>
          </a:p>
          <a:p>
            <a:pPr fontAlgn="base"/>
            <a:r>
              <a:rPr lang="tr-TR" sz="2600" dirty="0"/>
              <a:t>Kalbin boyutları; </a:t>
            </a:r>
            <a:r>
              <a:rPr lang="tr-TR" sz="2600" dirty="0" err="1"/>
              <a:t>apeks-basis</a:t>
            </a:r>
            <a:r>
              <a:rPr lang="tr-TR" sz="2600" dirty="0"/>
              <a:t> arasında ortalama 12 cm, </a:t>
            </a:r>
            <a:r>
              <a:rPr lang="tr-TR" sz="2600" dirty="0" err="1"/>
              <a:t>transvers</a:t>
            </a:r>
            <a:r>
              <a:rPr lang="tr-TR" sz="2600" dirty="0"/>
              <a:t> yönde 8-9 cm ve ön arka yönde 6 cm’dir. Vücut ağırlığına oranla kalbin ağırlığı, yaşamın çeşitli dönemlerinde farklılık göstermektedir. Kasları fazla gelişmiş insanlarda, ağır işlerde çalışanlarda ve metabolizmanın arttığı diğer durumlarda kalbin daha çok geliştiği görülmektedir. Ancak kalp ağırlığı erkeklerde ortalama 300 gr, kadınlarda ise ortalama 250 gr’dır. Kalp ağırlığı toplam vücut ağırlığının erkeklerde yaklaşık %0.45’ini, kadınlarda ise %0.40’ını oluşturmaktadır. Kalp, erişkin formuna 17-20 yaşlar arasında ulaşır. Yaşın ilerlemesiyle kalbin hacmi ve ağırlığı normal olarak biraz artar. Bu artış erkeklerde kadınlara göre biraz daha fazladır. </a:t>
            </a:r>
            <a:r>
              <a:rPr lang="tr-TR" dirty="0"/>
              <a:t> </a:t>
            </a:r>
          </a:p>
          <a:p>
            <a:endParaRPr lang="tr-TR" dirty="0"/>
          </a:p>
        </p:txBody>
      </p:sp>
    </p:spTree>
    <p:extLst>
      <p:ext uri="{BB962C8B-B14F-4D97-AF65-F5344CB8AC3E}">
        <p14:creationId xmlns:p14="http://schemas.microsoft.com/office/powerpoint/2010/main" val="14223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5509" y="145474"/>
            <a:ext cx="10716491" cy="6712526"/>
          </a:xfrm>
        </p:spPr>
        <p:txBody>
          <a:bodyPr>
            <a:normAutofit fontScale="92500" lnSpcReduction="20000"/>
          </a:bodyPr>
          <a:lstStyle/>
          <a:p>
            <a:pPr fontAlgn="base"/>
            <a:r>
              <a:rPr lang="tr-TR" sz="2400" dirty="0"/>
              <a:t>Kalbin taban kısmına </a:t>
            </a:r>
            <a:r>
              <a:rPr lang="tr-TR" sz="2400" b="1" dirty="0" err="1"/>
              <a:t>basis</a:t>
            </a:r>
            <a:r>
              <a:rPr lang="tr-TR" sz="2400" b="1" dirty="0"/>
              <a:t> </a:t>
            </a:r>
            <a:r>
              <a:rPr lang="tr-TR" sz="2400" b="1" dirty="0" err="1"/>
              <a:t>cordis</a:t>
            </a:r>
            <a:r>
              <a:rPr lang="tr-TR" sz="2400" b="1" dirty="0"/>
              <a:t>,</a:t>
            </a:r>
            <a:r>
              <a:rPr lang="tr-TR" sz="2400" dirty="0"/>
              <a:t> uç kısmına ise </a:t>
            </a:r>
            <a:r>
              <a:rPr lang="tr-TR" sz="2400" b="1" dirty="0" err="1"/>
              <a:t>apex</a:t>
            </a:r>
            <a:r>
              <a:rPr lang="tr-TR" sz="2400" b="1" dirty="0"/>
              <a:t> </a:t>
            </a:r>
            <a:r>
              <a:rPr lang="tr-TR" sz="2400" b="1" dirty="0" err="1"/>
              <a:t>cordis</a:t>
            </a:r>
            <a:r>
              <a:rPr lang="tr-TR" sz="2400" dirty="0"/>
              <a:t> adı verilir. Taban kısmı arkaya, sağa ve biraz da yukarıya bakarken, koni şeklindeki </a:t>
            </a:r>
            <a:r>
              <a:rPr lang="tr-TR" sz="2400" dirty="0" err="1"/>
              <a:t>apeks</a:t>
            </a:r>
            <a:r>
              <a:rPr lang="tr-TR" sz="2400" dirty="0"/>
              <a:t> kısmı öne, sola ve aşağıya bakar. </a:t>
            </a:r>
            <a:r>
              <a:rPr lang="tr-TR" sz="2400" dirty="0" err="1"/>
              <a:t>Apex</a:t>
            </a:r>
            <a:r>
              <a:rPr lang="tr-TR" sz="2400" dirty="0"/>
              <a:t> </a:t>
            </a:r>
            <a:r>
              <a:rPr lang="tr-TR" sz="2400" dirty="0" err="1"/>
              <a:t>cordis</a:t>
            </a:r>
            <a:r>
              <a:rPr lang="tr-TR" sz="2400" dirty="0"/>
              <a:t> sol akciğer ve </a:t>
            </a:r>
            <a:r>
              <a:rPr lang="tr-TR" sz="2400" dirty="0" err="1"/>
              <a:t>pleura</a:t>
            </a:r>
            <a:r>
              <a:rPr lang="tr-TR" sz="2400" dirty="0"/>
              <a:t> tarafından sarılmış olup sol 5. </a:t>
            </a:r>
            <a:r>
              <a:rPr lang="tr-TR" sz="2400" dirty="0" err="1"/>
              <a:t>interkostal</a:t>
            </a:r>
            <a:r>
              <a:rPr lang="tr-TR" sz="2400" dirty="0"/>
              <a:t> aralıkta ve </a:t>
            </a:r>
            <a:r>
              <a:rPr lang="tr-TR" sz="2400" dirty="0" err="1"/>
              <a:t>linea</a:t>
            </a:r>
            <a:r>
              <a:rPr lang="tr-TR" sz="2400" dirty="0"/>
              <a:t> </a:t>
            </a:r>
            <a:r>
              <a:rPr lang="tr-TR" sz="2400" dirty="0" err="1"/>
              <a:t>midclavicularis’in</a:t>
            </a:r>
            <a:r>
              <a:rPr lang="tr-TR" sz="2400" dirty="0"/>
              <a:t> hemen yanında ya da biraz </a:t>
            </a:r>
            <a:r>
              <a:rPr lang="tr-TR" sz="2400" dirty="0" err="1"/>
              <a:t>medialinde</a:t>
            </a:r>
            <a:r>
              <a:rPr lang="tr-TR" sz="2400" dirty="0"/>
              <a:t> yer alır. </a:t>
            </a:r>
            <a:r>
              <a:rPr lang="tr-TR" sz="2400" b="1" dirty="0" err="1"/>
              <a:t>Basis</a:t>
            </a:r>
            <a:r>
              <a:rPr lang="tr-TR" sz="2400" b="1" dirty="0"/>
              <a:t> </a:t>
            </a:r>
            <a:r>
              <a:rPr lang="tr-TR" sz="2400" b="1" dirty="0" err="1"/>
              <a:t>cordis’i</a:t>
            </a:r>
            <a:r>
              <a:rPr lang="tr-TR" sz="2400" b="1" dirty="0"/>
              <a:t> esas olarak sol </a:t>
            </a:r>
            <a:r>
              <a:rPr lang="tr-TR" sz="2400" b="1" dirty="0" err="1"/>
              <a:t>atrium</a:t>
            </a:r>
            <a:r>
              <a:rPr lang="tr-TR" sz="2400" dirty="0"/>
              <a:t> olmak üzere her iki </a:t>
            </a:r>
            <a:r>
              <a:rPr lang="tr-TR" sz="2400" dirty="0" err="1"/>
              <a:t>atrium</a:t>
            </a:r>
            <a:r>
              <a:rPr lang="tr-TR" sz="2400" dirty="0"/>
              <a:t> birlikte oluştururlarken, </a:t>
            </a:r>
            <a:r>
              <a:rPr lang="tr-TR" sz="2400" b="1" dirty="0" err="1"/>
              <a:t>apex</a:t>
            </a:r>
            <a:r>
              <a:rPr lang="tr-TR" sz="2400" b="1" dirty="0"/>
              <a:t> </a:t>
            </a:r>
            <a:r>
              <a:rPr lang="tr-TR" sz="2400" b="1" dirty="0" err="1"/>
              <a:t>cordis</a:t>
            </a:r>
            <a:r>
              <a:rPr lang="tr-TR" sz="2400" b="1" dirty="0"/>
              <a:t> sadece sol </a:t>
            </a:r>
            <a:r>
              <a:rPr lang="tr-TR" sz="2400" b="1" dirty="0" err="1"/>
              <a:t>ventrikül</a:t>
            </a:r>
            <a:r>
              <a:rPr lang="tr-TR" sz="2400" dirty="0"/>
              <a:t> tarafından </a:t>
            </a:r>
            <a:r>
              <a:rPr lang="tr-TR" sz="2400" dirty="0" err="1"/>
              <a:t>oluştururlur</a:t>
            </a:r>
            <a:r>
              <a:rPr lang="tr-TR" sz="2400" dirty="0"/>
              <a:t>. </a:t>
            </a:r>
            <a:r>
              <a:rPr lang="tr-TR" sz="2400" dirty="0" err="1"/>
              <a:t>Basis</a:t>
            </a:r>
            <a:r>
              <a:rPr lang="tr-TR" sz="2400" dirty="0"/>
              <a:t> </a:t>
            </a:r>
            <a:r>
              <a:rPr lang="tr-TR" sz="2400" dirty="0" err="1"/>
              <a:t>cordis</a:t>
            </a:r>
            <a:r>
              <a:rPr lang="tr-TR" sz="2400" dirty="0"/>
              <a:t> (</a:t>
            </a:r>
            <a:r>
              <a:rPr lang="tr-TR" sz="2400" b="1" dirty="0" err="1"/>
              <a:t>facies</a:t>
            </a:r>
            <a:r>
              <a:rPr lang="tr-TR" sz="2400" b="1" dirty="0"/>
              <a:t> </a:t>
            </a:r>
            <a:r>
              <a:rPr lang="tr-TR" sz="2400" b="1" dirty="0" err="1"/>
              <a:t>posterior</a:t>
            </a:r>
            <a:r>
              <a:rPr lang="tr-TR" sz="2400" dirty="0"/>
              <a:t>) T</a:t>
            </a:r>
            <a:r>
              <a:rPr lang="tr-TR" sz="2400" baseline="-25000" dirty="0"/>
              <a:t>5-9</a:t>
            </a:r>
            <a:r>
              <a:rPr lang="tr-TR" sz="2400" dirty="0"/>
              <a:t> </a:t>
            </a:r>
            <a:r>
              <a:rPr lang="tr-TR" sz="2400" dirty="0" err="1"/>
              <a:t>vertebraların</a:t>
            </a:r>
            <a:r>
              <a:rPr lang="tr-TR" sz="2400" dirty="0"/>
              <a:t> hemen önünde bulunur. Kalbin bu bölümün en önemli arka komşusu </a:t>
            </a:r>
            <a:r>
              <a:rPr lang="tr-TR" sz="2400" b="1" dirty="0" err="1"/>
              <a:t>oesophagus</a:t>
            </a:r>
            <a:r>
              <a:rPr lang="tr-TR" sz="2400" dirty="0" err="1"/>
              <a:t>’tur</a:t>
            </a:r>
            <a:r>
              <a:rPr lang="tr-TR" sz="2400" dirty="0"/>
              <a:t>. </a:t>
            </a:r>
            <a:r>
              <a:rPr lang="tr-TR" sz="2400" b="1" dirty="0" err="1"/>
              <a:t>Atrium</a:t>
            </a:r>
            <a:r>
              <a:rPr lang="tr-TR" sz="2400" b="1" dirty="0"/>
              <a:t> </a:t>
            </a:r>
            <a:r>
              <a:rPr lang="tr-TR" sz="2400" b="1" dirty="0" err="1"/>
              <a:t>sinistrum</a:t>
            </a:r>
            <a:r>
              <a:rPr lang="tr-TR" sz="2400" b="1" dirty="0"/>
              <a:t> ile </a:t>
            </a:r>
            <a:r>
              <a:rPr lang="tr-TR" sz="2400" b="1" dirty="0" err="1"/>
              <a:t>oesophagus</a:t>
            </a:r>
            <a:r>
              <a:rPr lang="tr-TR" sz="2400" b="1" dirty="0"/>
              <a:t> arasında sinüs </a:t>
            </a:r>
            <a:r>
              <a:rPr lang="tr-TR" sz="2400" b="1" dirty="0" err="1"/>
              <a:t>obliquus</a:t>
            </a:r>
            <a:r>
              <a:rPr lang="tr-TR" sz="2400" b="1" dirty="0"/>
              <a:t> </a:t>
            </a:r>
            <a:r>
              <a:rPr lang="tr-TR" sz="2400" b="1" dirty="0" err="1"/>
              <a:t>pericardii</a:t>
            </a:r>
            <a:r>
              <a:rPr lang="tr-TR" sz="2400" b="1" dirty="0"/>
              <a:t> bulunur</a:t>
            </a:r>
            <a:r>
              <a:rPr lang="tr-TR" sz="2400" dirty="0"/>
              <a:t>.  </a:t>
            </a:r>
          </a:p>
          <a:p>
            <a:pPr fontAlgn="base"/>
            <a:r>
              <a:rPr lang="tr-TR" sz="2400" dirty="0"/>
              <a:t>Kalp, arkada </a:t>
            </a:r>
            <a:r>
              <a:rPr lang="tr-TR" sz="2400" dirty="0" err="1"/>
              <a:t>torakal</a:t>
            </a:r>
            <a:r>
              <a:rPr lang="tr-TR" sz="2400" dirty="0"/>
              <a:t> </a:t>
            </a:r>
            <a:r>
              <a:rPr lang="tr-TR" sz="2400" dirty="0" err="1"/>
              <a:t>vertebralarla</a:t>
            </a:r>
            <a:r>
              <a:rPr lang="tr-TR" sz="2400" dirty="0"/>
              <a:t>, ön tarafta ise </a:t>
            </a:r>
            <a:r>
              <a:rPr lang="tr-TR" sz="2400" dirty="0" err="1"/>
              <a:t>sternum</a:t>
            </a:r>
            <a:r>
              <a:rPr lang="tr-TR" sz="2400" dirty="0"/>
              <a:t> ile çok yakın komşuluk yapar. Kalp, </a:t>
            </a:r>
            <a:r>
              <a:rPr lang="tr-TR" sz="2400" b="1" dirty="0"/>
              <a:t>“</a:t>
            </a:r>
            <a:r>
              <a:rPr lang="tr-TR" sz="2400" b="1" dirty="0" err="1"/>
              <a:t>recumbent</a:t>
            </a:r>
            <a:r>
              <a:rPr lang="tr-TR" sz="2400" b="1" dirty="0"/>
              <a:t> pozisyonda (sırtüstü yatmış pozisyon)”,</a:t>
            </a:r>
            <a:r>
              <a:rPr lang="tr-TR" sz="2400" dirty="0"/>
              <a:t> T</a:t>
            </a:r>
            <a:r>
              <a:rPr lang="tr-TR" sz="2400" baseline="-25000" dirty="0"/>
              <a:t>5-8</a:t>
            </a:r>
            <a:r>
              <a:rPr lang="tr-TR" sz="2400" dirty="0"/>
              <a:t> </a:t>
            </a:r>
            <a:r>
              <a:rPr lang="tr-TR" sz="2400" dirty="0" err="1"/>
              <a:t>vertebralarla</a:t>
            </a:r>
            <a:r>
              <a:rPr lang="tr-TR" sz="2400" dirty="0"/>
              <a:t>, dik durduğumuzda ise T</a:t>
            </a:r>
            <a:r>
              <a:rPr lang="tr-TR" sz="2400" baseline="-25000" dirty="0"/>
              <a:t>6-9</a:t>
            </a:r>
            <a:r>
              <a:rPr lang="tr-TR" sz="2400" dirty="0"/>
              <a:t> </a:t>
            </a:r>
            <a:r>
              <a:rPr lang="tr-TR" sz="2400" dirty="0" err="1"/>
              <a:t>vertebralarla</a:t>
            </a:r>
            <a:r>
              <a:rPr lang="tr-TR" sz="2400" dirty="0"/>
              <a:t> komşuluk yapar. </a:t>
            </a:r>
            <a:r>
              <a:rPr lang="tr-TR" sz="2400" b="1" dirty="0"/>
              <a:t>Kalp masajı</a:t>
            </a:r>
            <a:r>
              <a:rPr lang="tr-TR" sz="2400" dirty="0"/>
              <a:t> da denilen ve ancak kalp durması durumunda yapılan </a:t>
            </a:r>
            <a:r>
              <a:rPr lang="tr-TR" sz="2400" b="1" dirty="0"/>
              <a:t>“</a:t>
            </a:r>
            <a:r>
              <a:rPr lang="tr-TR" sz="2400" b="1" dirty="0" err="1"/>
              <a:t>resüssitasyon</a:t>
            </a:r>
            <a:r>
              <a:rPr lang="tr-TR" sz="2400" b="1" dirty="0"/>
              <a:t>”</a:t>
            </a:r>
            <a:r>
              <a:rPr lang="tr-TR" sz="2400" dirty="0"/>
              <a:t> sırasında, kalp bu iki kemik </a:t>
            </a:r>
            <a:r>
              <a:rPr lang="tr-TR" sz="2400" dirty="0" err="1"/>
              <a:t>komponent</a:t>
            </a:r>
            <a:r>
              <a:rPr lang="tr-TR" sz="2400" dirty="0"/>
              <a:t> arasında adeta sıkıştırılarak içindeki kanı tekrar pompalaması sağlanır. Bu nedenle söz konusu kemik komşuluklar çok iyi bilinmelidir.  </a:t>
            </a:r>
          </a:p>
          <a:p>
            <a:pPr fontAlgn="base"/>
            <a:r>
              <a:rPr lang="tr-TR" sz="2400" dirty="0"/>
              <a:t>Kalbin öne ve biraz da yukarıya bakan yüzüne </a:t>
            </a:r>
            <a:r>
              <a:rPr lang="tr-TR" sz="2400" b="1" dirty="0" err="1"/>
              <a:t>facies</a:t>
            </a:r>
            <a:r>
              <a:rPr lang="tr-TR" sz="2400" b="1" dirty="0"/>
              <a:t> </a:t>
            </a:r>
            <a:r>
              <a:rPr lang="tr-TR" sz="2400" b="1" dirty="0" err="1"/>
              <a:t>sternocostalis</a:t>
            </a:r>
            <a:r>
              <a:rPr lang="tr-TR" sz="2400" b="1" dirty="0"/>
              <a:t>,</a:t>
            </a:r>
            <a:r>
              <a:rPr lang="tr-TR" sz="2400" dirty="0"/>
              <a:t> aşağıya ve arkaya bakan yüzüne ise </a:t>
            </a:r>
            <a:r>
              <a:rPr lang="tr-TR" sz="2400" b="1" dirty="0" err="1"/>
              <a:t>facies</a:t>
            </a:r>
            <a:r>
              <a:rPr lang="tr-TR" sz="2400" b="1" dirty="0"/>
              <a:t> </a:t>
            </a:r>
            <a:r>
              <a:rPr lang="tr-TR" sz="2400" b="1" dirty="0" err="1"/>
              <a:t>diaphragmatica</a:t>
            </a:r>
            <a:r>
              <a:rPr lang="tr-TR" sz="2400" dirty="0"/>
              <a:t> adı verilir. Kalbin </a:t>
            </a:r>
            <a:r>
              <a:rPr lang="tr-TR" sz="2400" dirty="0" err="1"/>
              <a:t>sternokostal</a:t>
            </a:r>
            <a:r>
              <a:rPr lang="tr-TR" sz="2400" dirty="0"/>
              <a:t> yüzü için </a:t>
            </a:r>
            <a:r>
              <a:rPr lang="tr-TR" sz="2400" b="1" dirty="0"/>
              <a:t>“</a:t>
            </a:r>
            <a:r>
              <a:rPr lang="tr-TR" sz="2400" b="1" dirty="0" err="1"/>
              <a:t>anterior</a:t>
            </a:r>
            <a:r>
              <a:rPr lang="tr-TR" sz="2400" b="1" dirty="0"/>
              <a:t>”</a:t>
            </a:r>
            <a:r>
              <a:rPr lang="tr-TR" sz="2400" dirty="0"/>
              <a:t> terimi kullanılabilirse de, </a:t>
            </a:r>
            <a:r>
              <a:rPr lang="tr-TR" sz="2400" dirty="0" err="1"/>
              <a:t>diyafragmatik</a:t>
            </a:r>
            <a:r>
              <a:rPr lang="tr-TR" sz="2400" dirty="0"/>
              <a:t> yüzü için </a:t>
            </a:r>
            <a:r>
              <a:rPr lang="tr-TR" sz="2400" b="1" dirty="0"/>
              <a:t>“</a:t>
            </a:r>
            <a:r>
              <a:rPr lang="tr-TR" sz="2400" b="1" dirty="0" err="1"/>
              <a:t>posterior</a:t>
            </a:r>
            <a:r>
              <a:rPr lang="tr-TR" sz="2400" b="1" dirty="0"/>
              <a:t>”</a:t>
            </a:r>
            <a:r>
              <a:rPr lang="tr-TR" sz="2400" dirty="0"/>
              <a:t> terimi kullanılmamalıdır. Çünkü kalbin </a:t>
            </a:r>
            <a:r>
              <a:rPr lang="tr-TR" sz="2400" dirty="0" err="1"/>
              <a:t>posterioru</a:t>
            </a:r>
            <a:r>
              <a:rPr lang="tr-TR" sz="2400" dirty="0"/>
              <a:t> denildiğinde, kalbin </a:t>
            </a:r>
            <a:r>
              <a:rPr lang="tr-TR" sz="2400" dirty="0" err="1"/>
              <a:t>basis’i</a:t>
            </a:r>
            <a:r>
              <a:rPr lang="tr-TR" sz="2400" dirty="0"/>
              <a:t> bu terime karşılık gelmekte, </a:t>
            </a:r>
            <a:r>
              <a:rPr lang="tr-TR" sz="2400" dirty="0" err="1"/>
              <a:t>diyafragmatik</a:t>
            </a:r>
            <a:r>
              <a:rPr lang="tr-TR" sz="2400" dirty="0"/>
              <a:t> yüzü ise karşılık gelmemektedir. </a:t>
            </a:r>
          </a:p>
          <a:p>
            <a:endParaRPr lang="tr-TR" dirty="0"/>
          </a:p>
        </p:txBody>
      </p:sp>
    </p:spTree>
    <p:extLst>
      <p:ext uri="{BB962C8B-B14F-4D97-AF65-F5344CB8AC3E}">
        <p14:creationId xmlns:p14="http://schemas.microsoft.com/office/powerpoint/2010/main" val="2469926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0201" y="762001"/>
            <a:ext cx="10591799" cy="5905499"/>
          </a:xfrm>
        </p:spPr>
        <p:txBody>
          <a:bodyPr>
            <a:noAutofit/>
          </a:bodyPr>
          <a:lstStyle/>
          <a:p>
            <a:pPr fontAlgn="base"/>
            <a:r>
              <a:rPr lang="tr-TR" sz="2000" dirty="0"/>
              <a:t>Kalbin </a:t>
            </a:r>
            <a:r>
              <a:rPr lang="tr-TR" sz="2000" dirty="0" err="1"/>
              <a:t>sternokostal</a:t>
            </a:r>
            <a:r>
              <a:rPr lang="tr-TR" sz="2000" dirty="0"/>
              <a:t> yüzü (</a:t>
            </a:r>
            <a:r>
              <a:rPr lang="tr-TR" sz="2000" b="1" dirty="0" err="1"/>
              <a:t>facies</a:t>
            </a:r>
            <a:r>
              <a:rPr lang="tr-TR" sz="2000" b="1" dirty="0"/>
              <a:t> </a:t>
            </a:r>
            <a:r>
              <a:rPr lang="tr-TR" sz="2000" b="1" dirty="0" err="1"/>
              <a:t>sternocostalis</a:t>
            </a:r>
            <a:r>
              <a:rPr lang="tr-TR" sz="2000" b="1" dirty="0"/>
              <a:t>, </a:t>
            </a:r>
            <a:r>
              <a:rPr lang="tr-TR" sz="2000" b="1" dirty="0" err="1"/>
              <a:t>facies</a:t>
            </a:r>
            <a:r>
              <a:rPr lang="tr-TR" sz="2000" b="1" dirty="0"/>
              <a:t> </a:t>
            </a:r>
            <a:r>
              <a:rPr lang="tr-TR" sz="2000" b="1" dirty="0" err="1"/>
              <a:t>anterior</a:t>
            </a:r>
            <a:r>
              <a:rPr lang="tr-TR" sz="2000" dirty="0"/>
              <a:t>) </a:t>
            </a:r>
            <a:r>
              <a:rPr lang="tr-TR" sz="2000" dirty="0" err="1"/>
              <a:t>pericardium</a:t>
            </a:r>
            <a:r>
              <a:rPr lang="tr-TR" sz="2000" dirty="0"/>
              <a:t> ile </a:t>
            </a:r>
            <a:r>
              <a:rPr lang="tr-TR" sz="2000" dirty="0" err="1"/>
              <a:t>corpus</a:t>
            </a:r>
            <a:r>
              <a:rPr lang="tr-TR" sz="2000" dirty="0"/>
              <a:t> </a:t>
            </a:r>
            <a:r>
              <a:rPr lang="tr-TR" sz="2000" dirty="0" err="1"/>
              <a:t>sterni</a:t>
            </a:r>
            <a:r>
              <a:rPr lang="tr-TR" sz="2000" dirty="0"/>
              <a:t>, 3. ve 6. kıkırdak </a:t>
            </a:r>
            <a:r>
              <a:rPr lang="tr-TR" sz="2000" dirty="0" err="1"/>
              <a:t>kostalar</a:t>
            </a:r>
            <a:r>
              <a:rPr lang="tr-TR" sz="2000" dirty="0"/>
              <a:t> ve </a:t>
            </a:r>
            <a:r>
              <a:rPr lang="tr-TR" sz="2000" dirty="0" err="1"/>
              <a:t>sternokostal</a:t>
            </a:r>
            <a:r>
              <a:rPr lang="tr-TR" sz="2000" dirty="0"/>
              <a:t> kaslardan ayrılmıştır. Bu yüzün yukarıdaki sağ bölümünü sağ </a:t>
            </a:r>
            <a:r>
              <a:rPr lang="tr-TR" sz="2000" dirty="0" err="1"/>
              <a:t>atrium</a:t>
            </a:r>
            <a:r>
              <a:rPr lang="tr-TR" sz="2000" dirty="0"/>
              <a:t>, geriye kalan bölümünü ise her iki </a:t>
            </a:r>
            <a:r>
              <a:rPr lang="tr-TR" sz="2000" dirty="0" err="1"/>
              <a:t>ventrikül</a:t>
            </a:r>
            <a:r>
              <a:rPr lang="tr-TR" sz="2000" dirty="0"/>
              <a:t> oluşturmaktadır. Sol </a:t>
            </a:r>
            <a:r>
              <a:rPr lang="tr-TR" sz="2000" dirty="0" err="1"/>
              <a:t>atrium’un</a:t>
            </a:r>
            <a:r>
              <a:rPr lang="tr-TR" sz="2000" dirty="0"/>
              <a:t> büyük kısmı, aorta ve </a:t>
            </a:r>
            <a:r>
              <a:rPr lang="tr-TR" sz="2000" dirty="0" err="1"/>
              <a:t>truncus</a:t>
            </a:r>
            <a:r>
              <a:rPr lang="tr-TR" sz="2000" dirty="0"/>
              <a:t> </a:t>
            </a:r>
            <a:r>
              <a:rPr lang="tr-TR" sz="2000" dirty="0" err="1"/>
              <a:t>pulmonalis’in</a:t>
            </a:r>
            <a:r>
              <a:rPr lang="tr-TR" sz="2000" dirty="0"/>
              <a:t> arkasında kaldığı için ön yüzden görülemez. Sadece </a:t>
            </a:r>
            <a:r>
              <a:rPr lang="tr-TR" sz="2000" dirty="0" err="1"/>
              <a:t>truncus</a:t>
            </a:r>
            <a:r>
              <a:rPr lang="tr-TR" sz="2000" dirty="0"/>
              <a:t> </a:t>
            </a:r>
            <a:r>
              <a:rPr lang="tr-TR" sz="2000" dirty="0" err="1"/>
              <a:t>pulmonalis’in</a:t>
            </a:r>
            <a:r>
              <a:rPr lang="tr-TR" sz="2000" dirty="0"/>
              <a:t> sol tarafında öne doğru uzanan </a:t>
            </a:r>
            <a:r>
              <a:rPr lang="tr-TR" sz="2000" b="1" dirty="0"/>
              <a:t>sol </a:t>
            </a:r>
            <a:r>
              <a:rPr lang="tr-TR" sz="2000" b="1" dirty="0" err="1"/>
              <a:t>auricula</a:t>
            </a:r>
            <a:r>
              <a:rPr lang="tr-TR" sz="2000" b="1" dirty="0"/>
              <a:t> görülebilir</a:t>
            </a:r>
            <a:r>
              <a:rPr lang="tr-TR" sz="2000" dirty="0"/>
              <a:t>. Kalbin </a:t>
            </a:r>
            <a:r>
              <a:rPr lang="tr-TR" sz="2000" dirty="0" err="1"/>
              <a:t>sternokostal</a:t>
            </a:r>
            <a:r>
              <a:rPr lang="tr-TR" sz="2000" dirty="0"/>
              <a:t> yüzünün yan kısımları </a:t>
            </a:r>
            <a:r>
              <a:rPr lang="tr-TR" sz="2000" dirty="0" err="1"/>
              <a:t>pleura</a:t>
            </a:r>
            <a:r>
              <a:rPr lang="tr-TR" sz="2000" dirty="0"/>
              <a:t> ve akciğerlerin ön kenarları ile örtülmüştür. Kalbin ön yüzündeki </a:t>
            </a:r>
            <a:r>
              <a:rPr lang="tr-TR" sz="2000" b="1" dirty="0" err="1"/>
              <a:t>sulcus</a:t>
            </a:r>
            <a:r>
              <a:rPr lang="tr-TR" sz="2000" b="1" dirty="0"/>
              <a:t> </a:t>
            </a:r>
            <a:r>
              <a:rPr lang="tr-TR" sz="2000" b="1" dirty="0" err="1"/>
              <a:t>interventricularis</a:t>
            </a:r>
            <a:r>
              <a:rPr lang="tr-TR" sz="2000" b="1" dirty="0"/>
              <a:t> </a:t>
            </a:r>
            <a:r>
              <a:rPr lang="tr-TR" sz="2000" b="1" dirty="0" err="1"/>
              <a:t>anterior’da</a:t>
            </a:r>
            <a:r>
              <a:rPr lang="tr-TR" sz="2000" b="1" dirty="0"/>
              <a:t> </a:t>
            </a:r>
            <a:r>
              <a:rPr lang="tr-TR" sz="2000" b="1" dirty="0" err="1"/>
              <a:t>ramus</a:t>
            </a:r>
            <a:r>
              <a:rPr lang="tr-TR" sz="2000" b="1" dirty="0"/>
              <a:t> </a:t>
            </a:r>
            <a:r>
              <a:rPr lang="tr-TR" sz="2000" b="1" dirty="0" err="1"/>
              <a:t>interventricularis</a:t>
            </a:r>
            <a:r>
              <a:rPr lang="tr-TR" sz="2000" b="1" dirty="0"/>
              <a:t> </a:t>
            </a:r>
            <a:r>
              <a:rPr lang="tr-TR" sz="2000" b="1" dirty="0" err="1"/>
              <a:t>anterior</a:t>
            </a:r>
            <a:r>
              <a:rPr lang="tr-TR" sz="2000" b="1" dirty="0"/>
              <a:t> (LAD – </a:t>
            </a:r>
            <a:r>
              <a:rPr lang="tr-TR" sz="2000" b="1" dirty="0" err="1"/>
              <a:t>arteria</a:t>
            </a:r>
            <a:r>
              <a:rPr lang="tr-TR" sz="2000" b="1" dirty="0"/>
              <a:t> </a:t>
            </a:r>
            <a:r>
              <a:rPr lang="tr-TR" sz="2000" b="1" dirty="0" err="1"/>
              <a:t>coronaria</a:t>
            </a:r>
            <a:r>
              <a:rPr lang="tr-TR" sz="2000" b="1" dirty="0"/>
              <a:t> </a:t>
            </a:r>
            <a:r>
              <a:rPr lang="tr-TR" sz="2000" b="1" dirty="0" err="1"/>
              <a:t>sinistra’nın</a:t>
            </a:r>
            <a:r>
              <a:rPr lang="tr-TR" sz="2000" b="1" dirty="0"/>
              <a:t> dalı) </a:t>
            </a:r>
            <a:r>
              <a:rPr lang="tr-TR" sz="2000" dirty="0"/>
              <a:t>ve </a:t>
            </a:r>
            <a:r>
              <a:rPr lang="tr-TR" sz="2000" b="1" dirty="0"/>
              <a:t>vena </a:t>
            </a:r>
            <a:r>
              <a:rPr lang="tr-TR" sz="2000" b="1" dirty="0" err="1"/>
              <a:t>cardiaca</a:t>
            </a:r>
            <a:r>
              <a:rPr lang="tr-TR" sz="2000" b="1" dirty="0"/>
              <a:t> </a:t>
            </a:r>
            <a:r>
              <a:rPr lang="tr-TR" sz="2000" b="1" dirty="0" err="1"/>
              <a:t>magna</a:t>
            </a:r>
            <a:r>
              <a:rPr lang="tr-TR" sz="2000" b="1" dirty="0"/>
              <a:t> </a:t>
            </a:r>
            <a:r>
              <a:rPr lang="tr-TR" sz="2000" dirty="0"/>
              <a:t>bulunur.  </a:t>
            </a:r>
          </a:p>
          <a:p>
            <a:pPr fontAlgn="base"/>
            <a:r>
              <a:rPr lang="tr-TR" sz="2000" dirty="0"/>
              <a:t>Kalbin </a:t>
            </a:r>
            <a:r>
              <a:rPr lang="tr-TR" sz="2000" dirty="0" err="1"/>
              <a:t>diyafragmatik</a:t>
            </a:r>
            <a:r>
              <a:rPr lang="tr-TR" sz="2000" dirty="0"/>
              <a:t> yüzünün (</a:t>
            </a:r>
            <a:r>
              <a:rPr lang="tr-TR" sz="2000" b="1" dirty="0" err="1"/>
              <a:t>facies</a:t>
            </a:r>
            <a:r>
              <a:rPr lang="tr-TR" sz="2000" b="1" dirty="0"/>
              <a:t> </a:t>
            </a:r>
            <a:r>
              <a:rPr lang="tr-TR" sz="2000" b="1" dirty="0" err="1"/>
              <a:t>diaphragmatica</a:t>
            </a:r>
            <a:r>
              <a:rPr lang="tr-TR" sz="2000" b="1" dirty="0"/>
              <a:t>, </a:t>
            </a:r>
            <a:r>
              <a:rPr lang="tr-TR" sz="2000" b="1" dirty="0" err="1"/>
              <a:t>facies</a:t>
            </a:r>
            <a:r>
              <a:rPr lang="tr-TR" sz="2000" b="1" dirty="0"/>
              <a:t> </a:t>
            </a:r>
            <a:r>
              <a:rPr lang="tr-TR" sz="2000" b="1" dirty="0" err="1"/>
              <a:t>inferior</a:t>
            </a:r>
            <a:r>
              <a:rPr lang="tr-TR" sz="2000" dirty="0"/>
              <a:t>) büyük kısmı sol </a:t>
            </a:r>
            <a:r>
              <a:rPr lang="tr-TR" sz="2000" dirty="0" err="1"/>
              <a:t>ventrikül</a:t>
            </a:r>
            <a:r>
              <a:rPr lang="tr-TR" sz="2000" dirty="0"/>
              <a:t> tarafından oluşturulur. </a:t>
            </a:r>
            <a:r>
              <a:rPr lang="tr-TR" sz="2000" dirty="0" err="1"/>
              <a:t>Sulcus</a:t>
            </a:r>
            <a:r>
              <a:rPr lang="tr-TR" sz="2000" dirty="0"/>
              <a:t> </a:t>
            </a:r>
            <a:r>
              <a:rPr lang="tr-TR" sz="2000" dirty="0" err="1"/>
              <a:t>coronarius’un</a:t>
            </a:r>
            <a:r>
              <a:rPr lang="tr-TR" sz="2000" dirty="0"/>
              <a:t> arka bölümü, bu yüzü </a:t>
            </a:r>
            <a:r>
              <a:rPr lang="tr-TR" sz="2000" dirty="0" err="1"/>
              <a:t>basis</a:t>
            </a:r>
            <a:r>
              <a:rPr lang="tr-TR" sz="2000" dirty="0"/>
              <a:t> </a:t>
            </a:r>
            <a:r>
              <a:rPr lang="tr-TR" sz="2000" dirty="0" err="1"/>
              <a:t>cordis’ten</a:t>
            </a:r>
            <a:r>
              <a:rPr lang="tr-TR" sz="2000" dirty="0"/>
              <a:t> ayırır. Bu yüzde bulunan </a:t>
            </a:r>
            <a:r>
              <a:rPr lang="tr-TR" sz="2000" b="1" dirty="0" err="1"/>
              <a:t>sulcus</a:t>
            </a:r>
            <a:r>
              <a:rPr lang="tr-TR" sz="2000" b="1" dirty="0"/>
              <a:t> </a:t>
            </a:r>
            <a:r>
              <a:rPr lang="tr-TR" sz="2000" b="1" dirty="0" err="1"/>
              <a:t>interventricularis</a:t>
            </a:r>
            <a:r>
              <a:rPr lang="tr-TR" sz="2000" b="1" dirty="0"/>
              <a:t> </a:t>
            </a:r>
            <a:r>
              <a:rPr lang="tr-TR" sz="2000" b="1" dirty="0" err="1"/>
              <a:t>posterior’da</a:t>
            </a:r>
            <a:r>
              <a:rPr lang="tr-TR" sz="2000" b="1" dirty="0"/>
              <a:t> </a:t>
            </a:r>
            <a:r>
              <a:rPr lang="tr-TR" sz="2000" b="1" dirty="0" err="1"/>
              <a:t>ramus</a:t>
            </a:r>
            <a:r>
              <a:rPr lang="tr-TR" sz="2000" b="1" dirty="0"/>
              <a:t> </a:t>
            </a:r>
            <a:r>
              <a:rPr lang="tr-TR" sz="2000" b="1" dirty="0" err="1"/>
              <a:t>interventricularis</a:t>
            </a:r>
            <a:r>
              <a:rPr lang="tr-TR" sz="2000" b="1" dirty="0"/>
              <a:t> </a:t>
            </a:r>
            <a:r>
              <a:rPr lang="tr-TR" sz="2000" b="1" dirty="0" err="1"/>
              <a:t>posterior</a:t>
            </a:r>
            <a:r>
              <a:rPr lang="tr-TR" sz="2000" b="1" dirty="0"/>
              <a:t> (</a:t>
            </a:r>
            <a:r>
              <a:rPr lang="tr-TR" sz="2000" b="1" dirty="0" err="1"/>
              <a:t>arteria</a:t>
            </a:r>
            <a:r>
              <a:rPr lang="tr-TR" sz="2000" b="1" dirty="0"/>
              <a:t> </a:t>
            </a:r>
            <a:r>
              <a:rPr lang="tr-TR" sz="2000" b="1" dirty="0" err="1"/>
              <a:t>coronaria</a:t>
            </a:r>
            <a:r>
              <a:rPr lang="tr-TR" sz="2000" b="1" dirty="0"/>
              <a:t> </a:t>
            </a:r>
            <a:r>
              <a:rPr lang="tr-TR" sz="2000" b="1" dirty="0" err="1"/>
              <a:t>dextra’nın</a:t>
            </a:r>
            <a:r>
              <a:rPr lang="tr-TR" sz="2000" b="1" dirty="0"/>
              <a:t> dalı) </a:t>
            </a:r>
            <a:r>
              <a:rPr lang="tr-TR" sz="2000" dirty="0"/>
              <a:t>ve </a:t>
            </a:r>
            <a:r>
              <a:rPr lang="tr-TR" sz="2000" b="1" dirty="0"/>
              <a:t>vena </a:t>
            </a:r>
            <a:r>
              <a:rPr lang="tr-TR" sz="2000" b="1" dirty="0" err="1"/>
              <a:t>cardiaca</a:t>
            </a:r>
            <a:r>
              <a:rPr lang="tr-TR" sz="2000" b="1" dirty="0"/>
              <a:t> </a:t>
            </a:r>
            <a:r>
              <a:rPr lang="tr-TR" sz="2000" b="1" dirty="0" err="1"/>
              <a:t>media</a:t>
            </a:r>
            <a:r>
              <a:rPr lang="tr-TR" sz="2000" b="1" dirty="0"/>
              <a:t> </a:t>
            </a:r>
            <a:r>
              <a:rPr lang="tr-TR" sz="2000" dirty="0"/>
              <a:t>bulunur.  </a:t>
            </a:r>
          </a:p>
          <a:p>
            <a:pPr fontAlgn="base"/>
            <a:r>
              <a:rPr lang="tr-TR" sz="2000" dirty="0"/>
              <a:t>Kalbin sağ kenarına </a:t>
            </a:r>
            <a:r>
              <a:rPr lang="tr-TR" sz="2000" b="1" dirty="0" err="1"/>
              <a:t>margo</a:t>
            </a:r>
            <a:r>
              <a:rPr lang="tr-TR" sz="2000" b="1" dirty="0"/>
              <a:t> </a:t>
            </a:r>
            <a:r>
              <a:rPr lang="tr-TR" sz="2000" b="1" dirty="0" err="1"/>
              <a:t>dexter</a:t>
            </a:r>
            <a:r>
              <a:rPr lang="tr-TR" sz="2000" dirty="0"/>
              <a:t> ya da keskin kenar olduğu için </a:t>
            </a:r>
            <a:r>
              <a:rPr lang="tr-TR" sz="2000" b="1" dirty="0" err="1"/>
              <a:t>margo</a:t>
            </a:r>
            <a:r>
              <a:rPr lang="tr-TR" sz="2000" b="1" dirty="0"/>
              <a:t> </a:t>
            </a:r>
            <a:r>
              <a:rPr lang="tr-TR" sz="2000" b="1" dirty="0" err="1"/>
              <a:t>acutus</a:t>
            </a:r>
            <a:r>
              <a:rPr lang="tr-TR" sz="2000" dirty="0"/>
              <a:t> adı verilirken, sol kenarına </a:t>
            </a:r>
            <a:r>
              <a:rPr lang="tr-TR" sz="2000" b="1" dirty="0" err="1"/>
              <a:t>margo</a:t>
            </a:r>
            <a:r>
              <a:rPr lang="tr-TR" sz="2000" b="1" dirty="0"/>
              <a:t> </a:t>
            </a:r>
            <a:r>
              <a:rPr lang="tr-TR" sz="2000" b="1" dirty="0" err="1"/>
              <a:t>sinister</a:t>
            </a:r>
            <a:r>
              <a:rPr lang="tr-TR" sz="2000" dirty="0"/>
              <a:t> ya da </a:t>
            </a:r>
            <a:r>
              <a:rPr lang="tr-TR" sz="2000" dirty="0" err="1"/>
              <a:t>künt</a:t>
            </a:r>
            <a:r>
              <a:rPr lang="tr-TR" sz="2000" dirty="0"/>
              <a:t> bir kenar olduğu için </a:t>
            </a:r>
            <a:r>
              <a:rPr lang="tr-TR" sz="2000" b="1" dirty="0" err="1"/>
              <a:t>margo</a:t>
            </a:r>
            <a:r>
              <a:rPr lang="tr-TR" sz="2000" b="1" dirty="0"/>
              <a:t> </a:t>
            </a:r>
            <a:r>
              <a:rPr lang="tr-TR" sz="2000" b="1" dirty="0" err="1"/>
              <a:t>obtusus</a:t>
            </a:r>
            <a:r>
              <a:rPr lang="tr-TR" sz="2000" dirty="0"/>
              <a:t> adı verilir. </a:t>
            </a:r>
          </a:p>
        </p:txBody>
      </p:sp>
    </p:spTree>
    <p:extLst>
      <p:ext uri="{BB962C8B-B14F-4D97-AF65-F5344CB8AC3E}">
        <p14:creationId xmlns:p14="http://schemas.microsoft.com/office/powerpoint/2010/main" val="2958868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9863" y="571500"/>
            <a:ext cx="10321637" cy="6483927"/>
          </a:xfrm>
        </p:spPr>
        <p:txBody>
          <a:bodyPr>
            <a:noAutofit/>
          </a:bodyPr>
          <a:lstStyle/>
          <a:p>
            <a:r>
              <a:rPr lang="tr-TR" sz="2000" dirty="0"/>
              <a:t>Dört odalı olan kalp, </a:t>
            </a:r>
            <a:r>
              <a:rPr lang="tr-TR" sz="2000" b="1" dirty="0" err="1"/>
              <a:t>atrium</a:t>
            </a:r>
            <a:r>
              <a:rPr lang="tr-TR" sz="2000" b="1" dirty="0"/>
              <a:t> </a:t>
            </a:r>
            <a:r>
              <a:rPr lang="tr-TR" sz="2000" b="1" dirty="0" err="1"/>
              <a:t>dextrum</a:t>
            </a:r>
            <a:r>
              <a:rPr lang="tr-TR" sz="2000" dirty="0"/>
              <a:t> ve </a:t>
            </a:r>
            <a:r>
              <a:rPr lang="tr-TR" sz="2000" b="1" dirty="0" err="1"/>
              <a:t>atrium</a:t>
            </a:r>
            <a:r>
              <a:rPr lang="tr-TR" sz="2000" b="1" dirty="0"/>
              <a:t> </a:t>
            </a:r>
            <a:r>
              <a:rPr lang="tr-TR" sz="2000" b="1" dirty="0" err="1"/>
              <a:t>sinistrum</a:t>
            </a:r>
            <a:r>
              <a:rPr lang="tr-TR" sz="2000" dirty="0"/>
              <a:t> olmak üzere iki üst odadan ve </a:t>
            </a:r>
            <a:r>
              <a:rPr lang="tr-TR" sz="2000" b="1" dirty="0" err="1"/>
              <a:t>ventriculus</a:t>
            </a:r>
            <a:r>
              <a:rPr lang="tr-TR" sz="2000" b="1" dirty="0"/>
              <a:t> </a:t>
            </a:r>
            <a:r>
              <a:rPr lang="tr-TR" sz="2000" b="1" dirty="0" err="1"/>
              <a:t>dexter</a:t>
            </a:r>
            <a:r>
              <a:rPr lang="tr-TR" sz="2000" dirty="0"/>
              <a:t> ile </a:t>
            </a:r>
            <a:r>
              <a:rPr lang="tr-TR" sz="2000" b="1" dirty="0" err="1"/>
              <a:t>ventriculus</a:t>
            </a:r>
            <a:r>
              <a:rPr lang="tr-TR" sz="2000" b="1" dirty="0"/>
              <a:t> </a:t>
            </a:r>
            <a:r>
              <a:rPr lang="tr-TR" sz="2000" b="1" dirty="0" err="1"/>
              <a:t>sinister</a:t>
            </a:r>
            <a:r>
              <a:rPr lang="tr-TR" sz="2000" dirty="0"/>
              <a:t> olmak üzere iki alt odadan oluşmuştur. Bu boşlukları birbirinden ayıran bölmeler, kalbin dış duvarına tutundukları yerlerde oluklar oluştururlar. Bu oluklardan </a:t>
            </a:r>
            <a:r>
              <a:rPr lang="tr-TR" sz="2000" dirty="0" err="1"/>
              <a:t>atrium’larla</a:t>
            </a:r>
            <a:r>
              <a:rPr lang="tr-TR" sz="2000" dirty="0"/>
              <a:t> </a:t>
            </a:r>
            <a:r>
              <a:rPr lang="tr-TR" sz="2000" dirty="0" err="1"/>
              <a:t>ventrikülleri</a:t>
            </a:r>
            <a:r>
              <a:rPr lang="tr-TR" sz="2000" dirty="0"/>
              <a:t> birbirinden ayıran bölmeye </a:t>
            </a:r>
            <a:r>
              <a:rPr lang="tr-TR" sz="2000" b="1" dirty="0" err="1"/>
              <a:t>septum</a:t>
            </a:r>
            <a:r>
              <a:rPr lang="tr-TR" sz="2000" b="1" dirty="0"/>
              <a:t> </a:t>
            </a:r>
            <a:r>
              <a:rPr lang="tr-TR" sz="2000" b="1" dirty="0" err="1"/>
              <a:t>atrioventriculare</a:t>
            </a:r>
            <a:r>
              <a:rPr lang="tr-TR" sz="2000" dirty="0"/>
              <a:t> adı verilirken, oluşturduğu oluğa </a:t>
            </a:r>
            <a:r>
              <a:rPr lang="tr-TR" sz="2000" b="1" dirty="0" err="1"/>
              <a:t>sulcus</a:t>
            </a:r>
            <a:r>
              <a:rPr lang="tr-TR" sz="2000" b="1" dirty="0"/>
              <a:t> </a:t>
            </a:r>
            <a:r>
              <a:rPr lang="tr-TR" sz="2000" b="1" dirty="0" err="1"/>
              <a:t>atrioventriculare</a:t>
            </a:r>
            <a:r>
              <a:rPr lang="tr-TR" sz="2000" dirty="0"/>
              <a:t> ya da kalbi </a:t>
            </a:r>
            <a:r>
              <a:rPr lang="tr-TR" sz="2000" dirty="0" err="1"/>
              <a:t>truncus</a:t>
            </a:r>
            <a:r>
              <a:rPr lang="tr-TR" sz="2000" dirty="0"/>
              <a:t> </a:t>
            </a:r>
            <a:r>
              <a:rPr lang="tr-TR" sz="2000" dirty="0" err="1"/>
              <a:t>pulmonalis’in</a:t>
            </a:r>
            <a:r>
              <a:rPr lang="tr-TR" sz="2000" dirty="0"/>
              <a:t> olduğu yer hariç olmak üzere, taç şeklinde sardığı için </a:t>
            </a:r>
            <a:r>
              <a:rPr lang="tr-TR" sz="2000" b="1" dirty="0" err="1"/>
              <a:t>sulcus</a:t>
            </a:r>
            <a:r>
              <a:rPr lang="tr-TR" sz="2000" b="1" dirty="0"/>
              <a:t> </a:t>
            </a:r>
            <a:r>
              <a:rPr lang="tr-TR" sz="2000" b="1" dirty="0" err="1"/>
              <a:t>coronarius</a:t>
            </a:r>
            <a:r>
              <a:rPr lang="tr-TR" sz="2000" dirty="0"/>
              <a:t> adı verilir. </a:t>
            </a:r>
            <a:r>
              <a:rPr lang="tr-TR" sz="2000" b="1" dirty="0"/>
              <a:t>Bu olukta koroner arterlerin başlangıçları ve bazı koroner </a:t>
            </a:r>
            <a:r>
              <a:rPr lang="tr-TR" sz="2000" b="1" dirty="0" err="1"/>
              <a:t>venlerin</a:t>
            </a:r>
            <a:r>
              <a:rPr lang="tr-TR" sz="2000" b="1" dirty="0"/>
              <a:t> esas bölümleriyle, </a:t>
            </a:r>
            <a:r>
              <a:rPr lang="tr-TR" sz="2000" b="1" dirty="0" err="1"/>
              <a:t>sinus</a:t>
            </a:r>
            <a:r>
              <a:rPr lang="tr-TR" sz="2000" b="1" dirty="0"/>
              <a:t> </a:t>
            </a:r>
            <a:r>
              <a:rPr lang="tr-TR" sz="2000" b="1" dirty="0" err="1"/>
              <a:t>coronarius</a:t>
            </a:r>
            <a:r>
              <a:rPr lang="tr-TR" sz="2000" b="1" dirty="0"/>
              <a:t> bulunur</a:t>
            </a:r>
            <a:r>
              <a:rPr lang="tr-TR" sz="2000" dirty="0"/>
              <a:t>. İki </a:t>
            </a:r>
            <a:r>
              <a:rPr lang="tr-TR" sz="2000" dirty="0" err="1"/>
              <a:t>atrium</a:t>
            </a:r>
            <a:r>
              <a:rPr lang="tr-TR" sz="2000" dirty="0"/>
              <a:t> arasındaki bölmeye </a:t>
            </a:r>
            <a:r>
              <a:rPr lang="tr-TR" sz="2000" b="1" dirty="0" err="1"/>
              <a:t>septum</a:t>
            </a:r>
            <a:r>
              <a:rPr lang="tr-TR" sz="2000" b="1" dirty="0"/>
              <a:t> </a:t>
            </a:r>
            <a:r>
              <a:rPr lang="tr-TR" sz="2000" b="1" dirty="0" err="1"/>
              <a:t>interatriale</a:t>
            </a:r>
            <a:r>
              <a:rPr lang="tr-TR" sz="2000" dirty="0"/>
              <a:t> adı verilir. Bu bölmenin oluşturduğu </a:t>
            </a:r>
            <a:r>
              <a:rPr lang="tr-TR" sz="2000" b="1" dirty="0" err="1"/>
              <a:t>sulcus</a:t>
            </a:r>
            <a:r>
              <a:rPr lang="tr-TR" sz="2000" b="1" dirty="0"/>
              <a:t> </a:t>
            </a:r>
            <a:r>
              <a:rPr lang="tr-TR" sz="2000" b="1" dirty="0" err="1"/>
              <a:t>interatrialis</a:t>
            </a:r>
            <a:r>
              <a:rPr lang="tr-TR" sz="2000" dirty="0"/>
              <a:t> kalbin ön tarafında </a:t>
            </a:r>
            <a:r>
              <a:rPr lang="tr-TR" sz="2000" dirty="0" err="1"/>
              <a:t>truncus</a:t>
            </a:r>
            <a:r>
              <a:rPr lang="tr-TR" sz="2000" dirty="0"/>
              <a:t> </a:t>
            </a:r>
            <a:r>
              <a:rPr lang="tr-TR" sz="2000" dirty="0" err="1"/>
              <a:t>pulmonalis</a:t>
            </a:r>
            <a:r>
              <a:rPr lang="tr-TR" sz="2000" dirty="0"/>
              <a:t> ve aorta ile örtülü olduğu için dışarıdan görülemez, ancak arka tarafta az belirgin olarak görülebilir. İki </a:t>
            </a:r>
            <a:r>
              <a:rPr lang="tr-TR" sz="2000" dirty="0" err="1"/>
              <a:t>ventrikül</a:t>
            </a:r>
            <a:r>
              <a:rPr lang="tr-TR" sz="2000" dirty="0"/>
              <a:t> arasındaki bölmeye </a:t>
            </a:r>
            <a:r>
              <a:rPr lang="tr-TR" sz="2000" b="1" dirty="0" err="1"/>
              <a:t>septum</a:t>
            </a:r>
            <a:r>
              <a:rPr lang="tr-TR" sz="2000" b="1" dirty="0"/>
              <a:t> </a:t>
            </a:r>
            <a:r>
              <a:rPr lang="tr-TR" sz="2000" b="1" dirty="0" err="1"/>
              <a:t>interventriculare</a:t>
            </a:r>
            <a:r>
              <a:rPr lang="tr-TR" sz="2000" dirty="0"/>
              <a:t> adı verilir. Bu bölme kalbin ön yüzünde </a:t>
            </a:r>
            <a:r>
              <a:rPr lang="tr-TR" sz="2000" b="1" dirty="0" err="1"/>
              <a:t>sulcus</a:t>
            </a:r>
            <a:r>
              <a:rPr lang="tr-TR" sz="2000" b="1" dirty="0"/>
              <a:t> </a:t>
            </a:r>
            <a:r>
              <a:rPr lang="tr-TR" sz="2000" b="1" dirty="0" err="1"/>
              <a:t>interventricularis</a:t>
            </a:r>
            <a:r>
              <a:rPr lang="tr-TR" sz="2000" b="1" dirty="0"/>
              <a:t> </a:t>
            </a:r>
            <a:r>
              <a:rPr lang="tr-TR" sz="2000" b="1" dirty="0" err="1"/>
              <a:t>anterior</a:t>
            </a:r>
            <a:r>
              <a:rPr lang="tr-TR" sz="2000" b="1" dirty="0"/>
              <a:t>,</a:t>
            </a:r>
            <a:r>
              <a:rPr lang="tr-TR" sz="2000" dirty="0"/>
              <a:t> arka tarafta ise </a:t>
            </a:r>
            <a:r>
              <a:rPr lang="tr-TR" sz="2000" b="1" dirty="0" err="1"/>
              <a:t>sulcus</a:t>
            </a:r>
            <a:r>
              <a:rPr lang="tr-TR" sz="2000" b="1" dirty="0"/>
              <a:t> </a:t>
            </a:r>
            <a:r>
              <a:rPr lang="tr-TR" sz="2000" b="1" dirty="0" err="1"/>
              <a:t>interventricularis</a:t>
            </a:r>
            <a:r>
              <a:rPr lang="tr-TR" sz="2000" b="1" dirty="0"/>
              <a:t> </a:t>
            </a:r>
            <a:r>
              <a:rPr lang="tr-TR" sz="2000" b="1" dirty="0" err="1"/>
              <a:t>posterior</a:t>
            </a:r>
            <a:r>
              <a:rPr lang="tr-TR" sz="2000" dirty="0"/>
              <a:t> adı verilen belirgin oluklar oluşturur. Bu iki oluk, kalbin </a:t>
            </a:r>
            <a:r>
              <a:rPr lang="tr-TR" sz="2000" dirty="0" err="1"/>
              <a:t>apeksinde</a:t>
            </a:r>
            <a:r>
              <a:rPr lang="tr-TR" sz="2000" dirty="0"/>
              <a:t> </a:t>
            </a:r>
            <a:r>
              <a:rPr lang="tr-TR" sz="2000" b="1" dirty="0" err="1"/>
              <a:t>incisura</a:t>
            </a:r>
            <a:r>
              <a:rPr lang="tr-TR" sz="2000" b="1" dirty="0"/>
              <a:t> </a:t>
            </a:r>
            <a:r>
              <a:rPr lang="tr-TR" sz="2000" b="1" dirty="0" err="1"/>
              <a:t>apicis</a:t>
            </a:r>
            <a:r>
              <a:rPr lang="tr-TR" sz="2000" b="1" dirty="0"/>
              <a:t> </a:t>
            </a:r>
            <a:r>
              <a:rPr lang="tr-TR" sz="2000" b="1" dirty="0" err="1"/>
              <a:t>cordis</a:t>
            </a:r>
            <a:r>
              <a:rPr lang="tr-TR" sz="2000" dirty="0"/>
              <a:t> denilen bir çentikle birleşirler.     </a:t>
            </a:r>
          </a:p>
          <a:p>
            <a:endParaRPr lang="tr-TR" sz="2000" dirty="0"/>
          </a:p>
          <a:p>
            <a:endParaRPr lang="tr-TR" sz="2000" dirty="0"/>
          </a:p>
        </p:txBody>
      </p:sp>
    </p:spTree>
    <p:extLst>
      <p:ext uri="{BB962C8B-B14F-4D97-AF65-F5344CB8AC3E}">
        <p14:creationId xmlns:p14="http://schemas.microsoft.com/office/powerpoint/2010/main" val="333974236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TotalTime>
  <Words>408</Words>
  <Application>Microsoft Office PowerPoint</Application>
  <PresentationFormat>Geniş ekran</PresentationFormat>
  <Paragraphs>14</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Kalp</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Kalp</dc:title>
  <dc:creator>Mert Ocak</dc:creator>
  <cp:lastModifiedBy>Mert Ocak</cp:lastModifiedBy>
  <cp:revision>2</cp:revision>
  <dcterms:created xsi:type="dcterms:W3CDTF">2020-01-15T07:18:09Z</dcterms:created>
  <dcterms:modified xsi:type="dcterms:W3CDTF">2020-01-15T07:54:44Z</dcterms:modified>
</cp:coreProperties>
</file>