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5" r:id="rId5"/>
    <p:sldId id="267" r:id="rId6"/>
    <p:sldId id="269" r:id="rId7"/>
    <p:sldId id="270" r:id="rId8"/>
    <p:sldId id="27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1D059A3-5479-4CF8-A2C0-CAE9EFF44C91}"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0C7DBF-B9B4-4BA9-8964-4C385494EFCB}" type="slidenum">
              <a:rPr lang="tr-TR" smtClean="0"/>
              <a:t>‹#›</a:t>
            </a:fld>
            <a:endParaRPr lang="tr-TR"/>
          </a:p>
        </p:txBody>
      </p:sp>
    </p:spTree>
    <p:extLst>
      <p:ext uri="{BB962C8B-B14F-4D97-AF65-F5344CB8AC3E}">
        <p14:creationId xmlns:p14="http://schemas.microsoft.com/office/powerpoint/2010/main" val="3281528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1D059A3-5479-4CF8-A2C0-CAE9EFF44C91}"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0C7DBF-B9B4-4BA9-8964-4C385494EFCB}" type="slidenum">
              <a:rPr lang="tr-TR" smtClean="0"/>
              <a:t>‹#›</a:t>
            </a:fld>
            <a:endParaRPr lang="tr-TR"/>
          </a:p>
        </p:txBody>
      </p:sp>
    </p:spTree>
    <p:extLst>
      <p:ext uri="{BB962C8B-B14F-4D97-AF65-F5344CB8AC3E}">
        <p14:creationId xmlns:p14="http://schemas.microsoft.com/office/powerpoint/2010/main" val="3216965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1D059A3-5479-4CF8-A2C0-CAE9EFF44C91}"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0C7DBF-B9B4-4BA9-8964-4C385494EFCB}" type="slidenum">
              <a:rPr lang="tr-TR" smtClean="0"/>
              <a:t>‹#›</a:t>
            </a:fld>
            <a:endParaRPr lang="tr-TR"/>
          </a:p>
        </p:txBody>
      </p:sp>
    </p:spTree>
    <p:extLst>
      <p:ext uri="{BB962C8B-B14F-4D97-AF65-F5344CB8AC3E}">
        <p14:creationId xmlns:p14="http://schemas.microsoft.com/office/powerpoint/2010/main" val="3471376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1D059A3-5479-4CF8-A2C0-CAE9EFF44C91}"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0C7DBF-B9B4-4BA9-8964-4C385494EFCB}" type="slidenum">
              <a:rPr lang="tr-TR" smtClean="0"/>
              <a:t>‹#›</a:t>
            </a:fld>
            <a:endParaRPr lang="tr-TR"/>
          </a:p>
        </p:txBody>
      </p:sp>
    </p:spTree>
    <p:extLst>
      <p:ext uri="{BB962C8B-B14F-4D97-AF65-F5344CB8AC3E}">
        <p14:creationId xmlns:p14="http://schemas.microsoft.com/office/powerpoint/2010/main" val="994159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D059A3-5479-4CF8-A2C0-CAE9EFF44C91}"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0C7DBF-B9B4-4BA9-8964-4C385494EFCB}" type="slidenum">
              <a:rPr lang="tr-TR" smtClean="0"/>
              <a:t>‹#›</a:t>
            </a:fld>
            <a:endParaRPr lang="tr-TR"/>
          </a:p>
        </p:txBody>
      </p:sp>
    </p:spTree>
    <p:extLst>
      <p:ext uri="{BB962C8B-B14F-4D97-AF65-F5344CB8AC3E}">
        <p14:creationId xmlns:p14="http://schemas.microsoft.com/office/powerpoint/2010/main" val="676373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1D059A3-5479-4CF8-A2C0-CAE9EFF44C91}"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0C7DBF-B9B4-4BA9-8964-4C385494EFCB}" type="slidenum">
              <a:rPr lang="tr-TR" smtClean="0"/>
              <a:t>‹#›</a:t>
            </a:fld>
            <a:endParaRPr lang="tr-TR"/>
          </a:p>
        </p:txBody>
      </p:sp>
    </p:spTree>
    <p:extLst>
      <p:ext uri="{BB962C8B-B14F-4D97-AF65-F5344CB8AC3E}">
        <p14:creationId xmlns:p14="http://schemas.microsoft.com/office/powerpoint/2010/main" val="1910558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1D059A3-5479-4CF8-A2C0-CAE9EFF44C91}" type="datetimeFigureOut">
              <a:rPr lang="tr-TR" smtClean="0"/>
              <a:t>27.7.2021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B0C7DBF-B9B4-4BA9-8964-4C385494EFCB}" type="slidenum">
              <a:rPr lang="tr-TR" smtClean="0"/>
              <a:t>‹#›</a:t>
            </a:fld>
            <a:endParaRPr lang="tr-TR"/>
          </a:p>
        </p:txBody>
      </p:sp>
    </p:spTree>
    <p:extLst>
      <p:ext uri="{BB962C8B-B14F-4D97-AF65-F5344CB8AC3E}">
        <p14:creationId xmlns:p14="http://schemas.microsoft.com/office/powerpoint/2010/main" val="385998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1D059A3-5479-4CF8-A2C0-CAE9EFF44C91}" type="datetimeFigureOut">
              <a:rPr lang="tr-TR" smtClean="0"/>
              <a:t>27.7.2021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B0C7DBF-B9B4-4BA9-8964-4C385494EFCB}" type="slidenum">
              <a:rPr lang="tr-TR" smtClean="0"/>
              <a:t>‹#›</a:t>
            </a:fld>
            <a:endParaRPr lang="tr-TR"/>
          </a:p>
        </p:txBody>
      </p:sp>
    </p:spTree>
    <p:extLst>
      <p:ext uri="{BB962C8B-B14F-4D97-AF65-F5344CB8AC3E}">
        <p14:creationId xmlns:p14="http://schemas.microsoft.com/office/powerpoint/2010/main" val="25589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D059A3-5479-4CF8-A2C0-CAE9EFF44C91}" type="datetimeFigureOut">
              <a:rPr lang="tr-TR" smtClean="0"/>
              <a:t>27.7.2021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B0C7DBF-B9B4-4BA9-8964-4C385494EFCB}" type="slidenum">
              <a:rPr lang="tr-TR" smtClean="0"/>
              <a:t>‹#›</a:t>
            </a:fld>
            <a:endParaRPr lang="tr-TR"/>
          </a:p>
        </p:txBody>
      </p:sp>
    </p:spTree>
    <p:extLst>
      <p:ext uri="{BB962C8B-B14F-4D97-AF65-F5344CB8AC3E}">
        <p14:creationId xmlns:p14="http://schemas.microsoft.com/office/powerpoint/2010/main" val="3308915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1D059A3-5479-4CF8-A2C0-CAE9EFF44C91}"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0C7DBF-B9B4-4BA9-8964-4C385494EFCB}" type="slidenum">
              <a:rPr lang="tr-TR" smtClean="0"/>
              <a:t>‹#›</a:t>
            </a:fld>
            <a:endParaRPr lang="tr-TR"/>
          </a:p>
        </p:txBody>
      </p:sp>
    </p:spTree>
    <p:extLst>
      <p:ext uri="{BB962C8B-B14F-4D97-AF65-F5344CB8AC3E}">
        <p14:creationId xmlns:p14="http://schemas.microsoft.com/office/powerpoint/2010/main" val="2422674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1D059A3-5479-4CF8-A2C0-CAE9EFF44C91}"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0C7DBF-B9B4-4BA9-8964-4C385494EFCB}" type="slidenum">
              <a:rPr lang="tr-TR" smtClean="0"/>
              <a:t>‹#›</a:t>
            </a:fld>
            <a:endParaRPr lang="tr-TR"/>
          </a:p>
        </p:txBody>
      </p:sp>
    </p:spTree>
    <p:extLst>
      <p:ext uri="{BB962C8B-B14F-4D97-AF65-F5344CB8AC3E}">
        <p14:creationId xmlns:p14="http://schemas.microsoft.com/office/powerpoint/2010/main" val="1723555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059A3-5479-4CF8-A2C0-CAE9EFF44C91}" type="datetimeFigureOut">
              <a:rPr lang="tr-TR" smtClean="0"/>
              <a:t>27.7.2021</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C7DBF-B9B4-4BA9-8964-4C385494EFCB}" type="slidenum">
              <a:rPr lang="tr-TR" smtClean="0"/>
              <a:t>‹#›</a:t>
            </a:fld>
            <a:endParaRPr lang="tr-TR"/>
          </a:p>
        </p:txBody>
      </p:sp>
    </p:spTree>
    <p:extLst>
      <p:ext uri="{BB962C8B-B14F-4D97-AF65-F5344CB8AC3E}">
        <p14:creationId xmlns:p14="http://schemas.microsoft.com/office/powerpoint/2010/main" val="3308131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tr-TR" sz="4000" b="1"/>
              <a:t>EVCİL </a:t>
            </a:r>
            <a:r>
              <a:rPr lang="tr-TR" sz="4000" b="1" smtClean="0"/>
              <a:t>DRAM</a:t>
            </a:r>
            <a:endParaRPr lang="tr-TR" dirty="0"/>
          </a:p>
        </p:txBody>
      </p:sp>
    </p:spTree>
    <p:extLst>
      <p:ext uri="{BB962C8B-B14F-4D97-AF65-F5344CB8AC3E}">
        <p14:creationId xmlns:p14="http://schemas.microsoft.com/office/powerpoint/2010/main" val="361652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64457"/>
            <a:ext cx="10515600" cy="5712506"/>
          </a:xfrm>
        </p:spPr>
        <p:txBody>
          <a:bodyPr>
            <a:normAutofit/>
          </a:bodyPr>
          <a:lstStyle/>
          <a:p>
            <a:pPr marL="0" indent="0">
              <a:buNone/>
            </a:pPr>
            <a:r>
              <a:rPr lang="tr-TR" sz="3200" dirty="0"/>
              <a:t>Arnold </a:t>
            </a:r>
            <a:r>
              <a:rPr lang="tr-TR" sz="3200" dirty="0" err="1"/>
              <a:t>Hauser</a:t>
            </a:r>
            <a:r>
              <a:rPr lang="tr-TR" sz="3200" dirty="0"/>
              <a:t>, Sanatın Toplumsal </a:t>
            </a:r>
            <a:r>
              <a:rPr lang="tr-TR" sz="3200" dirty="0" smtClean="0"/>
              <a:t>Tarihi kitabında roman türünün orta sınıfın töre ve aile yaşamını yansıttığını ve kahramanlık romanları, pastoral ya da </a:t>
            </a:r>
            <a:r>
              <a:rPr lang="tr-TR" sz="3200" dirty="0" err="1" smtClean="0"/>
              <a:t>pikaresk</a:t>
            </a:r>
            <a:r>
              <a:rPr lang="tr-TR" sz="3200" dirty="0" smtClean="0"/>
              <a:t> romanlar gibi hafif türlerle karşılaştırıldığında büyük bir yenilik olduğunu belirtir. Ancak bu yeni tür, orta sınıf tiyatro sanatı kadar kendinden önceki edebiyat türüne başkaldıramaz ona göre. </a:t>
            </a:r>
            <a:endParaRPr lang="tr-TR" sz="3200" dirty="0"/>
          </a:p>
          <a:p>
            <a:pPr marL="0" indent="0">
              <a:buNone/>
            </a:pPr>
            <a:r>
              <a:rPr lang="tr-TR" sz="3200" dirty="0" smtClean="0"/>
              <a:t>Yeni tiyatro sanatı orta sınıfın varlığına işaret eder ve tragedyanın kahramanlık öykülerinin yerini burada orta sınıfa özgü yaşayış alır. Bu </a:t>
            </a:r>
            <a:r>
              <a:rPr lang="tr-TR" sz="3200" dirty="0"/>
              <a:t>tiyatro sanatı, </a:t>
            </a:r>
            <a:r>
              <a:rPr lang="tr-TR" sz="3200" dirty="0" smtClean="0"/>
              <a:t>orta sınıf ahlak anlayışının bir tezahürü olduğu kadar hakların eşit dağıtılmasını da savunur. </a:t>
            </a:r>
          </a:p>
          <a:p>
            <a:pPr marL="0" indent="0">
              <a:buNone/>
            </a:pPr>
            <a:endParaRPr lang="tr-TR" sz="3200" dirty="0" smtClean="0"/>
          </a:p>
        </p:txBody>
      </p:sp>
    </p:spTree>
    <p:extLst>
      <p:ext uri="{BB962C8B-B14F-4D97-AF65-F5344CB8AC3E}">
        <p14:creationId xmlns:p14="http://schemas.microsoft.com/office/powerpoint/2010/main" val="2528311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2858"/>
            <a:ext cx="10515600" cy="6139542"/>
          </a:xfrm>
        </p:spPr>
        <p:txBody>
          <a:bodyPr>
            <a:noAutofit/>
          </a:bodyPr>
          <a:lstStyle/>
          <a:p>
            <a:pPr marL="0" indent="0">
              <a:buNone/>
            </a:pPr>
            <a:r>
              <a:rPr lang="tr-TR" sz="3200" dirty="0" smtClean="0"/>
              <a:t>- </a:t>
            </a:r>
            <a:r>
              <a:rPr lang="tr-TR" sz="3200" dirty="0" err="1" smtClean="0"/>
              <a:t>Hauser’in</a:t>
            </a:r>
            <a:r>
              <a:rPr lang="tr-TR" sz="3200" dirty="0" smtClean="0"/>
              <a:t> de vurguladığı gibi Batı tarihinde tiyatro bir biçimde farklı dönemlerde çeşitli sınıfların </a:t>
            </a:r>
            <a:r>
              <a:rPr lang="tr-TR" sz="3200" dirty="0" err="1" smtClean="0"/>
              <a:t>araçsallaştırma</a:t>
            </a:r>
            <a:r>
              <a:rPr lang="tr-TR" sz="3200" dirty="0" smtClean="0"/>
              <a:t> girişimlerine tanıklık etmiştir. Ancak bu yeni tiyatro, ona göre, tiyatro tarihinde daha önce olmadığı kadar açık bir biçimde sınıf farklılıklarını vurgulamamıştır. </a:t>
            </a:r>
          </a:p>
          <a:p>
            <a:pPr marL="0" indent="0">
              <a:buNone/>
            </a:pPr>
            <a:r>
              <a:rPr lang="tr-TR" sz="3200" dirty="0" smtClean="0"/>
              <a:t>- Bununla birlikte bu tiyatroda dramatik çatışma da değişime uğrayarak, sadece kişiler arasında değil, kişi ve kurumlar veya çeşitli güçler arasında yaşanmaya başlamıştır. </a:t>
            </a:r>
          </a:p>
          <a:p>
            <a:pPr marL="0" indent="0">
              <a:buNone/>
            </a:pPr>
            <a:r>
              <a:rPr lang="tr-TR" sz="3200" dirty="0" smtClean="0"/>
              <a:t>- Tüm </a:t>
            </a:r>
            <a:r>
              <a:rPr lang="tr-TR" sz="3200" dirty="0"/>
              <a:t>bunlara rağmen </a:t>
            </a:r>
            <a:r>
              <a:rPr lang="tr-TR" sz="3200" dirty="0" err="1"/>
              <a:t>Hauser</a:t>
            </a:r>
            <a:r>
              <a:rPr lang="tr-TR" sz="3200" dirty="0"/>
              <a:t>,  18. yüzyıl tiyatrosunun halkın tiyatrosu olamadığını savunur</a:t>
            </a:r>
            <a:r>
              <a:rPr lang="tr-TR" sz="3200" dirty="0" smtClean="0"/>
              <a:t>. Bunun yerine klasik tiyatro geleneğine bağlandığını iddia eder. </a:t>
            </a:r>
            <a:endParaRPr lang="tr-TR" sz="3200" dirty="0"/>
          </a:p>
          <a:p>
            <a:pPr marL="0" indent="0">
              <a:buNone/>
            </a:pPr>
            <a:endParaRPr lang="tr-TR" sz="3200" dirty="0" smtClean="0"/>
          </a:p>
          <a:p>
            <a:pPr marL="0" indent="0">
              <a:buNone/>
            </a:pPr>
            <a:endParaRPr lang="tr-TR" sz="3200" dirty="0"/>
          </a:p>
        </p:txBody>
      </p:sp>
    </p:spTree>
    <p:extLst>
      <p:ext uri="{BB962C8B-B14F-4D97-AF65-F5344CB8AC3E}">
        <p14:creationId xmlns:p14="http://schemas.microsoft.com/office/powerpoint/2010/main" val="3388136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8343"/>
            <a:ext cx="10515600" cy="5828620"/>
          </a:xfrm>
        </p:spPr>
        <p:txBody>
          <a:bodyPr>
            <a:normAutofit/>
          </a:bodyPr>
          <a:lstStyle/>
          <a:p>
            <a:pPr marL="0" indent="0">
              <a:buNone/>
            </a:pPr>
            <a:r>
              <a:rPr lang="tr-TR" sz="3200" dirty="0" smtClean="0"/>
              <a:t>Klasik tiyatro, halk tiyatrosu geleneğini dönüşüme uğratırken, bu geleneğin özelliğini Moliere’de görüldüğünden fazlasının neler olduğunu bulmak olanaksız hale gelmiştir. Klasik tiyatronun mutlak monarşiye hizmet ederek aslında saray çevresinin ülkülerini dile getirmiştir. Bu tiyatronun neredeyse görevi haline gelen monarşinin yüceliğini yansıtma üzerine kurulu yapısı, feodal çağın kahramanlığının ve yüksek ahlaksal ülkülerinin simgesi haline gelir </a:t>
            </a:r>
            <a:r>
              <a:rPr lang="tr-TR" sz="3200" dirty="0" err="1" smtClean="0"/>
              <a:t>Hauser’e</a:t>
            </a:r>
            <a:r>
              <a:rPr lang="tr-TR" sz="3200" dirty="0" smtClean="0"/>
              <a:t> göre. «</a:t>
            </a:r>
            <a:r>
              <a:rPr lang="tr-TR" sz="3200" dirty="0"/>
              <a:t>Kendilerini bu ülkülere bağlanma işine adamak istemeyenler, tiyatrodan anlama üstünlüğüne ve yeteneğine erişememiş bir kitle olarak kabul edilmiştir</a:t>
            </a:r>
            <a:r>
              <a:rPr lang="tr-TR" sz="3200" dirty="0" smtClean="0"/>
              <a:t>.»</a:t>
            </a:r>
            <a:endParaRPr lang="tr-TR" sz="3200" dirty="0"/>
          </a:p>
          <a:p>
            <a:pPr marL="0" indent="0">
              <a:buNone/>
            </a:pPr>
            <a:endParaRPr lang="tr-TR" sz="3200" dirty="0" smtClean="0"/>
          </a:p>
          <a:p>
            <a:pPr marL="0" indent="0">
              <a:buNone/>
            </a:pPr>
            <a:endParaRPr lang="tr-TR" sz="3200" dirty="0"/>
          </a:p>
        </p:txBody>
      </p:sp>
    </p:spTree>
    <p:extLst>
      <p:ext uri="{BB962C8B-B14F-4D97-AF65-F5344CB8AC3E}">
        <p14:creationId xmlns:p14="http://schemas.microsoft.com/office/powerpoint/2010/main" val="2245634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2171"/>
            <a:ext cx="10515600" cy="5494792"/>
          </a:xfrm>
        </p:spPr>
        <p:txBody>
          <a:bodyPr>
            <a:normAutofit/>
          </a:bodyPr>
          <a:lstStyle/>
          <a:p>
            <a:pPr marL="0" indent="0">
              <a:buNone/>
            </a:pPr>
            <a:r>
              <a:rPr lang="tr-TR" sz="3200" dirty="0" smtClean="0"/>
              <a:t>Fransa’ya benzer şekilde, İngiltere’de 16.yüzyılda yüksek sınıfların beğenisiyle kaynaşmış olan popüler tiyatronun temellerini sarsar ve Elizabeth dönemi popüler tiyatro geleneği kısa süre içinde yok olur. </a:t>
            </a:r>
          </a:p>
          <a:p>
            <a:pPr marL="0" indent="0">
              <a:buNone/>
            </a:pPr>
            <a:r>
              <a:rPr lang="tr-TR" sz="3200" dirty="0"/>
              <a:t>Mutluluktan başlayarak gerçekleşen trajik düşüşün seyirci üzerindeki etkisi, </a:t>
            </a:r>
            <a:r>
              <a:rPr lang="tr-TR" sz="3200" dirty="0" err="1"/>
              <a:t>mutlakçılığın</a:t>
            </a:r>
            <a:r>
              <a:rPr lang="tr-TR" sz="3200" dirty="0"/>
              <a:t> egemenliğinde kahramanın statüsüne doğru kaydırılarak prensler veya yüksek rütbeli kahramanların trajik deneyimlerine dönüşür.   </a:t>
            </a:r>
          </a:p>
          <a:p>
            <a:pPr marL="0" indent="0">
              <a:buNone/>
            </a:pPr>
            <a:endParaRPr lang="tr-TR" sz="3200" dirty="0"/>
          </a:p>
        </p:txBody>
      </p:sp>
    </p:spTree>
    <p:extLst>
      <p:ext uri="{BB962C8B-B14F-4D97-AF65-F5344CB8AC3E}">
        <p14:creationId xmlns:p14="http://schemas.microsoft.com/office/powerpoint/2010/main" val="2555278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3486"/>
            <a:ext cx="10515600" cy="5683477"/>
          </a:xfrm>
        </p:spPr>
        <p:txBody>
          <a:bodyPr>
            <a:normAutofit/>
          </a:bodyPr>
          <a:lstStyle/>
          <a:p>
            <a:pPr marL="0" indent="0">
              <a:buNone/>
            </a:pPr>
            <a:r>
              <a:rPr lang="tr-TR" sz="3200" dirty="0" smtClean="0"/>
              <a:t>«Bu </a:t>
            </a:r>
            <a:r>
              <a:rPr lang="tr-TR" sz="3200" dirty="0"/>
              <a:t>nedenle, 18. yüzyılda, sıradan orta sınıf vatandaşları, ciddi ve özelliği olan tiyatro etkinliklerine ön ayak olarak bu oyunlarda trajik olayların kurbanı veya yüksek ahlak ülkülerinin temsilcisi olarak görününce, bu olay tiyatro tarihinde gerçek bir dönüm noktası sayılmıştır. Daha önceki yıllarda herhangi bir sınıfa mensup insanların başına bu tür bir olay gelmiyordu; orta sınıfa mensup kişilerin sahnede komik figürler olarak gösterilmesi de, gerçeklerle kesinlikle bağdaşmıyordu. Mercier, Moliere'i, orta sınıfı gülünç ve utandırıcı duruma düşürmekle suçladığı zaman ona haksızlık etmiştir</a:t>
            </a:r>
            <a:r>
              <a:rPr lang="tr-TR" sz="3200" dirty="0" smtClean="0"/>
              <a:t>.» </a:t>
            </a:r>
            <a:endParaRPr lang="tr-TR" sz="3200" dirty="0"/>
          </a:p>
        </p:txBody>
      </p:sp>
    </p:spTree>
    <p:extLst>
      <p:ext uri="{BB962C8B-B14F-4D97-AF65-F5344CB8AC3E}">
        <p14:creationId xmlns:p14="http://schemas.microsoft.com/office/powerpoint/2010/main" val="1860338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9172" y="740229"/>
            <a:ext cx="10515600" cy="5523819"/>
          </a:xfrm>
        </p:spPr>
        <p:txBody>
          <a:bodyPr>
            <a:normAutofit/>
          </a:bodyPr>
          <a:lstStyle/>
          <a:p>
            <a:pPr marL="0" indent="0">
              <a:buNone/>
            </a:pPr>
            <a:r>
              <a:rPr lang="tr-TR" sz="3200" dirty="0" smtClean="0"/>
              <a:t>«Moliere</a:t>
            </a:r>
            <a:r>
              <a:rPr lang="tr-TR" sz="3200" dirty="0"/>
              <a:t>, orta sınıfı genellikle dürüst, açık, zeki ve nükteli bir insan tiplemesi olarak ele alır. Üstelik, tanımlamalarını yaparken de, çoğunlukla üst tabakalara alaylı dokundurmalar yapar. Bundan önceki tiyatroda orta sınıf, hiçbir zaman hisleri alt üst edici bir yazgıya sahip olamadığı gibi, soylu ve çevreye örnek olacak bir işi yapmaya layık da görülmedi. Bu dönemde ise, burjuva tiyatrosunun temsilcileri, bu kısıtlamalardan ve burjuvaların tragedya kahramanları olmaları ile tiyatronun bayağılaştığı düşüncesinden tümüyle kurtulmuş olduklarından bir kahramanı sıradan insanların düzeyinden daha yükseklere çıkarmakla yapıtın daha etkili olacağına artık inanmaz hale </a:t>
            </a:r>
            <a:r>
              <a:rPr lang="tr-TR" sz="3200" dirty="0" smtClean="0"/>
              <a:t>gelmişlerdi.»</a:t>
            </a:r>
            <a:endParaRPr lang="tr-TR" sz="3200" dirty="0"/>
          </a:p>
        </p:txBody>
      </p:sp>
    </p:spTree>
    <p:extLst>
      <p:ext uri="{BB962C8B-B14F-4D97-AF65-F5344CB8AC3E}">
        <p14:creationId xmlns:p14="http://schemas.microsoft.com/office/powerpoint/2010/main" val="2146330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9172" y="420914"/>
            <a:ext cx="10515600" cy="5994399"/>
          </a:xfrm>
        </p:spPr>
        <p:txBody>
          <a:bodyPr>
            <a:normAutofit lnSpcReduction="10000"/>
          </a:bodyPr>
          <a:lstStyle/>
          <a:p>
            <a:pPr marL="0" indent="0">
              <a:buNone/>
            </a:pPr>
            <a:r>
              <a:rPr lang="tr-TR" sz="3200" smtClean="0"/>
              <a:t>«Tüm </a:t>
            </a:r>
            <a:r>
              <a:rPr lang="tr-TR" sz="3200" dirty="0"/>
              <a:t>sorunları insancıl açıdan yargıladıklarından ve insanın ancak kendi düzeyindeki kişilerin yaşamı ile ilgileneceği kanısında olduklarından, kahramanın rütbesinin yüksek olduğu oranda, onun yazgısına duyulan ilginin de azalacağını düşünmüşlerdir. Bu demokratik görüş, Lillo’nun Londralı Tüccar adlı yapıtının önsözünde ima edilir. Tüm orta sınıf tiyatro yazarları bu ilkeden hareket ederler. Klasik tragedya kahramanının toplumda sahip olduğu yüksek konumun önemini yitirmesiyle, kahramanın karakteri zenginleşip derinleşecek ve bu gelişim sonucu, dram psikolojik olaylarla yüklü bir tür durumuna gelecek ve daha önceki oyun yazarlarının karşılaşmadıkları birtakım sorunları da beraberinde getirecektir” (Arnold Hauser, Sanatın Toplumsal Tarihi, Çeviren: Yıldız Gölönü, İstanbul: Remzi Kitabevi, 1993, s. 85-88).</a:t>
            </a:r>
          </a:p>
          <a:p>
            <a:pPr marL="0" indent="0">
              <a:buNone/>
            </a:pPr>
            <a:endParaRPr lang="tr-TR" sz="3200" dirty="0"/>
          </a:p>
        </p:txBody>
      </p:sp>
    </p:spTree>
    <p:extLst>
      <p:ext uri="{BB962C8B-B14F-4D97-AF65-F5344CB8AC3E}">
        <p14:creationId xmlns:p14="http://schemas.microsoft.com/office/powerpoint/2010/main" val="1508634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629</Words>
  <Application>Microsoft Office PowerPoint</Application>
  <PresentationFormat>Geniş ekran</PresentationFormat>
  <Paragraphs>12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Arnold Hauser, SANATIN TOPLUMSAL TARİHİ</dc:title>
  <dc:creator>Burak Toksoy</dc:creator>
  <cp:lastModifiedBy>duygu toksoy</cp:lastModifiedBy>
  <cp:revision>8</cp:revision>
  <dcterms:created xsi:type="dcterms:W3CDTF">2021-07-25T15:27:10Z</dcterms:created>
  <dcterms:modified xsi:type="dcterms:W3CDTF">2021-07-27T07:33:15Z</dcterms:modified>
</cp:coreProperties>
</file>